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289" r:id="rId2"/>
    <p:sldId id="290" r:id="rId3"/>
    <p:sldId id="292" r:id="rId4"/>
    <p:sldId id="294" r:id="rId5"/>
    <p:sldId id="297" r:id="rId6"/>
    <p:sldId id="295" r:id="rId7"/>
    <p:sldId id="298" r:id="rId8"/>
    <p:sldId id="299" r:id="rId9"/>
    <p:sldId id="300" r:id="rId10"/>
    <p:sldId id="301" r:id="rId11"/>
    <p:sldId id="302" r:id="rId12"/>
    <p:sldId id="303" r:id="rId13"/>
    <p:sldId id="304" r:id="rId14"/>
    <p:sldId id="305" r:id="rId15"/>
    <p:sldId id="306" r:id="rId16"/>
    <p:sldId id="307" r:id="rId17"/>
    <p:sldId id="308" r:id="rId18"/>
    <p:sldId id="309" r:id="rId19"/>
    <p:sldId id="310" r:id="rId20"/>
    <p:sldId id="311" r:id="rId21"/>
    <p:sldId id="312" r:id="rId22"/>
    <p:sldId id="313" r:id="rId23"/>
    <p:sldId id="314" r:id="rId24"/>
    <p:sldId id="316" r:id="rId25"/>
    <p:sldId id="317" r:id="rId26"/>
    <p:sldId id="318" r:id="rId27"/>
    <p:sldId id="319" r:id="rId28"/>
    <p:sldId id="320" r:id="rId29"/>
    <p:sldId id="321" r:id="rId30"/>
    <p:sldId id="322" r:id="rId31"/>
    <p:sldId id="323" r:id="rId32"/>
    <p:sldId id="325" r:id="rId33"/>
    <p:sldId id="324" r:id="rId3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6" d="100"/>
          <a:sy n="76" d="100"/>
        </p:scale>
        <p:origin x="-1350"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859C14F-DF44-41A7-AC01-51C3CAA30603}" type="datetimeFigureOut">
              <a:rPr lang="en-GB" smtClean="0"/>
              <a:t>09/02/2024</a:t>
            </a:fld>
            <a:endParaRPr lang="en-GB"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E0030A8-E965-4E85-9AA5-5D7D7FCA069E}" type="slidenum">
              <a:rPr lang="en-GB" smtClean="0"/>
              <a:t>‹#›</a:t>
            </a:fld>
            <a:endParaRPr lang="en-GB" dirty="0"/>
          </a:p>
        </p:txBody>
      </p:sp>
    </p:spTree>
    <p:extLst>
      <p:ext uri="{BB962C8B-B14F-4D97-AF65-F5344CB8AC3E}">
        <p14:creationId xmlns:p14="http://schemas.microsoft.com/office/powerpoint/2010/main" val="1304744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E0030A8-E965-4E85-9AA5-5D7D7FCA069E}" type="slidenum">
              <a:rPr lang="en-GB" smtClean="0"/>
              <a:t>19</a:t>
            </a:fld>
            <a:endParaRPr lang="en-GB" dirty="0"/>
          </a:p>
        </p:txBody>
      </p:sp>
    </p:spTree>
    <p:extLst>
      <p:ext uri="{BB962C8B-B14F-4D97-AF65-F5344CB8AC3E}">
        <p14:creationId xmlns:p14="http://schemas.microsoft.com/office/powerpoint/2010/main" val="40678905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87ED2BA-43A4-4BFD-8DC6-B70DE163DE2C}" type="datetimeFigureOut">
              <a:rPr lang="en-GB" smtClean="0"/>
              <a:t>09/02/2024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7828BEA-2E9C-4983-9C86-FDFFE09E637C}" type="slidenum">
              <a:rPr lang="en-GB" smtClean="0"/>
              <a:t>‹#›</a:t>
            </a:fld>
            <a:endParaRPr lang="en-GB" dirty="0"/>
          </a:p>
        </p:txBody>
      </p:sp>
    </p:spTree>
    <p:extLst>
      <p:ext uri="{BB962C8B-B14F-4D97-AF65-F5344CB8AC3E}">
        <p14:creationId xmlns:p14="http://schemas.microsoft.com/office/powerpoint/2010/main" val="31955333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87ED2BA-43A4-4BFD-8DC6-B70DE163DE2C}" type="datetimeFigureOut">
              <a:rPr lang="en-GB" smtClean="0"/>
              <a:t>09/02/2024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7828BEA-2E9C-4983-9C86-FDFFE09E637C}" type="slidenum">
              <a:rPr lang="en-GB" smtClean="0"/>
              <a:t>‹#›</a:t>
            </a:fld>
            <a:endParaRPr lang="en-GB" dirty="0"/>
          </a:p>
        </p:txBody>
      </p:sp>
    </p:spTree>
    <p:extLst>
      <p:ext uri="{BB962C8B-B14F-4D97-AF65-F5344CB8AC3E}">
        <p14:creationId xmlns:p14="http://schemas.microsoft.com/office/powerpoint/2010/main" val="28242388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87ED2BA-43A4-4BFD-8DC6-B70DE163DE2C}" type="datetimeFigureOut">
              <a:rPr lang="en-GB" smtClean="0"/>
              <a:t>09/02/2024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7828BEA-2E9C-4983-9C86-FDFFE09E637C}" type="slidenum">
              <a:rPr lang="en-GB" smtClean="0"/>
              <a:t>‹#›</a:t>
            </a:fld>
            <a:endParaRPr lang="en-GB" dirty="0"/>
          </a:p>
        </p:txBody>
      </p:sp>
    </p:spTree>
    <p:extLst>
      <p:ext uri="{BB962C8B-B14F-4D97-AF65-F5344CB8AC3E}">
        <p14:creationId xmlns:p14="http://schemas.microsoft.com/office/powerpoint/2010/main" val="397004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87ED2BA-43A4-4BFD-8DC6-B70DE163DE2C}" type="datetimeFigureOut">
              <a:rPr lang="en-GB" smtClean="0"/>
              <a:t>09/02/2024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7828BEA-2E9C-4983-9C86-FDFFE09E637C}" type="slidenum">
              <a:rPr lang="en-GB" smtClean="0"/>
              <a:t>‹#›</a:t>
            </a:fld>
            <a:endParaRPr lang="en-GB" dirty="0"/>
          </a:p>
        </p:txBody>
      </p:sp>
    </p:spTree>
    <p:extLst>
      <p:ext uri="{BB962C8B-B14F-4D97-AF65-F5344CB8AC3E}">
        <p14:creationId xmlns:p14="http://schemas.microsoft.com/office/powerpoint/2010/main" val="30069299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87ED2BA-43A4-4BFD-8DC6-B70DE163DE2C}" type="datetimeFigureOut">
              <a:rPr lang="en-GB" smtClean="0"/>
              <a:t>09/02/2024</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47828BEA-2E9C-4983-9C86-FDFFE09E637C}" type="slidenum">
              <a:rPr lang="en-GB" smtClean="0"/>
              <a:t>‹#›</a:t>
            </a:fld>
            <a:endParaRPr lang="en-GB" dirty="0"/>
          </a:p>
        </p:txBody>
      </p:sp>
    </p:spTree>
    <p:extLst>
      <p:ext uri="{BB962C8B-B14F-4D97-AF65-F5344CB8AC3E}">
        <p14:creationId xmlns:p14="http://schemas.microsoft.com/office/powerpoint/2010/main" val="39081544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87ED2BA-43A4-4BFD-8DC6-B70DE163DE2C}" type="datetimeFigureOut">
              <a:rPr lang="en-GB" smtClean="0"/>
              <a:t>09/02/2024</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47828BEA-2E9C-4983-9C86-FDFFE09E637C}" type="slidenum">
              <a:rPr lang="en-GB" smtClean="0"/>
              <a:t>‹#›</a:t>
            </a:fld>
            <a:endParaRPr lang="en-GB" dirty="0"/>
          </a:p>
        </p:txBody>
      </p:sp>
    </p:spTree>
    <p:extLst>
      <p:ext uri="{BB962C8B-B14F-4D97-AF65-F5344CB8AC3E}">
        <p14:creationId xmlns:p14="http://schemas.microsoft.com/office/powerpoint/2010/main" val="19351151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87ED2BA-43A4-4BFD-8DC6-B70DE163DE2C}" type="datetimeFigureOut">
              <a:rPr lang="en-GB" smtClean="0"/>
              <a:t>09/02/2024</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47828BEA-2E9C-4983-9C86-FDFFE09E637C}" type="slidenum">
              <a:rPr lang="en-GB" smtClean="0"/>
              <a:t>‹#›</a:t>
            </a:fld>
            <a:endParaRPr lang="en-GB" dirty="0"/>
          </a:p>
        </p:txBody>
      </p:sp>
    </p:spTree>
    <p:extLst>
      <p:ext uri="{BB962C8B-B14F-4D97-AF65-F5344CB8AC3E}">
        <p14:creationId xmlns:p14="http://schemas.microsoft.com/office/powerpoint/2010/main" val="7163639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87ED2BA-43A4-4BFD-8DC6-B70DE163DE2C}" type="datetimeFigureOut">
              <a:rPr lang="en-GB" smtClean="0"/>
              <a:t>09/02/2024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7828BEA-2E9C-4983-9C86-FDFFE09E637C}" type="slidenum">
              <a:rPr lang="en-GB" smtClean="0"/>
              <a:t>‹#›</a:t>
            </a:fld>
            <a:endParaRPr lang="en-GB" dirty="0"/>
          </a:p>
        </p:txBody>
      </p:sp>
    </p:spTree>
    <p:extLst>
      <p:ext uri="{BB962C8B-B14F-4D97-AF65-F5344CB8AC3E}">
        <p14:creationId xmlns:p14="http://schemas.microsoft.com/office/powerpoint/2010/main" val="10958829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87ED2BA-43A4-4BFD-8DC6-B70DE163DE2C}" type="datetimeFigureOut">
              <a:rPr lang="en-GB" smtClean="0"/>
              <a:t>09/02/2024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7828BEA-2E9C-4983-9C86-FDFFE09E637C}" type="slidenum">
              <a:rPr lang="en-GB" smtClean="0"/>
              <a:t>‹#›</a:t>
            </a:fld>
            <a:endParaRPr lang="en-GB" dirty="0"/>
          </a:p>
        </p:txBody>
      </p:sp>
    </p:spTree>
    <p:extLst>
      <p:ext uri="{BB962C8B-B14F-4D97-AF65-F5344CB8AC3E}">
        <p14:creationId xmlns:p14="http://schemas.microsoft.com/office/powerpoint/2010/main" val="10966936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87ED2BA-43A4-4BFD-8DC6-B70DE163DE2C}" type="datetimeFigureOut">
              <a:rPr lang="en-GB" smtClean="0"/>
              <a:t>09/02/2024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7828BEA-2E9C-4983-9C86-FDFFE09E637C}" type="slidenum">
              <a:rPr lang="en-GB" smtClean="0"/>
              <a:t>‹#›</a:t>
            </a:fld>
            <a:endParaRPr lang="en-GB" dirty="0"/>
          </a:p>
        </p:txBody>
      </p:sp>
    </p:spTree>
    <p:extLst>
      <p:ext uri="{BB962C8B-B14F-4D97-AF65-F5344CB8AC3E}">
        <p14:creationId xmlns:p14="http://schemas.microsoft.com/office/powerpoint/2010/main" val="5637023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87ED2BA-43A4-4BFD-8DC6-B70DE163DE2C}" type="datetimeFigureOut">
              <a:rPr lang="en-GB" smtClean="0"/>
              <a:t>09/02/2024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7828BEA-2E9C-4983-9C86-FDFFE09E637C}" type="slidenum">
              <a:rPr lang="en-GB" smtClean="0"/>
              <a:t>‹#›</a:t>
            </a:fld>
            <a:endParaRPr lang="en-GB" dirty="0"/>
          </a:p>
        </p:txBody>
      </p:sp>
    </p:spTree>
    <p:extLst>
      <p:ext uri="{BB962C8B-B14F-4D97-AF65-F5344CB8AC3E}">
        <p14:creationId xmlns:p14="http://schemas.microsoft.com/office/powerpoint/2010/main" val="33934041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p:spTree>
      <p:nvGrpSpPr>
        <p:cNvPr id="1" name=""/>
        <p:cNvGrpSpPr/>
        <p:nvPr/>
      </p:nvGrpSpPr>
      <p:grpSpPr>
        <a:xfrm>
          <a:off x="0" y="0"/>
          <a:ext cx="0" cy="0"/>
          <a:chOff x="0" y="0"/>
          <a:chExt cx="0" cy="0"/>
        </a:xfrm>
      </p:grpSpPr>
      <p:sp>
        <p:nvSpPr>
          <p:cNvPr id="2" name="Header 1"/>
          <p:cNvSpPr>
            <a:spLocks noGrp="1"/>
          </p:cNvSpPr>
          <p:nvPr>
            <p:ph type="title"/>
          </p:nvPr>
        </p:nvSpPr>
        <p:spPr/>
        <p:txBody>
          <a:bodyPr/>
          <a:lstStyle/>
          <a:p>
            <a:r>
              <a:rPr lang="en-US" smtClean="0"/>
              <a:t>Title</a:t>
            </a:r>
            <a:endParaRPr lang="en-US"/>
          </a:p>
        </p:txBody>
      </p:sp>
      <p:sp>
        <p:nvSpPr>
          <p:cNvPr id="3" name="Text 2"/>
          <p:cNvSpPr>
            <a:spLocks noGrp="1"/>
          </p:cNvSpPr>
          <p:nvPr>
            <p:ph type="body" idx="1"/>
          </p:nvPr>
        </p:nvSpPr>
        <p:spPr/>
        <p:txBody>
          <a:bodyPr/>
          <a:lstStyle/>
          <a:p>
            <a:pPr lvl="0"/>
            <a:r>
              <a:rPr lang="en-US" smtClean="0"/>
              <a:t>Text</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3"/>
          <p:cNvSpPr>
            <a:spLocks noGrp="1"/>
          </p:cNvSpPr>
          <p:nvPr>
            <p:ph type="dt" sz="half" idx="10"/>
          </p:nvPr>
        </p:nvSpPr>
        <p:spPr/>
        <p:txBody>
          <a:bodyPr/>
          <a:lstStyle/>
          <a:p>
            <a:fld id="{C16525B2-4347-4F72-BAF7-76B19438D329}" type="datetimeFigureOut">
              <a:rPr lang="en-US" smtClean="0"/>
              <a:t>2/9/2024</a:t>
            </a:fld>
            <a:endParaRPr lang="en-US" dirty="0"/>
          </a:p>
        </p:txBody>
      </p:sp>
      <p:sp>
        <p:nvSpPr>
          <p:cNvPr id="5" name="Footer 4"/>
          <p:cNvSpPr>
            <a:spLocks noGrp="1"/>
          </p:cNvSpPr>
          <p:nvPr>
            <p:ph type="ftr" sz="quarter" idx="11"/>
          </p:nvPr>
        </p:nvSpPr>
        <p:spPr/>
        <p:txBody>
          <a:bodyPr/>
          <a:lstStyle/>
          <a:p>
            <a:endParaRPr lang="en-US" dirty="0"/>
          </a:p>
        </p:txBody>
      </p:sp>
      <p:sp>
        <p:nvSpPr>
          <p:cNvPr id="6" name="Slide number 5"/>
          <p:cNvSpPr>
            <a:spLocks noGrp="1"/>
          </p:cNvSpPr>
          <p:nvPr>
            <p:ph type="sldNum" sz="quarter" idx="12"/>
          </p:nvPr>
        </p:nvSpPr>
        <p:spPr/>
        <p:txBody>
          <a:bodyPr/>
          <a:lstStyle/>
          <a:p>
            <a:fld id="{80F073CC-40D5-4B23-8DF0-9BD0A0C12F2C}" type="slidenum">
              <a:rPr lang="en-US" smtClean="0"/>
              <a:t>‹#›</a:t>
            </a:fld>
            <a:endParaRPr lang="en-US" dirty="0"/>
          </a:p>
        </p:txBody>
      </p:sp>
    </p:spTree>
    <p:extLst>
      <p:ext uri="{BB962C8B-B14F-4D97-AF65-F5344CB8AC3E}">
        <p14:creationId xmlns:p14="http://schemas.microsoft.com/office/powerpoint/2010/main" val="22510732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7ED2BA-43A4-4BFD-8DC6-B70DE163DE2C}" type="datetimeFigureOut">
              <a:rPr lang="en-GB" smtClean="0"/>
              <a:t>09/02/2024</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7828BEA-2E9C-4983-9C86-FDFFE09E637C}" type="slidenum">
              <a:rPr lang="en-GB" smtClean="0"/>
              <a:t>‹#›</a:t>
            </a:fld>
            <a:endParaRPr lang="en-GB" dirty="0"/>
          </a:p>
        </p:txBody>
      </p:sp>
    </p:spTree>
    <p:extLst>
      <p:ext uri="{BB962C8B-B14F-4D97-AF65-F5344CB8AC3E}">
        <p14:creationId xmlns:p14="http://schemas.microsoft.com/office/powerpoint/2010/main" val="31174839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hyperlink" Target="http://www.google.co.uk/url?sa=i&amp;rct=j&amp;q=&amp;esrc=s&amp;source=images&amp;cd=&amp;cad=rja&amp;uact=8&amp;ved=0ahUKEwjAnKn9uM3LAhVjD5oKHaYABJ0QjRwIBw&amp;url=http://www.ed.ac.uk/institute-academic-development/about-us/projects/digital-footprint&amp;psig=AFQjCNFhs_JuSAgtiPk0v1Sipv5IUMxXeA&amp;ust=1458500748169111" TargetMode="External"/><Relationship Id="rId2" Type="http://schemas.openxmlformats.org/officeDocument/2006/relationships/image" Target="../media/image1.png"/><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13.xml.rels><?xml version="1.0" encoding="UTF-8" standalone="yes"?>
<Relationships xmlns="http://schemas.openxmlformats.org/package/2006/relationships"><Relationship Id="rId3" Type="http://schemas.openxmlformats.org/officeDocument/2006/relationships/hyperlink" Target="http://www.google.co.uk/url?sa=i&amp;rct=j&amp;q=&amp;esrc=s&amp;source=images&amp;cd=&amp;cad=rja&amp;uact=8&amp;ved=0ahUKEwjr69uYxc3LAhXE6A4KHQE4BQgQjRwIBw&amp;url=http://resources.uknowkids.com/victims-of-cyberbullying&amp;psig=AFQjCNHBbC-8nsL6j3xwJ479er9HlboOIA&amp;ust=1458504066962739" TargetMode="External"/><Relationship Id="rId2" Type="http://schemas.openxmlformats.org/officeDocument/2006/relationships/image" Target="../media/image1.png"/><Relationship Id="rId1" Type="http://schemas.openxmlformats.org/officeDocument/2006/relationships/slideLayout" Target="../slideLayouts/slideLayout12.xml"/><Relationship Id="rId4" Type="http://schemas.openxmlformats.org/officeDocument/2006/relationships/image" Target="../media/image4.jpeg"/></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hyperlink" Target="http://www.google.co.uk/url?sa=i&amp;rct=j&amp;q=&amp;esrc=s&amp;source=images&amp;cd=&amp;cad=rja&amp;uact=8&amp;ved=0ahUKEwjumY2-xs3LAhVG6Q4KHdfoAVgQjRwIBw&amp;url=http://www.sky.com/help/articles/websites-showing-as-blocked&amp;bvm=bv.117218890,d.ZWU&amp;psig=AFQjCNEMZigVtOD4f-pm8uWOQ4F5vi5tpg&amp;ust=1458504392548958" TargetMode="External"/><Relationship Id="rId2" Type="http://schemas.openxmlformats.org/officeDocument/2006/relationships/image" Target="../media/image1.png"/><Relationship Id="rId1" Type="http://schemas.openxmlformats.org/officeDocument/2006/relationships/slideLayout" Target="../slideLayouts/slideLayout12.xml"/><Relationship Id="rId4" Type="http://schemas.openxmlformats.org/officeDocument/2006/relationships/image" Target="../media/image5.jpeg"/></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8" Type="http://schemas.openxmlformats.org/officeDocument/2006/relationships/hyperlink" Target="http://www.google.co.uk/url?sa=i&amp;rct=j&amp;q=&amp;esrc=s&amp;source=images&amp;cd=&amp;ved=0ahUKEwiusKDa3M7LAhWqE5oKHaPNBZ4QjRwIBw&amp;url=http://ioshacker.com/how-to/get-whatsapp-calling-feature-on-iphone-right-now&amp;bvm=bv.117218890,d.d2s&amp;psig=AFQjCNHUopouTANU6hsQDAA5F-JheHQADA&amp;ust=1458544733192107" TargetMode="External"/><Relationship Id="rId13" Type="http://schemas.openxmlformats.org/officeDocument/2006/relationships/image" Target="../media/image13.jpeg"/><Relationship Id="rId18" Type="http://schemas.openxmlformats.org/officeDocument/2006/relationships/hyperlink" Target="https://www.google.co.uk/url?sa=i&amp;rct=j&amp;q=&amp;esrc=s&amp;source=images&amp;cd=&amp;cad=rja&amp;uact=8&amp;ved=0ahUKEwjwvu2M3c7LAhWIDZoKHZorAZ0QjRwIBw&amp;url=https://messenger.com/&amp;bvm=bv.117218890,d.d2s&amp;psig=AFQjCNF9FVOhTkFsUWQqamxB137SgcT0xA&amp;ust=1458544844101213" TargetMode="External"/><Relationship Id="rId3" Type="http://schemas.openxmlformats.org/officeDocument/2006/relationships/image" Target="../media/image1.png"/><Relationship Id="rId7" Type="http://schemas.openxmlformats.org/officeDocument/2006/relationships/image" Target="../media/image9.png"/><Relationship Id="rId12" Type="http://schemas.openxmlformats.org/officeDocument/2006/relationships/hyperlink" Target="https://www.google.co.uk/url?sa=i&amp;rct=j&amp;q=&amp;esrc=s&amp;source=images&amp;cd=&amp;cad=rja&amp;uact=8&amp;ved=0ahUKEwjG3rjC3M7LAhUGCpoKHbagA-0QjRwIBw&amp;url=https://twitter.com/instagram&amp;bvm=bv.117218890,d.d2s&amp;psig=AFQjCNHK-MizmL3nm8iE6JyJ0JyOPTUGSA&amp;ust=1458544686523856" TargetMode="External"/><Relationship Id="rId17" Type="http://schemas.openxmlformats.org/officeDocument/2006/relationships/image" Target="../media/image16.png"/><Relationship Id="rId2" Type="http://schemas.openxmlformats.org/officeDocument/2006/relationships/notesSlide" Target="../notesSlides/notesSlide1.xml"/><Relationship Id="rId16" Type="http://schemas.openxmlformats.org/officeDocument/2006/relationships/hyperlink" Target="http://www.google.co.uk/url?sa=i&amp;rct=j&amp;q=&amp;esrc=s&amp;source=images&amp;cd=&amp;cad=rja&amp;uact=8&amp;ved=0ahUKEwia7q6v3c7LAhXiJ5oKHUHwCJ4QjRwIBw&amp;url=http://www.brightontherapypartnership.org.uk/getting-started-in-online-counselling/&amp;bvm=bv.117218890,d.d2s&amp;psig=AFQjCNFajPpKuuwSIaJ_sUdixMPJ8_DR5Q&amp;ust=1458544915600694" TargetMode="External"/><Relationship Id="rId20" Type="http://schemas.openxmlformats.org/officeDocument/2006/relationships/image" Target="../media/image18.png"/><Relationship Id="rId1" Type="http://schemas.openxmlformats.org/officeDocument/2006/relationships/slideLayout" Target="../slideLayouts/slideLayout12.xml"/><Relationship Id="rId6" Type="http://schemas.openxmlformats.org/officeDocument/2006/relationships/hyperlink" Target="http://www.google.co.uk/url?sa=i&amp;rct=j&amp;q=&amp;esrc=s&amp;source=images&amp;cd=&amp;cad=rja&amp;uact=8&amp;ved=0ahUKEwi-z-DM3M7LAhXhA5oKHbA7BKQQjRwIBw&amp;url=http://www.buccaneers.com/news/article-1/Buccaneers-Launch-Snapchat-Account/c91be531-c09d-48b6-92bf-fa71284d24f4&amp;bvm=bv.117218890,d.d2s&amp;psig=AFQjCNEWXfa0ED3uaXH-vXRX2HyHBxp-Ew&amp;ust=1458544707702424" TargetMode="External"/><Relationship Id="rId11" Type="http://schemas.openxmlformats.org/officeDocument/2006/relationships/image" Target="../media/image12.png"/><Relationship Id="rId5" Type="http://schemas.openxmlformats.org/officeDocument/2006/relationships/image" Target="../media/image8.png"/><Relationship Id="rId15" Type="http://schemas.openxmlformats.org/officeDocument/2006/relationships/image" Target="../media/image15.png"/><Relationship Id="rId10" Type="http://schemas.openxmlformats.org/officeDocument/2006/relationships/image" Target="../media/image11.jpeg"/><Relationship Id="rId19" Type="http://schemas.openxmlformats.org/officeDocument/2006/relationships/image" Target="../media/image17.png"/><Relationship Id="rId4" Type="http://schemas.openxmlformats.org/officeDocument/2006/relationships/hyperlink" Target="https://www.google.co.uk/url?sa=i&amp;rct=j&amp;q=&amp;esrc=s&amp;source=images&amp;cd=&amp;cad=rja&amp;uact=8&amp;ved=0ahUKEwiD47O23M7LAhWpQpoKHRMoAbIQjRwIBw&amp;url=https://gn.wikipedia.org/wiki/Facebook&amp;bvm=bv.117218890,d.d2s&amp;psig=AFQjCNFeZ_FC2dl5M5BwJf0LTKid7CqSiQ&amp;ust=1458544660565441" TargetMode="External"/><Relationship Id="rId9" Type="http://schemas.openxmlformats.org/officeDocument/2006/relationships/image" Target="../media/image10.jpeg"/><Relationship Id="rId14" Type="http://schemas.openxmlformats.org/officeDocument/2006/relationships/image" Target="../media/image14.png"/></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2.xml"/><Relationship Id="rId1" Type="http://schemas.openxmlformats.org/officeDocument/2006/relationships/video" Target="https://www.youtube.com/embed/-geQER9ecdc" TargetMode="External"/><Relationship Id="rId4" Type="http://schemas.openxmlformats.org/officeDocument/2006/relationships/image" Target="../media/image20.jpeg"/></Relationships>
</file>

<file path=ppt/slides/_rels/slide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2.xml"/><Relationship Id="rId1" Type="http://schemas.openxmlformats.org/officeDocument/2006/relationships/video" Target="https://www.youtube.com/embed/Yt0us2O3_Jk" TargetMode="External"/><Relationship Id="rId4" Type="http://schemas.openxmlformats.org/officeDocument/2006/relationships/image" Target="../media/image21.jpeg"/></Relationships>
</file>

<file path=ppt/slides/_rels/slide2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2.xml"/><Relationship Id="rId1" Type="http://schemas.openxmlformats.org/officeDocument/2006/relationships/video" Target="https://www.youtube.com/embed/SD5KW6dqnv0" TargetMode="External"/><Relationship Id="rId4" Type="http://schemas.openxmlformats.org/officeDocument/2006/relationships/image" Target="../media/image23.jpeg"/></Relationships>
</file>

<file path=ppt/slides/_rels/slide3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1"/>
          <p:cNvSpPr/>
          <p:nvPr/>
        </p:nvSpPr>
        <p:spPr>
          <a:xfrm>
            <a:off x="-32048" y="0"/>
            <a:ext cx="9144000" cy="6858000"/>
          </a:xfrm>
          <a:prstGeom prst="rect">
            <a:avLst/>
          </a:prstGeom>
          <a:blipFill>
            <a:blip r:embed="rId2" cstate="print"/>
            <a:stretch>
              <a:fillRect/>
            </a:stretch>
          </a:blipFill>
        </p:spPr>
        <p:txBody>
          <a:bodyPr wrap="square" lIns="0" tIns="0" rIns="0" bIns="0" rtlCol="0">
            <a:spAutoFit/>
          </a:bodyPr>
          <a:lstStyle/>
          <a:p>
            <a:endParaRPr dirty="0"/>
          </a:p>
        </p:txBody>
      </p:sp>
      <p:sp>
        <p:nvSpPr>
          <p:cNvPr id="3" name="object 3"/>
          <p:cNvSpPr txBox="1"/>
          <p:nvPr/>
        </p:nvSpPr>
        <p:spPr>
          <a:xfrm>
            <a:off x="1512253" y="481748"/>
            <a:ext cx="2399805" cy="293489"/>
          </a:xfrm>
          <a:prstGeom prst="rect">
            <a:avLst/>
          </a:prstGeom>
        </p:spPr>
        <p:txBody>
          <a:bodyPr vert="horz" wrap="square" lIns="0" tIns="0" rIns="0" bIns="0" rtlCol="0">
            <a:spAutoFit/>
          </a:bodyPr>
          <a:lstStyle/>
          <a:p>
            <a:pPr marL="0" marR="0">
              <a:lnSpc>
                <a:spcPts val="2010"/>
              </a:lnSpc>
              <a:spcBef>
                <a:spcPts val="0"/>
              </a:spcBef>
              <a:spcAft>
                <a:spcPts val="0"/>
              </a:spcAft>
            </a:pPr>
            <a:r>
              <a:rPr sz="1800" dirty="0">
                <a:solidFill>
                  <a:srgbClr val="FFFFFF"/>
                </a:solidFill>
                <a:latin typeface="GJNUDA+ArialMT"/>
                <a:cs typeface="GJNUDA+ArialMT"/>
              </a:rPr>
              <a:t>Hillside Infants School</a:t>
            </a:r>
          </a:p>
        </p:txBody>
      </p:sp>
      <p:sp>
        <p:nvSpPr>
          <p:cNvPr id="5" name="TextBox 4"/>
          <p:cNvSpPr txBox="1"/>
          <p:nvPr/>
        </p:nvSpPr>
        <p:spPr>
          <a:xfrm>
            <a:off x="611560" y="1844824"/>
            <a:ext cx="7704856" cy="2985433"/>
          </a:xfrm>
          <a:prstGeom prst="rect">
            <a:avLst/>
          </a:prstGeom>
          <a:solidFill>
            <a:schemeClr val="bg1"/>
          </a:solidFill>
        </p:spPr>
        <p:txBody>
          <a:bodyPr wrap="square" rtlCol="0">
            <a:spAutoFit/>
          </a:bodyPr>
          <a:lstStyle/>
          <a:p>
            <a:pPr algn="ctr"/>
            <a:r>
              <a:rPr lang="en-GB" sz="6600" dirty="0">
                <a:latin typeface="Tahoma" pitchFamily="34" charset="0"/>
                <a:ea typeface="Tahoma" pitchFamily="34" charset="0"/>
                <a:cs typeface="Tahoma" pitchFamily="34" charset="0"/>
              </a:rPr>
              <a:t>Online Safety </a:t>
            </a:r>
            <a:r>
              <a:rPr lang="en-GB" sz="6600" dirty="0" smtClean="0">
                <a:latin typeface="Tahoma" pitchFamily="34" charset="0"/>
                <a:ea typeface="Tahoma" pitchFamily="34" charset="0"/>
                <a:cs typeface="Tahoma" pitchFamily="34" charset="0"/>
              </a:rPr>
              <a:t>Workshop</a:t>
            </a:r>
          </a:p>
          <a:p>
            <a:pPr algn="ctr"/>
            <a:endParaRPr lang="en-GB" sz="2400" dirty="0" smtClean="0">
              <a:latin typeface="Tahoma" pitchFamily="34" charset="0"/>
              <a:ea typeface="Tahoma" pitchFamily="34" charset="0"/>
              <a:cs typeface="Tahoma" pitchFamily="34" charset="0"/>
            </a:endParaRPr>
          </a:p>
          <a:p>
            <a:pPr algn="ctr"/>
            <a:r>
              <a:rPr lang="en-GB" sz="3200" dirty="0" smtClean="0">
                <a:latin typeface="Tahoma" pitchFamily="34" charset="0"/>
                <a:ea typeface="Tahoma" pitchFamily="34" charset="0"/>
                <a:cs typeface="Tahoma" pitchFamily="34" charset="0"/>
              </a:rPr>
              <a:t>07.02.2024</a:t>
            </a:r>
            <a:endParaRPr lang="en-GB" sz="3200" dirty="0">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427444198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1"/>
          <p:cNvSpPr/>
          <p:nvPr/>
        </p:nvSpPr>
        <p:spPr>
          <a:xfrm>
            <a:off x="-32048" y="0"/>
            <a:ext cx="9144000" cy="6858000"/>
          </a:xfrm>
          <a:prstGeom prst="rect">
            <a:avLst/>
          </a:prstGeom>
          <a:blipFill>
            <a:blip r:embed="rId2" cstate="print"/>
            <a:stretch>
              <a:fillRect/>
            </a:stretch>
          </a:blipFill>
        </p:spPr>
        <p:txBody>
          <a:bodyPr wrap="square" lIns="0" tIns="0" rIns="0" bIns="0" rtlCol="0">
            <a:spAutoFit/>
          </a:bodyPr>
          <a:lstStyle/>
          <a:p>
            <a:endParaRPr dirty="0"/>
          </a:p>
        </p:txBody>
      </p:sp>
      <p:sp>
        <p:nvSpPr>
          <p:cNvPr id="3" name="object 3"/>
          <p:cNvSpPr txBox="1"/>
          <p:nvPr/>
        </p:nvSpPr>
        <p:spPr>
          <a:xfrm>
            <a:off x="1512253" y="481748"/>
            <a:ext cx="2399805" cy="293489"/>
          </a:xfrm>
          <a:prstGeom prst="rect">
            <a:avLst/>
          </a:prstGeom>
        </p:spPr>
        <p:txBody>
          <a:bodyPr vert="horz" wrap="square" lIns="0" tIns="0" rIns="0" bIns="0" rtlCol="0">
            <a:spAutoFit/>
          </a:bodyPr>
          <a:lstStyle/>
          <a:p>
            <a:pPr marL="0" marR="0">
              <a:lnSpc>
                <a:spcPts val="2010"/>
              </a:lnSpc>
              <a:spcBef>
                <a:spcPts val="0"/>
              </a:spcBef>
              <a:spcAft>
                <a:spcPts val="0"/>
              </a:spcAft>
            </a:pPr>
            <a:r>
              <a:rPr sz="1800" dirty="0">
                <a:solidFill>
                  <a:srgbClr val="FFFFFF"/>
                </a:solidFill>
                <a:latin typeface="GJNUDA+ArialMT"/>
                <a:cs typeface="GJNUDA+ArialMT"/>
              </a:rPr>
              <a:t>Hillside Infants School</a:t>
            </a:r>
          </a:p>
        </p:txBody>
      </p:sp>
      <p:sp>
        <p:nvSpPr>
          <p:cNvPr id="5" name="TextBox 4"/>
          <p:cNvSpPr txBox="1"/>
          <p:nvPr/>
        </p:nvSpPr>
        <p:spPr>
          <a:xfrm>
            <a:off x="687524" y="1844824"/>
            <a:ext cx="7704856" cy="4739759"/>
          </a:xfrm>
          <a:prstGeom prst="rect">
            <a:avLst/>
          </a:prstGeom>
          <a:solidFill>
            <a:schemeClr val="bg1"/>
          </a:solidFill>
        </p:spPr>
        <p:txBody>
          <a:bodyPr wrap="square" rtlCol="0">
            <a:spAutoFit/>
          </a:bodyPr>
          <a:lstStyle/>
          <a:p>
            <a:pPr algn="ctr">
              <a:defRPr/>
            </a:pPr>
            <a:r>
              <a:rPr lang="en-GB" sz="2800" b="1" dirty="0">
                <a:latin typeface="Tahoma" panose="020B0604030504040204" pitchFamily="34" charset="0"/>
                <a:ea typeface="Tahoma" panose="020B0604030504040204" pitchFamily="34" charset="0"/>
                <a:cs typeface="Tahoma" panose="020B0604030504040204" pitchFamily="34" charset="0"/>
              </a:rPr>
              <a:t>In this session we will be looking at</a:t>
            </a:r>
            <a:r>
              <a:rPr lang="en-GB" sz="2800" b="1" dirty="0" smtClean="0">
                <a:latin typeface="Tahoma" panose="020B0604030504040204" pitchFamily="34" charset="0"/>
                <a:ea typeface="Tahoma" panose="020B0604030504040204" pitchFamily="34" charset="0"/>
                <a:cs typeface="Tahoma" panose="020B0604030504040204" pitchFamily="34" charset="0"/>
              </a:rPr>
              <a:t>:</a:t>
            </a:r>
          </a:p>
          <a:p>
            <a:pPr algn="ctr">
              <a:defRPr/>
            </a:pPr>
            <a:endParaRPr lang="en-GB" sz="2800" b="1" dirty="0">
              <a:latin typeface="Tahoma" panose="020B0604030504040204" pitchFamily="34" charset="0"/>
              <a:ea typeface="Tahoma" panose="020B0604030504040204" pitchFamily="34" charset="0"/>
              <a:cs typeface="Tahoma" panose="020B0604030504040204" pitchFamily="34" charset="0"/>
            </a:endParaRPr>
          </a:p>
          <a:p>
            <a:pPr algn="ctr">
              <a:defRPr/>
            </a:pPr>
            <a:endParaRPr lang="en-GB" sz="1000" dirty="0">
              <a:latin typeface="Tahoma" panose="020B0604030504040204" pitchFamily="34" charset="0"/>
              <a:ea typeface="Tahoma" panose="020B0604030504040204" pitchFamily="34" charset="0"/>
              <a:cs typeface="Tahoma" panose="020B0604030504040204" pitchFamily="34" charset="0"/>
            </a:endParaRPr>
          </a:p>
          <a:p>
            <a:pPr marL="457200" indent="-457200">
              <a:buFont typeface="Arial" panose="020B0604020202020204" pitchFamily="34" charset="0"/>
              <a:buChar char="•"/>
              <a:defRPr/>
            </a:pPr>
            <a:r>
              <a:rPr lang="en-GB" sz="2000" dirty="0">
                <a:latin typeface="Tahoma" panose="020B0604030504040204" pitchFamily="34" charset="0"/>
                <a:ea typeface="Tahoma" panose="020B0604030504040204" pitchFamily="34" charset="0"/>
                <a:cs typeface="Tahoma" panose="020B0604030504040204" pitchFamily="34" charset="0"/>
              </a:rPr>
              <a:t>What online safety means</a:t>
            </a:r>
          </a:p>
          <a:p>
            <a:pPr marL="457200" indent="-457200">
              <a:buFont typeface="Arial" panose="020B0604020202020204" pitchFamily="34" charset="0"/>
              <a:buChar char="•"/>
              <a:defRPr/>
            </a:pPr>
            <a:endParaRPr lang="en-GB" sz="800" dirty="0">
              <a:latin typeface="Tahoma" panose="020B0604030504040204" pitchFamily="34" charset="0"/>
              <a:ea typeface="Tahoma" panose="020B0604030504040204" pitchFamily="34" charset="0"/>
              <a:cs typeface="Tahoma" panose="020B0604030504040204" pitchFamily="34" charset="0"/>
            </a:endParaRPr>
          </a:p>
          <a:p>
            <a:pPr marL="457200" indent="-457200">
              <a:buFont typeface="Arial" panose="020B0604020202020204" pitchFamily="34" charset="0"/>
              <a:buChar char="•"/>
              <a:defRPr/>
            </a:pPr>
            <a:r>
              <a:rPr lang="en-GB" sz="2000" dirty="0">
                <a:latin typeface="Tahoma" panose="020B0604030504040204" pitchFamily="34" charset="0"/>
                <a:ea typeface="Tahoma" panose="020B0604030504040204" pitchFamily="34" charset="0"/>
                <a:cs typeface="Tahoma" panose="020B0604030504040204" pitchFamily="34" charset="0"/>
              </a:rPr>
              <a:t>What do children like to do online</a:t>
            </a:r>
          </a:p>
          <a:p>
            <a:pPr>
              <a:defRPr/>
            </a:pPr>
            <a:endParaRPr lang="en-GB" sz="800" dirty="0">
              <a:latin typeface="Tahoma" panose="020B0604030504040204" pitchFamily="34" charset="0"/>
              <a:ea typeface="Tahoma" panose="020B0604030504040204" pitchFamily="34" charset="0"/>
              <a:cs typeface="Tahoma" panose="020B0604030504040204" pitchFamily="34" charset="0"/>
            </a:endParaRPr>
          </a:p>
          <a:p>
            <a:pPr marL="457200" indent="-457200">
              <a:buFont typeface="Arial" panose="020B0604020202020204" pitchFamily="34" charset="0"/>
              <a:buChar char="•"/>
              <a:defRPr/>
            </a:pPr>
            <a:r>
              <a:rPr lang="en-GB" sz="2000" dirty="0">
                <a:latin typeface="Tahoma" panose="020B0604030504040204" pitchFamily="34" charset="0"/>
                <a:ea typeface="Tahoma" panose="020B0604030504040204" pitchFamily="34" charset="0"/>
                <a:cs typeface="Tahoma" panose="020B0604030504040204" pitchFamily="34" charset="0"/>
              </a:rPr>
              <a:t>What risks may they face</a:t>
            </a:r>
          </a:p>
          <a:p>
            <a:pPr marL="457200" indent="-457200">
              <a:buFont typeface="Arial" panose="020B0604020202020204" pitchFamily="34" charset="0"/>
              <a:buChar char="•"/>
              <a:defRPr/>
            </a:pPr>
            <a:endParaRPr lang="en-GB" sz="800" dirty="0">
              <a:latin typeface="Tahoma" panose="020B0604030504040204" pitchFamily="34" charset="0"/>
              <a:ea typeface="Tahoma" panose="020B0604030504040204" pitchFamily="34" charset="0"/>
              <a:cs typeface="Tahoma" panose="020B0604030504040204" pitchFamily="34" charset="0"/>
            </a:endParaRPr>
          </a:p>
          <a:p>
            <a:pPr marL="457200" indent="-457200">
              <a:buFont typeface="Arial" panose="020B0604020202020204" pitchFamily="34" charset="0"/>
              <a:buChar char="•"/>
              <a:defRPr/>
            </a:pPr>
            <a:r>
              <a:rPr lang="en-GB" sz="2000" dirty="0">
                <a:latin typeface="Tahoma" panose="020B0604030504040204" pitchFamily="34" charset="0"/>
                <a:ea typeface="Tahoma" panose="020B0604030504040204" pitchFamily="34" charset="0"/>
                <a:cs typeface="Tahoma" panose="020B0604030504040204" pitchFamily="34" charset="0"/>
              </a:rPr>
              <a:t>Use of Mobile Phones</a:t>
            </a:r>
          </a:p>
          <a:p>
            <a:pPr marL="457200" indent="-457200">
              <a:buFont typeface="Arial" panose="020B0604020202020204" pitchFamily="34" charset="0"/>
              <a:buChar char="•"/>
              <a:defRPr/>
            </a:pPr>
            <a:endParaRPr lang="en-GB" sz="800" dirty="0">
              <a:latin typeface="Tahoma" panose="020B0604030504040204" pitchFamily="34" charset="0"/>
              <a:ea typeface="Tahoma" panose="020B0604030504040204" pitchFamily="34" charset="0"/>
              <a:cs typeface="Tahoma" panose="020B0604030504040204" pitchFamily="34" charset="0"/>
            </a:endParaRPr>
          </a:p>
          <a:p>
            <a:pPr marL="457200" indent="-457200">
              <a:buFont typeface="Arial" panose="020B0604020202020204" pitchFamily="34" charset="0"/>
              <a:buChar char="•"/>
              <a:defRPr/>
            </a:pPr>
            <a:r>
              <a:rPr lang="en-GB" sz="2000" dirty="0">
                <a:latin typeface="Tahoma" panose="020B0604030504040204" pitchFamily="34" charset="0"/>
                <a:ea typeface="Tahoma" panose="020B0604030504040204" pitchFamily="34" charset="0"/>
                <a:cs typeface="Tahoma" panose="020B0604030504040204" pitchFamily="34" charset="0"/>
              </a:rPr>
              <a:t>Use of Social Media</a:t>
            </a:r>
          </a:p>
          <a:p>
            <a:pPr>
              <a:defRPr/>
            </a:pPr>
            <a:endParaRPr lang="en-GB" sz="800" dirty="0">
              <a:latin typeface="Tahoma" panose="020B0604030504040204" pitchFamily="34" charset="0"/>
              <a:ea typeface="Tahoma" panose="020B0604030504040204" pitchFamily="34" charset="0"/>
              <a:cs typeface="Tahoma" panose="020B0604030504040204" pitchFamily="34" charset="0"/>
            </a:endParaRPr>
          </a:p>
          <a:p>
            <a:pPr marL="457200" indent="-457200">
              <a:buFont typeface="Arial" panose="020B0604020202020204" pitchFamily="34" charset="0"/>
              <a:buChar char="•"/>
              <a:defRPr/>
            </a:pPr>
            <a:r>
              <a:rPr lang="en-GB" sz="2000" dirty="0">
                <a:latin typeface="Tahoma" panose="020B0604030504040204" pitchFamily="34" charset="0"/>
                <a:ea typeface="Tahoma" panose="020B0604030504040204" pitchFamily="34" charset="0"/>
                <a:cs typeface="Tahoma" panose="020B0604030504040204" pitchFamily="34" charset="0"/>
              </a:rPr>
              <a:t>How to discuss online safety with children</a:t>
            </a:r>
          </a:p>
          <a:p>
            <a:pPr>
              <a:defRPr/>
            </a:pPr>
            <a:endParaRPr lang="en-GB" sz="800" dirty="0">
              <a:latin typeface="Tahoma" panose="020B0604030504040204" pitchFamily="34" charset="0"/>
              <a:ea typeface="Tahoma" panose="020B0604030504040204" pitchFamily="34" charset="0"/>
              <a:cs typeface="Tahoma" panose="020B0604030504040204" pitchFamily="34" charset="0"/>
            </a:endParaRPr>
          </a:p>
          <a:p>
            <a:pPr marL="457200" indent="-457200">
              <a:buFont typeface="Arial" panose="020B0604020202020204" pitchFamily="34" charset="0"/>
              <a:buChar char="•"/>
              <a:defRPr/>
            </a:pPr>
            <a:r>
              <a:rPr lang="en-GB" sz="2000" dirty="0">
                <a:latin typeface="Tahoma" panose="020B0604030504040204" pitchFamily="34" charset="0"/>
                <a:ea typeface="Tahoma" panose="020B0604030504040204" pitchFamily="34" charset="0"/>
                <a:cs typeface="Tahoma" panose="020B0604030504040204" pitchFamily="34" charset="0"/>
              </a:rPr>
              <a:t>T</a:t>
            </a:r>
            <a:r>
              <a:rPr lang="en-GB" sz="2000" dirty="0" smtClean="0">
                <a:latin typeface="Tahoma" panose="020B0604030504040204" pitchFamily="34" charset="0"/>
                <a:ea typeface="Tahoma" panose="020B0604030504040204" pitchFamily="34" charset="0"/>
                <a:cs typeface="Tahoma" panose="020B0604030504040204" pitchFamily="34" charset="0"/>
              </a:rPr>
              <a:t>ools </a:t>
            </a:r>
            <a:r>
              <a:rPr lang="en-GB" sz="2000" dirty="0">
                <a:latin typeface="Tahoma" panose="020B0604030504040204" pitchFamily="34" charset="0"/>
                <a:ea typeface="Tahoma" panose="020B0604030504040204" pitchFamily="34" charset="0"/>
                <a:cs typeface="Tahoma" panose="020B0604030504040204" pitchFamily="34" charset="0"/>
              </a:rPr>
              <a:t>and </a:t>
            </a:r>
            <a:r>
              <a:rPr lang="en-GB" sz="2000" dirty="0" smtClean="0">
                <a:latin typeface="Tahoma" panose="020B0604030504040204" pitchFamily="34" charset="0"/>
                <a:ea typeface="Tahoma" panose="020B0604030504040204" pitchFamily="34" charset="0"/>
                <a:cs typeface="Tahoma" panose="020B0604030504040204" pitchFamily="34" charset="0"/>
              </a:rPr>
              <a:t>resources </a:t>
            </a:r>
            <a:r>
              <a:rPr lang="en-GB" sz="2000" dirty="0">
                <a:latin typeface="Tahoma" panose="020B0604030504040204" pitchFamily="34" charset="0"/>
                <a:ea typeface="Tahoma" panose="020B0604030504040204" pitchFamily="34" charset="0"/>
                <a:cs typeface="Tahoma" panose="020B0604030504040204" pitchFamily="34" charset="0"/>
              </a:rPr>
              <a:t>for parents to support safe online behaviour</a:t>
            </a:r>
          </a:p>
          <a:p>
            <a:pPr marL="457200" indent="-457200">
              <a:buFont typeface="Arial" panose="020B0604020202020204" pitchFamily="34" charset="0"/>
              <a:buChar char="•"/>
              <a:defRPr/>
            </a:pPr>
            <a:endParaRPr lang="en-GB" sz="800" dirty="0">
              <a:latin typeface="Tahoma" panose="020B0604030504040204" pitchFamily="34" charset="0"/>
              <a:ea typeface="Tahoma" panose="020B0604030504040204" pitchFamily="34" charset="0"/>
              <a:cs typeface="Tahoma" panose="020B0604030504040204" pitchFamily="34" charset="0"/>
            </a:endParaRPr>
          </a:p>
          <a:p>
            <a:pPr marL="457200" indent="-457200">
              <a:buFont typeface="Arial" panose="020B0604020202020204" pitchFamily="34" charset="0"/>
              <a:buChar char="•"/>
              <a:defRPr/>
            </a:pPr>
            <a:r>
              <a:rPr lang="en-GB" sz="2000" dirty="0">
                <a:latin typeface="Tahoma" panose="020B0604030504040204" pitchFamily="34" charset="0"/>
                <a:ea typeface="Tahoma" panose="020B0604030504040204" pitchFamily="34" charset="0"/>
                <a:cs typeface="Tahoma" panose="020B0604030504040204" pitchFamily="34" charset="0"/>
              </a:rPr>
              <a:t>Online Safety Top Tips</a:t>
            </a:r>
          </a:p>
        </p:txBody>
      </p:sp>
    </p:spTree>
    <p:extLst>
      <p:ext uri="{BB962C8B-B14F-4D97-AF65-F5344CB8AC3E}">
        <p14:creationId xmlns:p14="http://schemas.microsoft.com/office/powerpoint/2010/main" val="389411075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1"/>
          <p:cNvSpPr/>
          <p:nvPr/>
        </p:nvSpPr>
        <p:spPr>
          <a:xfrm>
            <a:off x="-64418" y="0"/>
            <a:ext cx="9144000" cy="6858000"/>
          </a:xfrm>
          <a:prstGeom prst="rect">
            <a:avLst/>
          </a:prstGeom>
          <a:blipFill>
            <a:blip r:embed="rId2" cstate="print"/>
            <a:stretch>
              <a:fillRect/>
            </a:stretch>
          </a:blipFill>
        </p:spPr>
        <p:txBody>
          <a:bodyPr wrap="square" lIns="0" tIns="0" rIns="0" bIns="0" rtlCol="0">
            <a:spAutoFit/>
          </a:bodyPr>
          <a:lstStyle/>
          <a:p>
            <a:endParaRPr dirty="0"/>
          </a:p>
        </p:txBody>
      </p:sp>
      <p:sp>
        <p:nvSpPr>
          <p:cNvPr id="3" name="object 3"/>
          <p:cNvSpPr txBox="1"/>
          <p:nvPr/>
        </p:nvSpPr>
        <p:spPr>
          <a:xfrm>
            <a:off x="1512253" y="481748"/>
            <a:ext cx="2399805" cy="293489"/>
          </a:xfrm>
          <a:prstGeom prst="rect">
            <a:avLst/>
          </a:prstGeom>
        </p:spPr>
        <p:txBody>
          <a:bodyPr vert="horz" wrap="square" lIns="0" tIns="0" rIns="0" bIns="0" rtlCol="0">
            <a:spAutoFit/>
          </a:bodyPr>
          <a:lstStyle/>
          <a:p>
            <a:pPr marL="0" marR="0">
              <a:lnSpc>
                <a:spcPts val="2010"/>
              </a:lnSpc>
              <a:spcBef>
                <a:spcPts val="0"/>
              </a:spcBef>
              <a:spcAft>
                <a:spcPts val="0"/>
              </a:spcAft>
            </a:pPr>
            <a:r>
              <a:rPr sz="1800" dirty="0">
                <a:solidFill>
                  <a:srgbClr val="FFFFFF"/>
                </a:solidFill>
                <a:latin typeface="GJNUDA+ArialMT"/>
                <a:cs typeface="GJNUDA+ArialMT"/>
              </a:rPr>
              <a:t>Hillside Infants School</a:t>
            </a:r>
          </a:p>
        </p:txBody>
      </p:sp>
      <p:sp>
        <p:nvSpPr>
          <p:cNvPr id="8" name="TextBox 7"/>
          <p:cNvSpPr txBox="1"/>
          <p:nvPr/>
        </p:nvSpPr>
        <p:spPr>
          <a:xfrm>
            <a:off x="395536" y="1556792"/>
            <a:ext cx="8496944" cy="5262979"/>
          </a:xfrm>
          <a:prstGeom prst="rect">
            <a:avLst/>
          </a:prstGeom>
          <a:solidFill>
            <a:schemeClr val="bg1"/>
          </a:solidFill>
        </p:spPr>
        <p:txBody>
          <a:bodyPr wrap="square" rtlCol="0">
            <a:spAutoFit/>
          </a:bodyPr>
          <a:lstStyle/>
          <a:p>
            <a:pPr algn="ctr">
              <a:defRPr/>
            </a:pPr>
            <a:r>
              <a:rPr lang="en-GB" sz="3200" b="1" dirty="0">
                <a:latin typeface="Candara" panose="020E0502030303020204" pitchFamily="34" charset="0"/>
              </a:rPr>
              <a:t>What does the term online safety mean</a:t>
            </a:r>
            <a:r>
              <a:rPr lang="en-GB" sz="3200" b="1" dirty="0" smtClean="0">
                <a:latin typeface="Candara" panose="020E0502030303020204" pitchFamily="34" charset="0"/>
              </a:rPr>
              <a:t>?</a:t>
            </a:r>
            <a:endParaRPr lang="en-GB" sz="2000" b="1" dirty="0" smtClean="0">
              <a:latin typeface="Candara" panose="020E0502030303020204" pitchFamily="34" charset="0"/>
            </a:endParaRPr>
          </a:p>
          <a:p>
            <a:pPr algn="ctr">
              <a:defRPr/>
            </a:pPr>
            <a:endParaRPr lang="en-GB" sz="3200" dirty="0">
              <a:latin typeface="Candara" panose="020E0502030303020204" pitchFamily="34" charset="0"/>
            </a:endParaRPr>
          </a:p>
          <a:p>
            <a:pPr algn="just">
              <a:defRPr/>
            </a:pPr>
            <a:r>
              <a:rPr lang="en-GB" sz="2000" dirty="0">
                <a:latin typeface="Tahoma" panose="020B0604030504040204" pitchFamily="34" charset="0"/>
                <a:ea typeface="Tahoma" panose="020B0604030504040204" pitchFamily="34" charset="0"/>
                <a:cs typeface="Tahoma" panose="020B0604030504040204" pitchFamily="34" charset="0"/>
              </a:rPr>
              <a:t>Online Safety is defined as educating people about the benefits, risks and responsibilities of using the internet and electronic devices.</a:t>
            </a:r>
          </a:p>
          <a:p>
            <a:pPr algn="just">
              <a:defRPr/>
            </a:pPr>
            <a:endParaRPr lang="en-GB" sz="2000" dirty="0">
              <a:latin typeface="Tahoma" panose="020B0604030504040204" pitchFamily="34" charset="0"/>
              <a:ea typeface="Tahoma" panose="020B0604030504040204" pitchFamily="34" charset="0"/>
              <a:cs typeface="Tahoma" panose="020B0604030504040204" pitchFamily="34" charset="0"/>
            </a:endParaRPr>
          </a:p>
          <a:p>
            <a:pPr algn="just">
              <a:defRPr/>
            </a:pPr>
            <a:r>
              <a:rPr lang="en-GB" sz="2000" dirty="0">
                <a:latin typeface="Tahoma" panose="020B0604030504040204" pitchFamily="34" charset="0"/>
                <a:ea typeface="Tahoma" panose="020B0604030504040204" pitchFamily="34" charset="0"/>
                <a:cs typeface="Tahoma" panose="020B0604030504040204" pitchFamily="34" charset="0"/>
              </a:rPr>
              <a:t>Online Safety is:</a:t>
            </a:r>
          </a:p>
          <a:p>
            <a:pPr algn="just">
              <a:lnSpc>
                <a:spcPct val="110000"/>
              </a:lnSpc>
              <a:defRPr/>
            </a:pPr>
            <a:endParaRPr lang="en-GB" altLang="en-US" sz="2000" dirty="0">
              <a:latin typeface="Tahoma" panose="020B0604030504040204" pitchFamily="34" charset="0"/>
              <a:ea typeface="Tahoma" panose="020B0604030504040204" pitchFamily="34" charset="0"/>
              <a:cs typeface="Tahoma" panose="020B0604030504040204" pitchFamily="34" charset="0"/>
            </a:endParaRPr>
          </a:p>
          <a:p>
            <a:pPr marL="342900" indent="-342900" algn="just">
              <a:lnSpc>
                <a:spcPct val="110000"/>
              </a:lnSpc>
              <a:buFont typeface="Arial" panose="020B0604020202020204" pitchFamily="34" charset="0"/>
              <a:buChar char="•"/>
              <a:defRPr/>
            </a:pPr>
            <a:r>
              <a:rPr lang="en-GB" altLang="en-US" sz="2000" dirty="0">
                <a:latin typeface="Tahoma" panose="020B0604030504040204" pitchFamily="34" charset="0"/>
                <a:ea typeface="Tahoma" panose="020B0604030504040204" pitchFamily="34" charset="0"/>
                <a:cs typeface="Tahoma" panose="020B0604030504040204" pitchFamily="34" charset="0"/>
              </a:rPr>
              <a:t>safeguarding children in the digital world </a:t>
            </a:r>
          </a:p>
          <a:p>
            <a:pPr marL="342900" indent="-342900" algn="just">
              <a:lnSpc>
                <a:spcPct val="110000"/>
              </a:lnSpc>
              <a:buFont typeface="Arial" panose="020B0604020202020204" pitchFamily="34" charset="0"/>
              <a:buChar char="•"/>
              <a:defRPr/>
            </a:pPr>
            <a:endParaRPr lang="en-GB" altLang="en-US" sz="2000" dirty="0">
              <a:latin typeface="Tahoma" panose="020B0604030504040204" pitchFamily="34" charset="0"/>
              <a:ea typeface="Tahoma" panose="020B0604030504040204" pitchFamily="34" charset="0"/>
              <a:cs typeface="Tahoma" panose="020B0604030504040204" pitchFamily="34" charset="0"/>
            </a:endParaRPr>
          </a:p>
          <a:p>
            <a:pPr marL="342900" indent="-342900" algn="just">
              <a:lnSpc>
                <a:spcPct val="110000"/>
              </a:lnSpc>
              <a:buFont typeface="Arial" panose="020B0604020202020204" pitchFamily="34" charset="0"/>
              <a:buChar char="•"/>
              <a:defRPr/>
            </a:pPr>
            <a:r>
              <a:rPr lang="en-GB" altLang="en-US" sz="2000" dirty="0">
                <a:latin typeface="Tahoma" panose="020B0604030504040204" pitchFamily="34" charset="0"/>
                <a:ea typeface="Tahoma" panose="020B0604030504040204" pitchFamily="34" charset="0"/>
                <a:cs typeface="Tahoma" panose="020B0604030504040204" pitchFamily="34" charset="0"/>
              </a:rPr>
              <a:t>not about </a:t>
            </a:r>
            <a:r>
              <a:rPr lang="en-GB" altLang="en-US" sz="2000" u="sng" dirty="0">
                <a:latin typeface="Tahoma" panose="020B0604030504040204" pitchFamily="34" charset="0"/>
                <a:ea typeface="Tahoma" panose="020B0604030504040204" pitchFamily="34" charset="0"/>
                <a:cs typeface="Tahoma" panose="020B0604030504040204" pitchFamily="34" charset="0"/>
              </a:rPr>
              <a:t>restricting</a:t>
            </a:r>
            <a:r>
              <a:rPr lang="en-GB" altLang="en-US" sz="2000" dirty="0">
                <a:latin typeface="Tahoma" panose="020B0604030504040204" pitchFamily="34" charset="0"/>
                <a:ea typeface="Tahoma" panose="020B0604030504040204" pitchFamily="34" charset="0"/>
                <a:cs typeface="Tahoma" panose="020B0604030504040204" pitchFamily="34" charset="0"/>
              </a:rPr>
              <a:t> children, but educating them</a:t>
            </a:r>
          </a:p>
          <a:p>
            <a:pPr marL="342900" indent="-342900" algn="just">
              <a:buFont typeface="Arial" panose="020B0604020202020204" pitchFamily="34" charset="0"/>
              <a:buChar char="•"/>
              <a:defRPr/>
            </a:pPr>
            <a:endParaRPr lang="en-GB" sz="2000" dirty="0">
              <a:latin typeface="Tahoma" panose="020B0604030504040204" pitchFamily="34" charset="0"/>
              <a:ea typeface="Tahoma" panose="020B0604030504040204" pitchFamily="34" charset="0"/>
              <a:cs typeface="Tahoma" panose="020B0604030504040204" pitchFamily="34" charset="0"/>
            </a:endParaRPr>
          </a:p>
          <a:p>
            <a:pPr marL="342900" indent="-342900" algn="just">
              <a:buFont typeface="Arial" panose="020B0604020202020204" pitchFamily="34" charset="0"/>
              <a:buChar char="•"/>
              <a:defRPr/>
            </a:pPr>
            <a:r>
              <a:rPr lang="en-GB" sz="2000" dirty="0">
                <a:latin typeface="Tahoma" panose="020B0604030504040204" pitchFamily="34" charset="0"/>
                <a:ea typeface="Tahoma" panose="020B0604030504040204" pitchFamily="34" charset="0"/>
                <a:cs typeface="Tahoma" panose="020B0604030504040204" pitchFamily="34" charset="0"/>
              </a:rPr>
              <a:t>supporting children and young people to develop safer online behaviours both in and out of school.</a:t>
            </a:r>
          </a:p>
          <a:p>
            <a:pPr marL="342900" indent="-342900" algn="just">
              <a:lnSpc>
                <a:spcPct val="110000"/>
              </a:lnSpc>
              <a:buFont typeface="Arial" panose="020B0604020202020204" pitchFamily="34" charset="0"/>
              <a:buChar char="•"/>
              <a:defRPr/>
            </a:pPr>
            <a:endParaRPr lang="en-GB" altLang="en-US" sz="2000" dirty="0">
              <a:latin typeface="Tahoma" panose="020B0604030504040204" pitchFamily="34" charset="0"/>
              <a:ea typeface="Tahoma" panose="020B0604030504040204" pitchFamily="34" charset="0"/>
              <a:cs typeface="Tahoma" panose="020B0604030504040204" pitchFamily="34" charset="0"/>
            </a:endParaRPr>
          </a:p>
          <a:p>
            <a:pPr marL="342900" indent="-342900" algn="just">
              <a:lnSpc>
                <a:spcPct val="110000"/>
              </a:lnSpc>
              <a:buFont typeface="Arial" panose="020B0604020202020204" pitchFamily="34" charset="0"/>
              <a:buChar char="•"/>
              <a:defRPr/>
            </a:pPr>
            <a:r>
              <a:rPr lang="en-GB" altLang="en-US" sz="2000" dirty="0">
                <a:latin typeface="Tahoma" panose="020B0604030504040204" pitchFamily="34" charset="0"/>
                <a:ea typeface="Tahoma" panose="020B0604030504040204" pitchFamily="34" charset="0"/>
                <a:cs typeface="Tahoma" panose="020B0604030504040204" pitchFamily="34" charset="0"/>
              </a:rPr>
              <a:t>being educated ourselves to be able to support and help our children</a:t>
            </a:r>
          </a:p>
        </p:txBody>
      </p:sp>
    </p:spTree>
    <p:extLst>
      <p:ext uri="{BB962C8B-B14F-4D97-AF65-F5344CB8AC3E}">
        <p14:creationId xmlns:p14="http://schemas.microsoft.com/office/powerpoint/2010/main" val="36552463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1"/>
          <p:cNvSpPr/>
          <p:nvPr/>
        </p:nvSpPr>
        <p:spPr>
          <a:xfrm>
            <a:off x="-64418" y="0"/>
            <a:ext cx="9144000" cy="6858000"/>
          </a:xfrm>
          <a:prstGeom prst="rect">
            <a:avLst/>
          </a:prstGeom>
          <a:blipFill>
            <a:blip r:embed="rId2" cstate="print"/>
            <a:stretch>
              <a:fillRect/>
            </a:stretch>
          </a:blipFill>
        </p:spPr>
        <p:txBody>
          <a:bodyPr wrap="square" lIns="0" tIns="0" rIns="0" bIns="0" rtlCol="0">
            <a:spAutoFit/>
          </a:bodyPr>
          <a:lstStyle/>
          <a:p>
            <a:endParaRPr dirty="0"/>
          </a:p>
        </p:txBody>
      </p:sp>
      <p:sp>
        <p:nvSpPr>
          <p:cNvPr id="3" name="object 3"/>
          <p:cNvSpPr txBox="1"/>
          <p:nvPr/>
        </p:nvSpPr>
        <p:spPr>
          <a:xfrm>
            <a:off x="1512253" y="481748"/>
            <a:ext cx="2399805" cy="293489"/>
          </a:xfrm>
          <a:prstGeom prst="rect">
            <a:avLst/>
          </a:prstGeom>
        </p:spPr>
        <p:txBody>
          <a:bodyPr vert="horz" wrap="square" lIns="0" tIns="0" rIns="0" bIns="0" rtlCol="0">
            <a:spAutoFit/>
          </a:bodyPr>
          <a:lstStyle/>
          <a:p>
            <a:pPr marL="0" marR="0">
              <a:lnSpc>
                <a:spcPts val="2010"/>
              </a:lnSpc>
              <a:spcBef>
                <a:spcPts val="0"/>
              </a:spcBef>
              <a:spcAft>
                <a:spcPts val="0"/>
              </a:spcAft>
            </a:pPr>
            <a:r>
              <a:rPr sz="1800" dirty="0">
                <a:solidFill>
                  <a:srgbClr val="FFFFFF"/>
                </a:solidFill>
                <a:latin typeface="GJNUDA+ArialMT"/>
                <a:cs typeface="GJNUDA+ArialMT"/>
              </a:rPr>
              <a:t>Hillside Infants School</a:t>
            </a:r>
          </a:p>
        </p:txBody>
      </p:sp>
      <p:sp>
        <p:nvSpPr>
          <p:cNvPr id="7" name="TextBox 6"/>
          <p:cNvSpPr txBox="1"/>
          <p:nvPr/>
        </p:nvSpPr>
        <p:spPr>
          <a:xfrm>
            <a:off x="687524" y="1844824"/>
            <a:ext cx="7704856" cy="400110"/>
          </a:xfrm>
          <a:prstGeom prst="rect">
            <a:avLst/>
          </a:prstGeom>
          <a:solidFill>
            <a:schemeClr val="bg1"/>
          </a:solidFill>
        </p:spPr>
        <p:txBody>
          <a:bodyPr wrap="square" rtlCol="0">
            <a:spAutoFit/>
          </a:bodyPr>
          <a:lstStyle/>
          <a:p>
            <a:pPr algn="ctr">
              <a:defRPr/>
            </a:pPr>
            <a:endParaRPr lang="en-GB" sz="2000" dirty="0">
              <a:latin typeface="Tahoma" panose="020B0604030504040204" pitchFamily="34" charset="0"/>
              <a:ea typeface="Tahoma" panose="020B0604030504040204" pitchFamily="34" charset="0"/>
              <a:cs typeface="Tahoma" panose="020B0604030504040204" pitchFamily="34" charset="0"/>
            </a:endParaRPr>
          </a:p>
        </p:txBody>
      </p:sp>
      <p:sp>
        <p:nvSpPr>
          <p:cNvPr id="8" name="TextBox 7"/>
          <p:cNvSpPr txBox="1"/>
          <p:nvPr/>
        </p:nvSpPr>
        <p:spPr>
          <a:xfrm>
            <a:off x="255476" y="1628800"/>
            <a:ext cx="8568952" cy="4901342"/>
          </a:xfrm>
          <a:prstGeom prst="rect">
            <a:avLst/>
          </a:prstGeom>
          <a:solidFill>
            <a:schemeClr val="bg1"/>
          </a:solidFill>
        </p:spPr>
        <p:txBody>
          <a:bodyPr wrap="square" rtlCol="0">
            <a:spAutoFit/>
          </a:bodyPr>
          <a:lstStyle/>
          <a:p>
            <a:pPr algn="ctr">
              <a:defRPr/>
            </a:pPr>
            <a:r>
              <a:rPr lang="en-GB" sz="2800" b="1" dirty="0">
                <a:latin typeface="Tahoma" panose="020B0604030504040204" pitchFamily="34" charset="0"/>
                <a:ea typeface="Tahoma" panose="020B0604030504040204" pitchFamily="34" charset="0"/>
                <a:cs typeface="Tahoma" panose="020B0604030504040204" pitchFamily="34" charset="0"/>
              </a:rPr>
              <a:t>What do children like to do online</a:t>
            </a:r>
            <a:r>
              <a:rPr lang="en-GB" sz="2800" b="1" dirty="0" smtClean="0">
                <a:latin typeface="Tahoma" panose="020B0604030504040204" pitchFamily="34" charset="0"/>
                <a:ea typeface="Tahoma" panose="020B0604030504040204" pitchFamily="34" charset="0"/>
                <a:cs typeface="Tahoma" panose="020B0604030504040204" pitchFamily="34" charset="0"/>
              </a:rPr>
              <a:t>?</a:t>
            </a:r>
            <a:endParaRPr lang="en-GB" sz="1400" b="1" dirty="0">
              <a:latin typeface="Tahoma" panose="020B0604030504040204" pitchFamily="34" charset="0"/>
              <a:ea typeface="Tahoma" panose="020B0604030504040204" pitchFamily="34" charset="0"/>
              <a:cs typeface="Tahoma" panose="020B0604030504040204" pitchFamily="34" charset="0"/>
            </a:endParaRPr>
          </a:p>
          <a:p>
            <a:pPr algn="ctr">
              <a:defRPr/>
            </a:pPr>
            <a:endParaRPr lang="en-GB" sz="1400" b="1" dirty="0">
              <a:latin typeface="Tahoma" panose="020B0604030504040204" pitchFamily="34" charset="0"/>
              <a:ea typeface="Tahoma" panose="020B0604030504040204" pitchFamily="34" charset="0"/>
              <a:cs typeface="Tahoma" panose="020B0604030504040204" pitchFamily="34" charset="0"/>
            </a:endParaRPr>
          </a:p>
          <a:p>
            <a:pPr algn="ctr">
              <a:defRPr/>
            </a:pPr>
            <a:endParaRPr lang="en-GB" sz="1050" dirty="0">
              <a:latin typeface="Tahoma" panose="020B0604030504040204" pitchFamily="34" charset="0"/>
              <a:ea typeface="Tahoma" panose="020B0604030504040204" pitchFamily="34" charset="0"/>
              <a:cs typeface="Tahoma" panose="020B0604030504040204" pitchFamily="34" charset="0"/>
            </a:endParaRPr>
          </a:p>
          <a:p>
            <a:pPr marL="523875" indent="-342900">
              <a:spcAft>
                <a:spcPts val="1200"/>
              </a:spcAft>
              <a:buFont typeface="Arial" panose="020B0604020202020204" pitchFamily="34" charset="0"/>
              <a:buChar char="•"/>
              <a:defRPr/>
            </a:pPr>
            <a:r>
              <a:rPr lang="en-GB" sz="2000" dirty="0">
                <a:latin typeface="Tahoma" panose="020B0604030504040204" pitchFamily="34" charset="0"/>
                <a:ea typeface="Tahoma" panose="020B0604030504040204" pitchFamily="34" charset="0"/>
                <a:cs typeface="Tahoma" panose="020B0604030504040204" pitchFamily="34" charset="0"/>
              </a:rPr>
              <a:t>Play </a:t>
            </a:r>
            <a:r>
              <a:rPr lang="en-GB" sz="2000" dirty="0" smtClean="0">
                <a:latin typeface="Tahoma" panose="020B0604030504040204" pitchFamily="34" charset="0"/>
                <a:ea typeface="Tahoma" panose="020B0604030504040204" pitchFamily="34" charset="0"/>
                <a:cs typeface="Tahoma" panose="020B0604030504040204" pitchFamily="34" charset="0"/>
              </a:rPr>
              <a:t>Games</a:t>
            </a:r>
          </a:p>
          <a:p>
            <a:pPr marL="180975">
              <a:spcAft>
                <a:spcPts val="1200"/>
              </a:spcAft>
              <a:defRPr/>
            </a:pPr>
            <a:endParaRPr lang="en-GB" sz="2000" dirty="0">
              <a:latin typeface="Tahoma" panose="020B0604030504040204" pitchFamily="34" charset="0"/>
              <a:ea typeface="Tahoma" panose="020B0604030504040204" pitchFamily="34" charset="0"/>
              <a:cs typeface="Tahoma" panose="020B0604030504040204" pitchFamily="34" charset="0"/>
            </a:endParaRPr>
          </a:p>
          <a:p>
            <a:pPr marL="523875" indent="-342900">
              <a:spcAft>
                <a:spcPts val="1200"/>
              </a:spcAft>
              <a:buFont typeface="Arial" panose="020B0604020202020204" pitchFamily="34" charset="0"/>
              <a:buChar char="•"/>
              <a:defRPr/>
            </a:pPr>
            <a:r>
              <a:rPr lang="en-GB" sz="2000" dirty="0">
                <a:latin typeface="Tahoma" panose="020B0604030504040204" pitchFamily="34" charset="0"/>
                <a:ea typeface="Tahoma" panose="020B0604030504040204" pitchFamily="34" charset="0"/>
                <a:cs typeface="Tahoma" panose="020B0604030504040204" pitchFamily="34" charset="0"/>
              </a:rPr>
              <a:t>Listen to music and watch TV, films and videos</a:t>
            </a:r>
          </a:p>
          <a:p>
            <a:pPr marL="523875" indent="-342900">
              <a:spcAft>
                <a:spcPts val="1200"/>
              </a:spcAft>
              <a:buFont typeface="Arial" panose="020B0604020202020204" pitchFamily="34" charset="0"/>
              <a:buChar char="•"/>
              <a:defRPr/>
            </a:pPr>
            <a:endParaRPr lang="en-GB" sz="2000" dirty="0">
              <a:latin typeface="Tahoma" panose="020B0604030504040204" pitchFamily="34" charset="0"/>
              <a:ea typeface="Tahoma" panose="020B0604030504040204" pitchFamily="34" charset="0"/>
              <a:cs typeface="Tahoma" panose="020B0604030504040204" pitchFamily="34" charset="0"/>
            </a:endParaRPr>
          </a:p>
          <a:p>
            <a:pPr marL="523875" indent="-342900">
              <a:spcAft>
                <a:spcPts val="1200"/>
              </a:spcAft>
              <a:buFont typeface="Arial" panose="020B0604020202020204" pitchFamily="34" charset="0"/>
              <a:buChar char="•"/>
              <a:defRPr/>
            </a:pPr>
            <a:r>
              <a:rPr lang="en-GB" sz="2000" dirty="0">
                <a:latin typeface="Tahoma" panose="020B0604030504040204" pitchFamily="34" charset="0"/>
                <a:ea typeface="Tahoma" panose="020B0604030504040204" pitchFamily="34" charset="0"/>
                <a:cs typeface="Tahoma" panose="020B0604030504040204" pitchFamily="34" charset="0"/>
              </a:rPr>
              <a:t>Research using search engines</a:t>
            </a:r>
          </a:p>
          <a:p>
            <a:pPr marL="180975">
              <a:spcAft>
                <a:spcPts val="1200"/>
              </a:spcAft>
              <a:defRPr/>
            </a:pPr>
            <a:endParaRPr lang="en-GB" sz="2000" dirty="0">
              <a:latin typeface="Tahoma" panose="020B0604030504040204" pitchFamily="34" charset="0"/>
              <a:ea typeface="Tahoma" panose="020B0604030504040204" pitchFamily="34" charset="0"/>
              <a:cs typeface="Tahoma" panose="020B0604030504040204" pitchFamily="34" charset="0"/>
            </a:endParaRPr>
          </a:p>
          <a:p>
            <a:pPr marL="523875" indent="-342900">
              <a:spcAft>
                <a:spcPts val="1200"/>
              </a:spcAft>
              <a:buFont typeface="Arial" panose="020B0604020202020204" pitchFamily="34" charset="0"/>
              <a:buChar char="•"/>
              <a:defRPr/>
            </a:pPr>
            <a:r>
              <a:rPr lang="en-GB" sz="2000" dirty="0">
                <a:latin typeface="Tahoma" panose="020B0604030504040204" pitchFamily="34" charset="0"/>
                <a:ea typeface="Tahoma" panose="020B0604030504040204" pitchFamily="34" charset="0"/>
                <a:cs typeface="Tahoma" panose="020B0604030504040204" pitchFamily="34" charset="0"/>
              </a:rPr>
              <a:t>School Work- School Based Subscriptions</a:t>
            </a:r>
          </a:p>
          <a:p>
            <a:pPr marL="180975">
              <a:spcAft>
                <a:spcPts val="1200"/>
              </a:spcAft>
              <a:defRPr/>
            </a:pPr>
            <a:endParaRPr lang="en-GB" sz="2000" dirty="0">
              <a:latin typeface="Tahoma" panose="020B0604030504040204" pitchFamily="34" charset="0"/>
              <a:ea typeface="Tahoma" panose="020B0604030504040204" pitchFamily="34" charset="0"/>
              <a:cs typeface="Tahoma" panose="020B0604030504040204" pitchFamily="34" charset="0"/>
            </a:endParaRPr>
          </a:p>
          <a:p>
            <a:pPr marL="523875" indent="-342900">
              <a:spcAft>
                <a:spcPts val="1200"/>
              </a:spcAft>
              <a:buFont typeface="Arial" panose="020B0604020202020204" pitchFamily="34" charset="0"/>
              <a:buChar char="•"/>
              <a:defRPr/>
            </a:pPr>
            <a:r>
              <a:rPr lang="en-GB" sz="2000" dirty="0">
                <a:latin typeface="Tahoma" panose="020B0604030504040204" pitchFamily="34" charset="0"/>
                <a:ea typeface="Tahoma" panose="020B0604030504040204" pitchFamily="34" charset="0"/>
                <a:cs typeface="Tahoma" panose="020B0604030504040204" pitchFamily="34" charset="0"/>
              </a:rPr>
              <a:t>Socialise, Talk to people, Use Social media </a:t>
            </a:r>
            <a:r>
              <a:rPr lang="en-GB" sz="2000" dirty="0" smtClean="0">
                <a:latin typeface="Tahoma" panose="020B0604030504040204" pitchFamily="34" charset="0"/>
                <a:ea typeface="Tahoma" panose="020B0604030504040204" pitchFamily="34" charset="0"/>
                <a:cs typeface="Tahoma" panose="020B0604030504040204" pitchFamily="34" charset="0"/>
              </a:rPr>
              <a:t>Sites</a:t>
            </a:r>
            <a:endParaRPr lang="en-GB" sz="20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27445449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1"/>
          <p:cNvSpPr/>
          <p:nvPr/>
        </p:nvSpPr>
        <p:spPr>
          <a:xfrm>
            <a:off x="-64418" y="0"/>
            <a:ext cx="9144000" cy="6858000"/>
          </a:xfrm>
          <a:prstGeom prst="rect">
            <a:avLst/>
          </a:prstGeom>
          <a:blipFill>
            <a:blip r:embed="rId2" cstate="print"/>
            <a:stretch>
              <a:fillRect/>
            </a:stretch>
          </a:blipFill>
        </p:spPr>
        <p:txBody>
          <a:bodyPr wrap="square" lIns="0" tIns="0" rIns="0" bIns="0" rtlCol="0">
            <a:spAutoFit/>
          </a:bodyPr>
          <a:lstStyle/>
          <a:p>
            <a:endParaRPr dirty="0"/>
          </a:p>
        </p:txBody>
      </p:sp>
      <p:sp>
        <p:nvSpPr>
          <p:cNvPr id="3" name="object 3"/>
          <p:cNvSpPr txBox="1"/>
          <p:nvPr/>
        </p:nvSpPr>
        <p:spPr>
          <a:xfrm>
            <a:off x="1512253" y="481748"/>
            <a:ext cx="2399805" cy="293489"/>
          </a:xfrm>
          <a:prstGeom prst="rect">
            <a:avLst/>
          </a:prstGeom>
        </p:spPr>
        <p:txBody>
          <a:bodyPr vert="horz" wrap="square" lIns="0" tIns="0" rIns="0" bIns="0" rtlCol="0">
            <a:spAutoFit/>
          </a:bodyPr>
          <a:lstStyle/>
          <a:p>
            <a:pPr marL="0" marR="0">
              <a:lnSpc>
                <a:spcPts val="2010"/>
              </a:lnSpc>
              <a:spcBef>
                <a:spcPts val="0"/>
              </a:spcBef>
              <a:spcAft>
                <a:spcPts val="0"/>
              </a:spcAft>
            </a:pPr>
            <a:r>
              <a:rPr sz="1800" dirty="0">
                <a:solidFill>
                  <a:srgbClr val="FFFFFF"/>
                </a:solidFill>
                <a:latin typeface="GJNUDA+ArialMT"/>
                <a:cs typeface="GJNUDA+ArialMT"/>
              </a:rPr>
              <a:t>Hillside Infants School</a:t>
            </a:r>
          </a:p>
        </p:txBody>
      </p:sp>
      <p:sp>
        <p:nvSpPr>
          <p:cNvPr id="7" name="TextBox 6"/>
          <p:cNvSpPr txBox="1"/>
          <p:nvPr/>
        </p:nvSpPr>
        <p:spPr>
          <a:xfrm>
            <a:off x="410296" y="1484784"/>
            <a:ext cx="8194572" cy="5262979"/>
          </a:xfrm>
          <a:prstGeom prst="rect">
            <a:avLst/>
          </a:prstGeom>
          <a:solidFill>
            <a:schemeClr val="bg1"/>
          </a:solidFill>
        </p:spPr>
        <p:txBody>
          <a:bodyPr wrap="square" rtlCol="0">
            <a:spAutoFit/>
          </a:bodyPr>
          <a:lstStyle/>
          <a:p>
            <a:pPr marL="342900" indent="-342900" algn="ctr">
              <a:buFont typeface="Arial" panose="020B0604020202020204" pitchFamily="34" charset="0"/>
              <a:buChar char="•"/>
              <a:defRPr/>
            </a:pPr>
            <a:r>
              <a:rPr lang="en-GB" sz="2400" b="1" dirty="0" smtClean="0">
                <a:latin typeface="Tahoma" panose="020B0604030504040204" pitchFamily="34" charset="0"/>
                <a:ea typeface="Tahoma" panose="020B0604030504040204" pitchFamily="34" charset="0"/>
                <a:cs typeface="Tahoma" panose="020B0604030504040204" pitchFamily="34" charset="0"/>
              </a:rPr>
              <a:t>Play games</a:t>
            </a:r>
            <a:endParaRPr lang="en-GB" b="1" dirty="0" smtClean="0">
              <a:latin typeface="Tahoma" panose="020B0604030504040204" pitchFamily="34" charset="0"/>
              <a:ea typeface="Tahoma" panose="020B0604030504040204" pitchFamily="34" charset="0"/>
              <a:cs typeface="Tahoma" panose="020B0604030504040204" pitchFamily="34" charset="0"/>
            </a:endParaRPr>
          </a:p>
          <a:p>
            <a:pPr algn="ctr">
              <a:defRPr/>
            </a:pPr>
            <a:endParaRPr lang="en-GB" sz="2400" b="1" dirty="0" smtClean="0">
              <a:latin typeface="Tahoma" panose="020B0604030504040204" pitchFamily="34" charset="0"/>
              <a:ea typeface="Tahoma" panose="020B0604030504040204" pitchFamily="34" charset="0"/>
              <a:cs typeface="Tahoma" panose="020B0604030504040204" pitchFamily="34" charset="0"/>
            </a:endParaRPr>
          </a:p>
          <a:p>
            <a:pPr algn="just">
              <a:defRPr/>
            </a:pPr>
            <a:r>
              <a:rPr lang="en-GB" dirty="0" smtClean="0">
                <a:latin typeface="Tahoma" panose="020B0604030504040204" pitchFamily="34" charset="0"/>
                <a:ea typeface="Tahoma" panose="020B0604030504040204" pitchFamily="34" charset="0"/>
                <a:cs typeface="Tahoma" panose="020B0604030504040204" pitchFamily="34" charset="0"/>
              </a:rPr>
              <a:t>Playing games is great fun and for many children gaming will be their first experience of computers, devices and the internet. They may play on games on the internet or have games consoles.</a:t>
            </a:r>
          </a:p>
          <a:p>
            <a:pPr algn="just">
              <a:defRPr/>
            </a:pPr>
            <a:endParaRPr lang="en-GB" dirty="0" smtClean="0">
              <a:latin typeface="Tahoma" panose="020B0604030504040204" pitchFamily="34" charset="0"/>
              <a:ea typeface="Tahoma" panose="020B0604030504040204" pitchFamily="34" charset="0"/>
              <a:cs typeface="Tahoma" panose="020B0604030504040204" pitchFamily="34" charset="0"/>
            </a:endParaRPr>
          </a:p>
          <a:p>
            <a:pPr algn="just">
              <a:defRPr/>
            </a:pPr>
            <a:r>
              <a:rPr lang="en-GB" dirty="0" smtClean="0">
                <a:latin typeface="Tahoma" panose="020B0604030504040204" pitchFamily="34" charset="0"/>
                <a:ea typeface="Tahoma" panose="020B0604030504040204" pitchFamily="34" charset="0"/>
                <a:cs typeface="Tahoma" panose="020B0604030504040204" pitchFamily="34" charset="0"/>
              </a:rPr>
              <a:t>The most important thing to remember is that most consoles connect to the internet. </a:t>
            </a:r>
          </a:p>
          <a:p>
            <a:pPr algn="just">
              <a:defRPr/>
            </a:pPr>
            <a:endParaRPr lang="en-GB" dirty="0" smtClean="0">
              <a:latin typeface="Tahoma" panose="020B0604030504040204" pitchFamily="34" charset="0"/>
              <a:ea typeface="Tahoma" panose="020B0604030504040204" pitchFamily="34" charset="0"/>
              <a:cs typeface="Tahoma" panose="020B0604030504040204" pitchFamily="34" charset="0"/>
            </a:endParaRPr>
          </a:p>
          <a:p>
            <a:pPr algn="just">
              <a:defRPr/>
            </a:pPr>
            <a:r>
              <a:rPr lang="en-GB" dirty="0" smtClean="0">
                <a:latin typeface="Tahoma" panose="020B0604030504040204" pitchFamily="34" charset="0"/>
                <a:ea typeface="Tahoma" panose="020B0604030504040204" pitchFamily="34" charset="0"/>
                <a:cs typeface="Tahoma" panose="020B0604030504040204" pitchFamily="34" charset="0"/>
              </a:rPr>
              <a:t>Wherever their gaming takes them, it’s important that you’re involved in your child’s experiences from the very start. </a:t>
            </a:r>
          </a:p>
          <a:p>
            <a:pPr>
              <a:defRPr/>
            </a:pPr>
            <a:endParaRPr lang="en-GB" dirty="0" smtClean="0">
              <a:latin typeface="Tahoma" panose="020B0604030504040204" pitchFamily="34" charset="0"/>
              <a:ea typeface="Tahoma" panose="020B0604030504040204" pitchFamily="34" charset="0"/>
              <a:cs typeface="Tahoma" panose="020B0604030504040204" pitchFamily="34" charset="0"/>
            </a:endParaRPr>
          </a:p>
          <a:p>
            <a:pPr>
              <a:defRPr/>
            </a:pPr>
            <a:r>
              <a:rPr lang="en-GB" b="1" dirty="0" smtClean="0">
                <a:solidFill>
                  <a:srgbClr val="FF0000"/>
                </a:solidFill>
                <a:latin typeface="Tahoma" panose="020B0604030504040204" pitchFamily="34" charset="0"/>
                <a:ea typeface="Tahoma" panose="020B0604030504040204" pitchFamily="34" charset="0"/>
                <a:cs typeface="Tahoma" panose="020B0604030504040204" pitchFamily="34" charset="0"/>
              </a:rPr>
              <a:t>Top Tips to Support Playing Games: </a:t>
            </a:r>
            <a:endParaRPr lang="en-GB" dirty="0" smtClean="0">
              <a:solidFill>
                <a:srgbClr val="FF0000"/>
              </a:solidFill>
              <a:latin typeface="Tahoma" panose="020B0604030504040204" pitchFamily="34" charset="0"/>
              <a:ea typeface="Tahoma" panose="020B0604030504040204" pitchFamily="34" charset="0"/>
              <a:cs typeface="Tahoma" panose="020B0604030504040204" pitchFamily="34" charset="0"/>
            </a:endParaRPr>
          </a:p>
          <a:p>
            <a:pPr marL="285750" indent="-285750">
              <a:buFont typeface="Arial" panose="020B0604020202020204" pitchFamily="34" charset="0"/>
              <a:buChar char="•"/>
              <a:defRPr/>
            </a:pPr>
            <a:r>
              <a:rPr lang="en-GB" dirty="0" smtClean="0">
                <a:solidFill>
                  <a:srgbClr val="FF0000"/>
                </a:solidFill>
                <a:latin typeface="Tahoma" panose="020B0604030504040204" pitchFamily="34" charset="0"/>
                <a:ea typeface="Tahoma" panose="020B0604030504040204" pitchFamily="34" charset="0"/>
                <a:cs typeface="Tahoma" panose="020B0604030504040204" pitchFamily="34" charset="0"/>
              </a:rPr>
              <a:t>Check the age rating/PEGI</a:t>
            </a:r>
          </a:p>
          <a:p>
            <a:pPr marL="285750" indent="-285750">
              <a:buFont typeface="Arial" panose="020B0604020202020204" pitchFamily="34" charset="0"/>
              <a:buChar char="•"/>
              <a:defRPr/>
            </a:pPr>
            <a:r>
              <a:rPr lang="en-GB" dirty="0" smtClean="0">
                <a:solidFill>
                  <a:srgbClr val="FF0000"/>
                </a:solidFill>
                <a:latin typeface="Tahoma" panose="020B0604030504040204" pitchFamily="34" charset="0"/>
                <a:ea typeface="Tahoma" panose="020B0604030504040204" pitchFamily="34" charset="0"/>
                <a:cs typeface="Tahoma" panose="020B0604030504040204" pitchFamily="34" charset="0"/>
              </a:rPr>
              <a:t>Join in the fun</a:t>
            </a:r>
          </a:p>
          <a:p>
            <a:pPr marL="285750" indent="-285750">
              <a:buFont typeface="Arial" panose="020B0604020202020204" pitchFamily="34" charset="0"/>
              <a:buChar char="•"/>
              <a:defRPr/>
            </a:pPr>
            <a:r>
              <a:rPr lang="en-GB" dirty="0" smtClean="0">
                <a:solidFill>
                  <a:srgbClr val="FF0000"/>
                </a:solidFill>
                <a:latin typeface="Tahoma" panose="020B0604030504040204" pitchFamily="34" charset="0"/>
                <a:ea typeface="Tahoma" panose="020B0604030504040204" pitchFamily="34" charset="0"/>
                <a:cs typeface="Tahoma" panose="020B0604030504040204" pitchFamily="34" charset="0"/>
              </a:rPr>
              <a:t>Look for games advice for Parents on the game website</a:t>
            </a:r>
          </a:p>
          <a:p>
            <a:pPr marL="285750" indent="-285750">
              <a:buFont typeface="Arial" panose="020B0604020202020204" pitchFamily="34" charset="0"/>
              <a:buChar char="•"/>
              <a:defRPr/>
            </a:pPr>
            <a:r>
              <a:rPr lang="en-GB" dirty="0" smtClean="0">
                <a:solidFill>
                  <a:srgbClr val="FF0000"/>
                </a:solidFill>
                <a:latin typeface="Tahoma" panose="020B0604030504040204" pitchFamily="34" charset="0"/>
                <a:ea typeface="Tahoma" panose="020B0604030504040204" pitchFamily="34" charset="0"/>
                <a:cs typeface="Tahoma" panose="020B0604030504040204" pitchFamily="34" charset="0"/>
              </a:rPr>
              <a:t>Know who they are talking to</a:t>
            </a:r>
          </a:p>
          <a:p>
            <a:pPr marL="285750" indent="-285750">
              <a:buFont typeface="Arial" panose="020B0604020202020204" pitchFamily="34" charset="0"/>
              <a:buChar char="•"/>
              <a:defRPr/>
            </a:pPr>
            <a:r>
              <a:rPr lang="en-GB" dirty="0" smtClean="0">
                <a:solidFill>
                  <a:srgbClr val="FF0000"/>
                </a:solidFill>
                <a:latin typeface="Tahoma" panose="020B0604030504040204" pitchFamily="34" charset="0"/>
                <a:ea typeface="Tahoma" panose="020B0604030504040204" pitchFamily="34" charset="0"/>
                <a:cs typeface="Tahoma" panose="020B0604030504040204" pitchFamily="34" charset="0"/>
              </a:rPr>
              <a:t>Talk to them about acceptable behaviour online</a:t>
            </a:r>
            <a:endParaRPr lang="en-GB" dirty="0">
              <a:solidFill>
                <a:srgbClr val="FF000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66243714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1"/>
          <p:cNvSpPr/>
          <p:nvPr/>
        </p:nvSpPr>
        <p:spPr>
          <a:xfrm>
            <a:off x="-64418" y="0"/>
            <a:ext cx="9144000" cy="6858000"/>
          </a:xfrm>
          <a:prstGeom prst="rect">
            <a:avLst/>
          </a:prstGeom>
          <a:blipFill>
            <a:blip r:embed="rId2" cstate="print"/>
            <a:stretch>
              <a:fillRect/>
            </a:stretch>
          </a:blipFill>
        </p:spPr>
        <p:txBody>
          <a:bodyPr wrap="square" lIns="0" tIns="0" rIns="0" bIns="0" rtlCol="0">
            <a:spAutoFit/>
          </a:bodyPr>
          <a:lstStyle/>
          <a:p>
            <a:endParaRPr dirty="0"/>
          </a:p>
        </p:txBody>
      </p:sp>
      <p:sp>
        <p:nvSpPr>
          <p:cNvPr id="3" name="object 3"/>
          <p:cNvSpPr txBox="1"/>
          <p:nvPr/>
        </p:nvSpPr>
        <p:spPr>
          <a:xfrm>
            <a:off x="1512253" y="481748"/>
            <a:ext cx="2399805" cy="293489"/>
          </a:xfrm>
          <a:prstGeom prst="rect">
            <a:avLst/>
          </a:prstGeom>
        </p:spPr>
        <p:txBody>
          <a:bodyPr vert="horz" wrap="square" lIns="0" tIns="0" rIns="0" bIns="0" rtlCol="0">
            <a:spAutoFit/>
          </a:bodyPr>
          <a:lstStyle/>
          <a:p>
            <a:pPr marL="0" marR="0">
              <a:lnSpc>
                <a:spcPts val="2010"/>
              </a:lnSpc>
              <a:spcBef>
                <a:spcPts val="0"/>
              </a:spcBef>
              <a:spcAft>
                <a:spcPts val="0"/>
              </a:spcAft>
            </a:pPr>
            <a:r>
              <a:rPr sz="1800" dirty="0">
                <a:solidFill>
                  <a:srgbClr val="FFFFFF"/>
                </a:solidFill>
                <a:latin typeface="GJNUDA+ArialMT"/>
                <a:cs typeface="GJNUDA+ArialMT"/>
              </a:rPr>
              <a:t>Hillside Infants School</a:t>
            </a:r>
          </a:p>
        </p:txBody>
      </p:sp>
      <p:sp>
        <p:nvSpPr>
          <p:cNvPr id="5" name="TextBox 4"/>
          <p:cNvSpPr txBox="1"/>
          <p:nvPr/>
        </p:nvSpPr>
        <p:spPr>
          <a:xfrm>
            <a:off x="408710" y="1573669"/>
            <a:ext cx="8194572" cy="5170646"/>
          </a:xfrm>
          <a:prstGeom prst="rect">
            <a:avLst/>
          </a:prstGeom>
          <a:solidFill>
            <a:schemeClr val="bg1"/>
          </a:solidFill>
        </p:spPr>
        <p:txBody>
          <a:bodyPr wrap="square" rtlCol="0">
            <a:spAutoFit/>
          </a:bodyPr>
          <a:lstStyle/>
          <a:p>
            <a:pPr marL="342900" indent="-342900" algn="ctr">
              <a:buFont typeface="Arial" panose="020B0604020202020204" pitchFamily="34" charset="0"/>
              <a:buChar char="•"/>
              <a:defRPr/>
            </a:pPr>
            <a:r>
              <a:rPr lang="en-GB" sz="2400" b="1" dirty="0" smtClean="0">
                <a:latin typeface="Tahoma" panose="020B0604030504040204" pitchFamily="34" charset="0"/>
                <a:ea typeface="Tahoma" panose="020B0604030504040204" pitchFamily="34" charset="0"/>
                <a:cs typeface="Tahoma" panose="020B0604030504040204" pitchFamily="34" charset="0"/>
              </a:rPr>
              <a:t>Listen </a:t>
            </a:r>
            <a:r>
              <a:rPr lang="en-GB" sz="2400" b="1" dirty="0">
                <a:latin typeface="Tahoma" panose="020B0604030504040204" pitchFamily="34" charset="0"/>
                <a:ea typeface="Tahoma" panose="020B0604030504040204" pitchFamily="34" charset="0"/>
                <a:cs typeface="Tahoma" panose="020B0604030504040204" pitchFamily="34" charset="0"/>
              </a:rPr>
              <a:t>to music and watch </a:t>
            </a:r>
            <a:r>
              <a:rPr lang="en-GB" sz="2400" b="1" dirty="0" err="1">
                <a:latin typeface="Tahoma" panose="020B0604030504040204" pitchFamily="34" charset="0"/>
                <a:ea typeface="Tahoma" panose="020B0604030504040204" pitchFamily="34" charset="0"/>
                <a:cs typeface="Tahoma" panose="020B0604030504040204" pitchFamily="34" charset="0"/>
              </a:rPr>
              <a:t>tv</a:t>
            </a:r>
            <a:r>
              <a:rPr lang="en-GB" sz="2400" b="1" dirty="0">
                <a:latin typeface="Tahoma" panose="020B0604030504040204" pitchFamily="34" charset="0"/>
                <a:ea typeface="Tahoma" panose="020B0604030504040204" pitchFamily="34" charset="0"/>
                <a:cs typeface="Tahoma" panose="020B0604030504040204" pitchFamily="34" charset="0"/>
              </a:rPr>
              <a:t>, films and </a:t>
            </a:r>
            <a:r>
              <a:rPr lang="en-GB" sz="2400" b="1" dirty="0" smtClean="0">
                <a:latin typeface="Tahoma" panose="020B0604030504040204" pitchFamily="34" charset="0"/>
                <a:ea typeface="Tahoma" panose="020B0604030504040204" pitchFamily="34" charset="0"/>
                <a:cs typeface="Tahoma" panose="020B0604030504040204" pitchFamily="34" charset="0"/>
              </a:rPr>
              <a:t>videos</a:t>
            </a:r>
            <a:endParaRPr lang="en-GB" sz="2400" b="1" dirty="0">
              <a:latin typeface="Tahoma" panose="020B0604030504040204" pitchFamily="34" charset="0"/>
              <a:ea typeface="Tahoma" panose="020B0604030504040204" pitchFamily="34" charset="0"/>
              <a:cs typeface="Tahoma" panose="020B0604030504040204" pitchFamily="34" charset="0"/>
            </a:endParaRPr>
          </a:p>
          <a:p>
            <a:pPr>
              <a:defRPr/>
            </a:pPr>
            <a:endParaRPr lang="en-GB" dirty="0">
              <a:latin typeface="Tahoma" panose="020B0604030504040204" pitchFamily="34" charset="0"/>
              <a:ea typeface="Tahoma" panose="020B0604030504040204" pitchFamily="34" charset="0"/>
              <a:cs typeface="Tahoma" panose="020B0604030504040204" pitchFamily="34" charset="0"/>
            </a:endParaRPr>
          </a:p>
          <a:p>
            <a:pPr algn="just">
              <a:defRPr/>
            </a:pPr>
            <a:r>
              <a:rPr lang="en-GB" dirty="0">
                <a:latin typeface="Tahoma" panose="020B0604030504040204" pitchFamily="34" charset="0"/>
                <a:ea typeface="Tahoma" panose="020B0604030504040204" pitchFamily="34" charset="0"/>
                <a:cs typeface="Tahoma" panose="020B0604030504040204" pitchFamily="34" charset="0"/>
              </a:rPr>
              <a:t>The internet offers great opportunities to listen to music and watch </a:t>
            </a:r>
            <a:r>
              <a:rPr lang="en-GB" dirty="0" err="1">
                <a:latin typeface="Tahoma" panose="020B0604030504040204" pitchFamily="34" charset="0"/>
                <a:ea typeface="Tahoma" panose="020B0604030504040204" pitchFamily="34" charset="0"/>
                <a:cs typeface="Tahoma" panose="020B0604030504040204" pitchFamily="34" charset="0"/>
              </a:rPr>
              <a:t>tv</a:t>
            </a:r>
            <a:r>
              <a:rPr lang="en-GB" dirty="0">
                <a:latin typeface="Tahoma" panose="020B0604030504040204" pitchFamily="34" charset="0"/>
                <a:ea typeface="Tahoma" panose="020B0604030504040204" pitchFamily="34" charset="0"/>
                <a:cs typeface="Tahoma" panose="020B0604030504040204" pitchFamily="34" charset="0"/>
              </a:rPr>
              <a:t>, films and videos. Children enjoy watching videos and listening to music on </a:t>
            </a:r>
            <a:r>
              <a:rPr lang="en-GB" dirty="0" err="1" smtClean="0">
                <a:latin typeface="Tahoma" panose="020B0604030504040204" pitchFamily="34" charset="0"/>
                <a:ea typeface="Tahoma" panose="020B0604030504040204" pitchFamily="34" charset="0"/>
                <a:cs typeface="Tahoma" panose="020B0604030504040204" pitchFamily="34" charset="0"/>
              </a:rPr>
              <a:t>youtube</a:t>
            </a:r>
            <a:r>
              <a:rPr lang="en-GB" dirty="0">
                <a:latin typeface="Tahoma" panose="020B0604030504040204" pitchFamily="34" charset="0"/>
                <a:ea typeface="Tahoma" panose="020B0604030504040204" pitchFamily="34" charset="0"/>
                <a:cs typeface="Tahoma" panose="020B0604030504040204" pitchFamily="34" charset="0"/>
              </a:rPr>
              <a:t>. L</a:t>
            </a:r>
            <a:r>
              <a:rPr lang="en-GB" dirty="0" smtClean="0">
                <a:latin typeface="Tahoma" panose="020B0604030504040204" pitchFamily="34" charset="0"/>
                <a:ea typeface="Tahoma" panose="020B0604030504040204" pitchFamily="34" charset="0"/>
                <a:cs typeface="Tahoma" panose="020B0604030504040204" pitchFamily="34" charset="0"/>
              </a:rPr>
              <a:t>ots </a:t>
            </a:r>
            <a:r>
              <a:rPr lang="en-GB" dirty="0">
                <a:latin typeface="Tahoma" panose="020B0604030504040204" pitchFamily="34" charset="0"/>
                <a:ea typeface="Tahoma" panose="020B0604030504040204" pitchFamily="34" charset="0"/>
                <a:cs typeface="Tahoma" panose="020B0604030504040204" pitchFamily="34" charset="0"/>
              </a:rPr>
              <a:t>of families have online </a:t>
            </a:r>
            <a:r>
              <a:rPr lang="en-GB" dirty="0" smtClean="0">
                <a:latin typeface="Tahoma" panose="020B0604030504040204" pitchFamily="34" charset="0"/>
                <a:ea typeface="Tahoma" panose="020B0604030504040204" pitchFamily="34" charset="0"/>
                <a:cs typeface="Tahoma" panose="020B0604030504040204" pitchFamily="34" charset="0"/>
              </a:rPr>
              <a:t>subscriptions </a:t>
            </a:r>
            <a:r>
              <a:rPr lang="en-GB" dirty="0">
                <a:latin typeface="Tahoma" panose="020B0604030504040204" pitchFamily="34" charset="0"/>
                <a:ea typeface="Tahoma" panose="020B0604030504040204" pitchFamily="34" charset="0"/>
                <a:cs typeface="Tahoma" panose="020B0604030504040204" pitchFamily="34" charset="0"/>
              </a:rPr>
              <a:t>such as </a:t>
            </a:r>
            <a:r>
              <a:rPr lang="en-GB" dirty="0" err="1">
                <a:latin typeface="Tahoma" panose="020B0604030504040204" pitchFamily="34" charset="0"/>
                <a:ea typeface="Tahoma" panose="020B0604030504040204" pitchFamily="34" charset="0"/>
                <a:cs typeface="Tahoma" panose="020B0604030504040204" pitchFamily="34" charset="0"/>
              </a:rPr>
              <a:t>spotify</a:t>
            </a:r>
            <a:r>
              <a:rPr lang="en-GB" dirty="0">
                <a:latin typeface="Tahoma" panose="020B0604030504040204" pitchFamily="34" charset="0"/>
                <a:ea typeface="Tahoma" panose="020B0604030504040204" pitchFamily="34" charset="0"/>
                <a:cs typeface="Tahoma" panose="020B0604030504040204" pitchFamily="34" charset="0"/>
              </a:rPr>
              <a:t>, </a:t>
            </a:r>
            <a:r>
              <a:rPr lang="en-GB" dirty="0" err="1">
                <a:latin typeface="Tahoma" panose="020B0604030504040204" pitchFamily="34" charset="0"/>
                <a:ea typeface="Tahoma" panose="020B0604030504040204" pitchFamily="34" charset="0"/>
                <a:cs typeface="Tahoma" panose="020B0604030504040204" pitchFamily="34" charset="0"/>
              </a:rPr>
              <a:t>netflix</a:t>
            </a:r>
            <a:r>
              <a:rPr lang="en-GB" dirty="0">
                <a:latin typeface="Tahoma" panose="020B0604030504040204" pitchFamily="34" charset="0"/>
                <a:ea typeface="Tahoma" panose="020B0604030504040204" pitchFamily="34" charset="0"/>
                <a:cs typeface="Tahoma" panose="020B0604030504040204" pitchFamily="34" charset="0"/>
              </a:rPr>
              <a:t>, now </a:t>
            </a:r>
            <a:r>
              <a:rPr lang="en-GB" dirty="0" err="1">
                <a:latin typeface="Tahoma" panose="020B0604030504040204" pitchFamily="34" charset="0"/>
                <a:ea typeface="Tahoma" panose="020B0604030504040204" pitchFamily="34" charset="0"/>
                <a:cs typeface="Tahoma" panose="020B0604030504040204" pitchFamily="34" charset="0"/>
              </a:rPr>
              <a:t>tv</a:t>
            </a:r>
            <a:r>
              <a:rPr lang="en-GB" dirty="0">
                <a:latin typeface="Tahoma" panose="020B0604030504040204" pitchFamily="34" charset="0"/>
                <a:ea typeface="Tahoma" panose="020B0604030504040204" pitchFamily="34" charset="0"/>
                <a:cs typeface="Tahoma" panose="020B0604030504040204" pitchFamily="34" charset="0"/>
              </a:rPr>
              <a:t>, </a:t>
            </a:r>
            <a:r>
              <a:rPr lang="en-GB" dirty="0" err="1">
                <a:latin typeface="Tahoma" panose="020B0604030504040204" pitchFamily="34" charset="0"/>
                <a:ea typeface="Tahoma" panose="020B0604030504040204" pitchFamily="34" charset="0"/>
                <a:cs typeface="Tahoma" panose="020B0604030504040204" pitchFamily="34" charset="0"/>
              </a:rPr>
              <a:t>bbc</a:t>
            </a:r>
            <a:r>
              <a:rPr lang="en-GB" dirty="0">
                <a:latin typeface="Tahoma" panose="020B0604030504040204" pitchFamily="34" charset="0"/>
                <a:ea typeface="Tahoma" panose="020B0604030504040204" pitchFamily="34" charset="0"/>
                <a:cs typeface="Tahoma" panose="020B0604030504040204" pitchFamily="34" charset="0"/>
              </a:rPr>
              <a:t> </a:t>
            </a:r>
            <a:r>
              <a:rPr lang="en-GB" dirty="0" err="1">
                <a:latin typeface="Tahoma" panose="020B0604030504040204" pitchFamily="34" charset="0"/>
                <a:ea typeface="Tahoma" panose="020B0604030504040204" pitchFamily="34" charset="0"/>
                <a:cs typeface="Tahoma" panose="020B0604030504040204" pitchFamily="34" charset="0"/>
              </a:rPr>
              <a:t>iplayer</a:t>
            </a:r>
            <a:r>
              <a:rPr lang="en-GB" dirty="0">
                <a:latin typeface="Tahoma" panose="020B0604030504040204" pitchFamily="34" charset="0"/>
                <a:ea typeface="Tahoma" panose="020B0604030504040204" pitchFamily="34" charset="0"/>
                <a:cs typeface="Tahoma" panose="020B0604030504040204" pitchFamily="34" charset="0"/>
              </a:rPr>
              <a:t> etc. </a:t>
            </a:r>
          </a:p>
          <a:p>
            <a:pPr algn="just">
              <a:defRPr/>
            </a:pPr>
            <a:endParaRPr lang="en-GB" dirty="0">
              <a:latin typeface="Tahoma" panose="020B0604030504040204" pitchFamily="34" charset="0"/>
              <a:ea typeface="Tahoma" panose="020B0604030504040204" pitchFamily="34" charset="0"/>
              <a:cs typeface="Tahoma" panose="020B0604030504040204" pitchFamily="34" charset="0"/>
            </a:endParaRPr>
          </a:p>
          <a:p>
            <a:pPr algn="just">
              <a:defRPr/>
            </a:pPr>
            <a:r>
              <a:rPr lang="en-GB" dirty="0">
                <a:latin typeface="Tahoma" panose="020B0604030504040204" pitchFamily="34" charset="0"/>
                <a:ea typeface="Tahoma" panose="020B0604030504040204" pitchFamily="34" charset="0"/>
                <a:cs typeface="Tahoma" panose="020B0604030504040204" pitchFamily="34" charset="0"/>
              </a:rPr>
              <a:t>All of these things have great content for children but they also have content that is not suitable for children.  When using these things it is important to check what your child is watching and listening to.</a:t>
            </a:r>
          </a:p>
          <a:p>
            <a:pPr>
              <a:defRPr/>
            </a:pPr>
            <a:endParaRPr lang="en-GB" b="1" dirty="0">
              <a:latin typeface="Tahoma" panose="020B0604030504040204" pitchFamily="34" charset="0"/>
              <a:ea typeface="Tahoma" panose="020B0604030504040204" pitchFamily="34" charset="0"/>
              <a:cs typeface="Tahoma" panose="020B0604030504040204" pitchFamily="34" charset="0"/>
            </a:endParaRPr>
          </a:p>
          <a:p>
            <a:pPr>
              <a:defRPr/>
            </a:pPr>
            <a:r>
              <a:rPr lang="en-GB" b="1" dirty="0">
                <a:solidFill>
                  <a:srgbClr val="FF0000"/>
                </a:solidFill>
                <a:latin typeface="Tahoma" panose="020B0604030504040204" pitchFamily="34" charset="0"/>
                <a:ea typeface="Tahoma" panose="020B0604030504040204" pitchFamily="34" charset="0"/>
                <a:cs typeface="Tahoma" panose="020B0604030504040204" pitchFamily="34" charset="0"/>
              </a:rPr>
              <a:t>Top Tips to Support Listening to Music and Watching </a:t>
            </a:r>
            <a:r>
              <a:rPr lang="en-GB" b="1" dirty="0" err="1">
                <a:solidFill>
                  <a:srgbClr val="FF0000"/>
                </a:solidFill>
                <a:latin typeface="Tahoma" panose="020B0604030504040204" pitchFamily="34" charset="0"/>
                <a:ea typeface="Tahoma" panose="020B0604030504040204" pitchFamily="34" charset="0"/>
                <a:cs typeface="Tahoma" panose="020B0604030504040204" pitchFamily="34" charset="0"/>
              </a:rPr>
              <a:t>tv</a:t>
            </a:r>
            <a:r>
              <a:rPr lang="en-GB" b="1" dirty="0">
                <a:solidFill>
                  <a:srgbClr val="FF0000"/>
                </a:solidFill>
                <a:latin typeface="Tahoma" panose="020B0604030504040204" pitchFamily="34" charset="0"/>
                <a:ea typeface="Tahoma" panose="020B0604030504040204" pitchFamily="34" charset="0"/>
                <a:cs typeface="Tahoma" panose="020B0604030504040204" pitchFamily="34" charset="0"/>
              </a:rPr>
              <a:t>, films and videos: </a:t>
            </a:r>
            <a:endParaRPr lang="en-GB" dirty="0">
              <a:solidFill>
                <a:srgbClr val="FF0000"/>
              </a:solidFill>
              <a:latin typeface="Tahoma" panose="020B0604030504040204" pitchFamily="34" charset="0"/>
              <a:ea typeface="Tahoma" panose="020B0604030504040204" pitchFamily="34" charset="0"/>
              <a:cs typeface="Tahoma" panose="020B0604030504040204" pitchFamily="34" charset="0"/>
            </a:endParaRPr>
          </a:p>
          <a:p>
            <a:pPr marL="285750" indent="-285750">
              <a:buFont typeface="Arial" panose="020B0604020202020204" pitchFamily="34" charset="0"/>
              <a:buChar char="•"/>
              <a:defRPr/>
            </a:pPr>
            <a:r>
              <a:rPr lang="en-GB" dirty="0">
                <a:solidFill>
                  <a:srgbClr val="FF0000"/>
                </a:solidFill>
                <a:latin typeface="Tahoma" panose="020B0604030504040204" pitchFamily="34" charset="0"/>
                <a:ea typeface="Tahoma" panose="020B0604030504040204" pitchFamily="34" charset="0"/>
                <a:cs typeface="Tahoma" panose="020B0604030504040204" pitchFamily="34" charset="0"/>
              </a:rPr>
              <a:t>Have parental settings set to control subscriptions</a:t>
            </a:r>
          </a:p>
          <a:p>
            <a:pPr marL="285750" indent="-285750">
              <a:buFont typeface="Arial" panose="020B0604020202020204" pitchFamily="34" charset="0"/>
              <a:buChar char="•"/>
              <a:defRPr/>
            </a:pPr>
            <a:r>
              <a:rPr lang="en-GB" dirty="0">
                <a:solidFill>
                  <a:srgbClr val="FF0000"/>
                </a:solidFill>
                <a:latin typeface="Tahoma" panose="020B0604030504040204" pitchFamily="34" charset="0"/>
                <a:ea typeface="Tahoma" panose="020B0604030504040204" pitchFamily="34" charset="0"/>
                <a:cs typeface="Tahoma" panose="020B0604030504040204" pitchFamily="34" charset="0"/>
              </a:rPr>
              <a:t>Check the age rating of the film</a:t>
            </a:r>
          </a:p>
          <a:p>
            <a:pPr marL="285750" indent="-285750">
              <a:buFont typeface="Arial" panose="020B0604020202020204" pitchFamily="34" charset="0"/>
              <a:buChar char="•"/>
              <a:defRPr/>
            </a:pPr>
            <a:r>
              <a:rPr lang="en-GB" dirty="0">
                <a:solidFill>
                  <a:srgbClr val="FF0000"/>
                </a:solidFill>
                <a:latin typeface="Tahoma" panose="020B0604030504040204" pitchFamily="34" charset="0"/>
                <a:ea typeface="Tahoma" panose="020B0604030504040204" pitchFamily="34" charset="0"/>
                <a:cs typeface="Tahoma" panose="020B0604030504040204" pitchFamily="34" charset="0"/>
              </a:rPr>
              <a:t>Be careful on you tube as the ads don’t match the content of the clips – </a:t>
            </a:r>
            <a:r>
              <a:rPr lang="en-GB" dirty="0" err="1">
                <a:solidFill>
                  <a:srgbClr val="FF0000"/>
                </a:solidFill>
                <a:latin typeface="Tahoma" panose="020B0604030504040204" pitchFamily="34" charset="0"/>
                <a:ea typeface="Tahoma" panose="020B0604030504040204" pitchFamily="34" charset="0"/>
                <a:cs typeface="Tahoma" panose="020B0604030504040204" pitchFamily="34" charset="0"/>
              </a:rPr>
              <a:t>youtube</a:t>
            </a:r>
            <a:r>
              <a:rPr lang="en-GB" dirty="0">
                <a:solidFill>
                  <a:srgbClr val="FF0000"/>
                </a:solidFill>
                <a:latin typeface="Tahoma" panose="020B0604030504040204" pitchFamily="34" charset="0"/>
                <a:ea typeface="Tahoma" panose="020B0604030504040204" pitchFamily="34" charset="0"/>
                <a:cs typeface="Tahoma" panose="020B0604030504040204" pitchFamily="34" charset="0"/>
              </a:rPr>
              <a:t> kids</a:t>
            </a:r>
          </a:p>
          <a:p>
            <a:pPr marL="285750" indent="-285750">
              <a:buFont typeface="Arial" panose="020B0604020202020204" pitchFamily="34" charset="0"/>
              <a:buChar char="•"/>
              <a:defRPr/>
            </a:pPr>
            <a:r>
              <a:rPr lang="en-GB" dirty="0">
                <a:solidFill>
                  <a:srgbClr val="FF0000"/>
                </a:solidFill>
                <a:latin typeface="Tahoma" panose="020B0604030504040204" pitchFamily="34" charset="0"/>
                <a:ea typeface="Tahoma" panose="020B0604030504040204" pitchFamily="34" charset="0"/>
                <a:cs typeface="Tahoma" panose="020B0604030504040204" pitchFamily="34" charset="0"/>
              </a:rPr>
              <a:t>Search and select appropriate content for the children to listen to or watch.</a:t>
            </a:r>
          </a:p>
        </p:txBody>
      </p:sp>
    </p:spTree>
    <p:extLst>
      <p:ext uri="{BB962C8B-B14F-4D97-AF65-F5344CB8AC3E}">
        <p14:creationId xmlns:p14="http://schemas.microsoft.com/office/powerpoint/2010/main" val="29237610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1"/>
          <p:cNvSpPr/>
          <p:nvPr/>
        </p:nvSpPr>
        <p:spPr>
          <a:xfrm>
            <a:off x="-64418" y="0"/>
            <a:ext cx="91440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1512253" y="481748"/>
            <a:ext cx="2399805" cy="293489"/>
          </a:xfrm>
          <a:prstGeom prst="rect">
            <a:avLst/>
          </a:prstGeom>
        </p:spPr>
        <p:txBody>
          <a:bodyPr vert="horz" wrap="square" lIns="0" tIns="0" rIns="0" bIns="0" rtlCol="0">
            <a:spAutoFit/>
          </a:bodyPr>
          <a:lstStyle/>
          <a:p>
            <a:pPr marL="0" marR="0">
              <a:lnSpc>
                <a:spcPts val="2010"/>
              </a:lnSpc>
              <a:spcBef>
                <a:spcPts val="0"/>
              </a:spcBef>
              <a:spcAft>
                <a:spcPts val="0"/>
              </a:spcAft>
            </a:pPr>
            <a:r>
              <a:rPr sz="1800" dirty="0">
                <a:solidFill>
                  <a:srgbClr val="FFFFFF"/>
                </a:solidFill>
                <a:latin typeface="GJNUDA+ArialMT"/>
                <a:cs typeface="GJNUDA+ArialMT"/>
              </a:rPr>
              <a:t>Hillside Infants School</a:t>
            </a:r>
          </a:p>
        </p:txBody>
      </p:sp>
      <p:sp>
        <p:nvSpPr>
          <p:cNvPr id="5" name="TextBox 4"/>
          <p:cNvSpPr txBox="1"/>
          <p:nvPr/>
        </p:nvSpPr>
        <p:spPr>
          <a:xfrm>
            <a:off x="408710" y="1573669"/>
            <a:ext cx="8194572" cy="5247590"/>
          </a:xfrm>
          <a:prstGeom prst="rect">
            <a:avLst/>
          </a:prstGeom>
          <a:solidFill>
            <a:schemeClr val="bg1"/>
          </a:solidFill>
        </p:spPr>
        <p:txBody>
          <a:bodyPr wrap="square" rtlCol="0">
            <a:spAutoFit/>
          </a:bodyPr>
          <a:lstStyle/>
          <a:p>
            <a:pPr marL="457200" indent="-457200" algn="ctr">
              <a:buFont typeface="Arial" panose="020B0604020202020204" pitchFamily="34" charset="0"/>
              <a:buChar char="•"/>
              <a:defRPr/>
            </a:pPr>
            <a:r>
              <a:rPr lang="en-GB" sz="2800" b="1" dirty="0">
                <a:latin typeface="Tahoma" panose="020B0604030504040204" pitchFamily="34" charset="0"/>
                <a:ea typeface="Tahoma" panose="020B0604030504040204" pitchFamily="34" charset="0"/>
                <a:cs typeface="Tahoma" panose="020B0604030504040204" pitchFamily="34" charset="0"/>
              </a:rPr>
              <a:t>Research and Use Search Engines</a:t>
            </a:r>
          </a:p>
          <a:p>
            <a:pPr>
              <a:defRPr/>
            </a:pPr>
            <a:endParaRPr lang="en-GB" sz="900" dirty="0">
              <a:latin typeface="Tahoma" panose="020B0604030504040204" pitchFamily="34" charset="0"/>
              <a:ea typeface="Tahoma" panose="020B0604030504040204" pitchFamily="34" charset="0"/>
              <a:cs typeface="Tahoma" panose="020B0604030504040204" pitchFamily="34" charset="0"/>
            </a:endParaRPr>
          </a:p>
          <a:p>
            <a:pPr algn="just">
              <a:defRPr/>
            </a:pPr>
            <a:r>
              <a:rPr lang="en-GB" dirty="0">
                <a:latin typeface="Tahoma" panose="020B0604030504040204" pitchFamily="34" charset="0"/>
                <a:ea typeface="Tahoma" panose="020B0604030504040204" pitchFamily="34" charset="0"/>
                <a:cs typeface="Tahoma" panose="020B0604030504040204" pitchFamily="34" charset="0"/>
              </a:rPr>
              <a:t>Search engines can make our lives easier. They link us to the sites we need, when we need them. </a:t>
            </a:r>
          </a:p>
          <a:p>
            <a:pPr algn="just">
              <a:defRPr/>
            </a:pPr>
            <a:r>
              <a:rPr lang="en-GB" dirty="0">
                <a:latin typeface="Tahoma" panose="020B0604030504040204" pitchFamily="34" charset="0"/>
                <a:ea typeface="Tahoma" panose="020B0604030504040204" pitchFamily="34" charset="0"/>
                <a:cs typeface="Tahoma" panose="020B0604030504040204" pitchFamily="34" charset="0"/>
              </a:rPr>
              <a:t> </a:t>
            </a:r>
          </a:p>
          <a:p>
            <a:pPr algn="just">
              <a:defRPr/>
            </a:pPr>
            <a:r>
              <a:rPr lang="en-GB" dirty="0">
                <a:latin typeface="Tahoma" panose="020B0604030504040204" pitchFamily="34" charset="0"/>
                <a:ea typeface="Tahoma" panose="020B0604030504040204" pitchFamily="34" charset="0"/>
                <a:cs typeface="Tahoma" panose="020B0604030504040204" pitchFamily="34" charset="0"/>
              </a:rPr>
              <a:t>With a world of information at their fingertips, it’s easy for children to stumble across things that might upset or disturb them. They might also come across sites which aren’t suitable for their age.</a:t>
            </a:r>
          </a:p>
          <a:p>
            <a:pPr algn="just">
              <a:defRPr/>
            </a:pPr>
            <a:endParaRPr lang="en-GB" dirty="0">
              <a:latin typeface="Tahoma" panose="020B0604030504040204" pitchFamily="34" charset="0"/>
              <a:ea typeface="Tahoma" panose="020B0604030504040204" pitchFamily="34" charset="0"/>
              <a:cs typeface="Tahoma" panose="020B0604030504040204" pitchFamily="34" charset="0"/>
            </a:endParaRPr>
          </a:p>
          <a:p>
            <a:pPr algn="just">
              <a:defRPr/>
            </a:pPr>
            <a:r>
              <a:rPr lang="en-GB" dirty="0">
                <a:latin typeface="Tahoma" panose="020B0604030504040204" pitchFamily="34" charset="0"/>
                <a:ea typeface="Tahoma" panose="020B0604030504040204" pitchFamily="34" charset="0"/>
                <a:cs typeface="Tahoma" panose="020B0604030504040204" pitchFamily="34" charset="0"/>
              </a:rPr>
              <a:t>Remember, this can happen by accident and, while most parents trust their children online, children are naturally curious. They may search ‘rude’ words, without thinking about the results they might get.</a:t>
            </a:r>
          </a:p>
          <a:p>
            <a:pPr>
              <a:defRPr/>
            </a:pPr>
            <a:endParaRPr lang="en-GB" sz="1200" dirty="0">
              <a:latin typeface="Tahoma" panose="020B0604030504040204" pitchFamily="34" charset="0"/>
              <a:ea typeface="Tahoma" panose="020B0604030504040204" pitchFamily="34" charset="0"/>
              <a:cs typeface="Tahoma" panose="020B0604030504040204" pitchFamily="34" charset="0"/>
            </a:endParaRPr>
          </a:p>
          <a:p>
            <a:pPr>
              <a:defRPr/>
            </a:pPr>
            <a:r>
              <a:rPr lang="en-GB" b="1" dirty="0">
                <a:solidFill>
                  <a:srgbClr val="FF0000"/>
                </a:solidFill>
                <a:latin typeface="Tahoma" panose="020B0604030504040204" pitchFamily="34" charset="0"/>
                <a:ea typeface="Tahoma" panose="020B0604030504040204" pitchFamily="34" charset="0"/>
                <a:cs typeface="Tahoma" panose="020B0604030504040204" pitchFamily="34" charset="0"/>
              </a:rPr>
              <a:t>Top Tips to Support Searching: </a:t>
            </a:r>
          </a:p>
          <a:p>
            <a:pPr>
              <a:defRPr/>
            </a:pPr>
            <a:endParaRPr lang="en-GB" sz="900" dirty="0">
              <a:solidFill>
                <a:srgbClr val="FF0000"/>
              </a:solidFill>
              <a:latin typeface="Tahoma" panose="020B0604030504040204" pitchFamily="34" charset="0"/>
              <a:ea typeface="Tahoma" panose="020B0604030504040204" pitchFamily="34" charset="0"/>
              <a:cs typeface="Tahoma" panose="020B0604030504040204" pitchFamily="34" charset="0"/>
            </a:endParaRPr>
          </a:p>
          <a:p>
            <a:pPr marL="342900" indent="-342900">
              <a:buFont typeface="Arial" panose="020B0604020202020204" pitchFamily="34" charset="0"/>
              <a:buChar char="•"/>
              <a:defRPr/>
            </a:pPr>
            <a:r>
              <a:rPr lang="en-GB" dirty="0">
                <a:solidFill>
                  <a:srgbClr val="FF0000"/>
                </a:solidFill>
                <a:latin typeface="Tahoma" panose="020B0604030504040204" pitchFamily="34" charset="0"/>
                <a:ea typeface="Tahoma" panose="020B0604030504040204" pitchFamily="34" charset="0"/>
                <a:cs typeface="Tahoma" panose="020B0604030504040204" pitchFamily="34" charset="0"/>
              </a:rPr>
              <a:t>Change the ‘search settings’ on search engines.</a:t>
            </a:r>
          </a:p>
          <a:p>
            <a:pPr marL="342900" indent="-342900">
              <a:buFont typeface="Arial" panose="020B0604020202020204" pitchFamily="34" charset="0"/>
              <a:buChar char="•"/>
              <a:defRPr/>
            </a:pPr>
            <a:r>
              <a:rPr lang="en-GB" dirty="0">
                <a:solidFill>
                  <a:srgbClr val="FF0000"/>
                </a:solidFill>
                <a:latin typeface="Tahoma" panose="020B0604030504040204" pitchFamily="34" charset="0"/>
                <a:ea typeface="Tahoma" panose="020B0604030504040204" pitchFamily="34" charset="0"/>
                <a:cs typeface="Tahoma" panose="020B0604030504040204" pitchFamily="34" charset="0"/>
              </a:rPr>
              <a:t>Discuss what to do if they come across something that they shouldn’t</a:t>
            </a:r>
          </a:p>
          <a:p>
            <a:pPr marL="342900" indent="-342900">
              <a:buFont typeface="Arial" panose="020B0604020202020204" pitchFamily="34" charset="0"/>
              <a:buChar char="•"/>
              <a:defRPr/>
            </a:pPr>
            <a:r>
              <a:rPr lang="en-GB" dirty="0">
                <a:solidFill>
                  <a:srgbClr val="FF0000"/>
                </a:solidFill>
                <a:latin typeface="Tahoma" panose="020B0604030504040204" pitchFamily="34" charset="0"/>
                <a:ea typeface="Tahoma" panose="020B0604030504040204" pitchFamily="34" charset="0"/>
                <a:cs typeface="Tahoma" panose="020B0604030504040204" pitchFamily="34" charset="0"/>
              </a:rPr>
              <a:t>Use child friendly search engines such as </a:t>
            </a:r>
            <a:r>
              <a:rPr lang="en-GB" dirty="0" err="1">
                <a:solidFill>
                  <a:srgbClr val="FF0000"/>
                </a:solidFill>
                <a:latin typeface="Tahoma" panose="020B0604030504040204" pitchFamily="34" charset="0"/>
                <a:ea typeface="Tahoma" panose="020B0604030504040204" pitchFamily="34" charset="0"/>
                <a:cs typeface="Tahoma" panose="020B0604030504040204" pitchFamily="34" charset="0"/>
              </a:rPr>
              <a:t>Kiddle</a:t>
            </a:r>
            <a:r>
              <a:rPr lang="en-GB" dirty="0">
                <a:solidFill>
                  <a:srgbClr val="FF0000"/>
                </a:solidFill>
                <a:latin typeface="Tahoma" panose="020B0604030504040204" pitchFamily="34" charset="0"/>
                <a:ea typeface="Tahoma" panose="020B0604030504040204" pitchFamily="34" charset="0"/>
                <a:cs typeface="Tahoma" panose="020B0604030504040204" pitchFamily="34" charset="0"/>
              </a:rPr>
              <a:t>, Fact Monster, Kid Rex, </a:t>
            </a:r>
            <a:r>
              <a:rPr lang="en-GB" dirty="0" err="1">
                <a:solidFill>
                  <a:srgbClr val="FF0000"/>
                </a:solidFill>
                <a:latin typeface="Tahoma" panose="020B0604030504040204" pitchFamily="34" charset="0"/>
                <a:ea typeface="Tahoma" panose="020B0604030504040204" pitchFamily="34" charset="0"/>
                <a:cs typeface="Tahoma" panose="020B0604030504040204" pitchFamily="34" charset="0"/>
              </a:rPr>
              <a:t>Kidzsearch</a:t>
            </a:r>
            <a:endParaRPr lang="en-GB" dirty="0">
              <a:solidFill>
                <a:srgbClr val="FF000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14760181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1"/>
          <p:cNvSpPr/>
          <p:nvPr/>
        </p:nvSpPr>
        <p:spPr>
          <a:xfrm>
            <a:off x="-64418" y="0"/>
            <a:ext cx="91440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1512253" y="481748"/>
            <a:ext cx="2399805" cy="293489"/>
          </a:xfrm>
          <a:prstGeom prst="rect">
            <a:avLst/>
          </a:prstGeom>
        </p:spPr>
        <p:txBody>
          <a:bodyPr vert="horz" wrap="square" lIns="0" tIns="0" rIns="0" bIns="0" rtlCol="0">
            <a:spAutoFit/>
          </a:bodyPr>
          <a:lstStyle/>
          <a:p>
            <a:pPr marL="0" marR="0">
              <a:lnSpc>
                <a:spcPts val="2010"/>
              </a:lnSpc>
              <a:spcBef>
                <a:spcPts val="0"/>
              </a:spcBef>
              <a:spcAft>
                <a:spcPts val="0"/>
              </a:spcAft>
            </a:pPr>
            <a:r>
              <a:rPr sz="1800" dirty="0">
                <a:solidFill>
                  <a:srgbClr val="FFFFFF"/>
                </a:solidFill>
                <a:latin typeface="GJNUDA+ArialMT"/>
                <a:cs typeface="GJNUDA+ArialMT"/>
              </a:rPr>
              <a:t>Hillside Infants School</a:t>
            </a:r>
          </a:p>
        </p:txBody>
      </p:sp>
      <p:sp>
        <p:nvSpPr>
          <p:cNvPr id="5" name="TextBox 4"/>
          <p:cNvSpPr txBox="1"/>
          <p:nvPr/>
        </p:nvSpPr>
        <p:spPr>
          <a:xfrm>
            <a:off x="408710" y="1573669"/>
            <a:ext cx="8194572" cy="4370427"/>
          </a:xfrm>
          <a:prstGeom prst="rect">
            <a:avLst/>
          </a:prstGeom>
          <a:pattFill prst="pct5">
            <a:fgClr>
              <a:schemeClr val="accent1"/>
            </a:fgClr>
            <a:bgClr>
              <a:schemeClr val="bg1"/>
            </a:bgClr>
          </a:pattFill>
        </p:spPr>
        <p:txBody>
          <a:bodyPr wrap="square" rtlCol="0">
            <a:spAutoFit/>
          </a:bodyPr>
          <a:lstStyle/>
          <a:p>
            <a:pPr marL="457200" indent="-457200" algn="ctr">
              <a:buFont typeface="Arial" panose="020B0604020202020204" pitchFamily="34" charset="0"/>
              <a:buChar char="•"/>
              <a:defRPr/>
            </a:pPr>
            <a:r>
              <a:rPr lang="en-GB" sz="3200" b="1" dirty="0">
                <a:latin typeface="Tahoma" panose="020B0604030504040204" pitchFamily="34" charset="0"/>
                <a:ea typeface="Tahoma" panose="020B0604030504040204" pitchFamily="34" charset="0"/>
                <a:cs typeface="Tahoma" panose="020B0604030504040204" pitchFamily="34" charset="0"/>
              </a:rPr>
              <a:t>Schools Based Subscriptions</a:t>
            </a:r>
          </a:p>
          <a:p>
            <a:pPr>
              <a:defRPr/>
            </a:pPr>
            <a:endParaRPr lang="en-GB" sz="900" dirty="0">
              <a:latin typeface="Tahoma" panose="020B0604030504040204" pitchFamily="34" charset="0"/>
              <a:ea typeface="Tahoma" panose="020B0604030504040204" pitchFamily="34" charset="0"/>
              <a:cs typeface="Tahoma" panose="020B0604030504040204" pitchFamily="34" charset="0"/>
            </a:endParaRPr>
          </a:p>
          <a:p>
            <a:pPr algn="just">
              <a:defRPr/>
            </a:pPr>
            <a:r>
              <a:rPr lang="en-GB" dirty="0">
                <a:latin typeface="Tahoma" panose="020B0604030504040204" pitchFamily="34" charset="0"/>
                <a:ea typeface="Tahoma" panose="020B0604030504040204" pitchFamily="34" charset="0"/>
                <a:cs typeface="Tahoma" panose="020B0604030504040204" pitchFamily="34" charset="0"/>
              </a:rPr>
              <a:t>Many schools offer online subscriptions for the children to use to enhance their learning such as </a:t>
            </a:r>
            <a:r>
              <a:rPr lang="en-GB" dirty="0" err="1" smtClean="0">
                <a:latin typeface="Tahoma" panose="020B0604030504040204" pitchFamily="34" charset="0"/>
                <a:ea typeface="Tahoma" panose="020B0604030504040204" pitchFamily="34" charset="0"/>
                <a:cs typeface="Tahoma" panose="020B0604030504040204" pitchFamily="34" charset="0"/>
              </a:rPr>
              <a:t>DoodleMaths</a:t>
            </a:r>
            <a:r>
              <a:rPr lang="en-GB" dirty="0" smtClean="0">
                <a:latin typeface="Tahoma" panose="020B0604030504040204" pitchFamily="34" charset="0"/>
                <a:ea typeface="Tahoma" panose="020B0604030504040204" pitchFamily="34" charset="0"/>
                <a:cs typeface="Tahoma" panose="020B0604030504040204" pitchFamily="34" charset="0"/>
              </a:rPr>
              <a:t>.</a:t>
            </a:r>
            <a:endParaRPr lang="en-GB" dirty="0">
              <a:latin typeface="Tahoma" panose="020B0604030504040204" pitchFamily="34" charset="0"/>
              <a:ea typeface="Tahoma" panose="020B0604030504040204" pitchFamily="34" charset="0"/>
              <a:cs typeface="Tahoma" panose="020B0604030504040204" pitchFamily="34" charset="0"/>
            </a:endParaRPr>
          </a:p>
          <a:p>
            <a:pPr algn="just">
              <a:defRPr/>
            </a:pPr>
            <a:endParaRPr lang="en-GB" dirty="0">
              <a:latin typeface="Tahoma" panose="020B0604030504040204" pitchFamily="34" charset="0"/>
              <a:ea typeface="Tahoma" panose="020B0604030504040204" pitchFamily="34" charset="0"/>
              <a:cs typeface="Tahoma" panose="020B0604030504040204" pitchFamily="34" charset="0"/>
            </a:endParaRPr>
          </a:p>
          <a:p>
            <a:pPr algn="just">
              <a:defRPr/>
            </a:pPr>
            <a:r>
              <a:rPr lang="en-GB" dirty="0">
                <a:latin typeface="Tahoma" panose="020B0604030504040204" pitchFamily="34" charset="0"/>
                <a:ea typeface="Tahoma" panose="020B0604030504040204" pitchFamily="34" charset="0"/>
                <a:cs typeface="Tahoma" panose="020B0604030504040204" pitchFamily="34" charset="0"/>
              </a:rPr>
              <a:t>All of these sites are suitable for children and have been carefully selected by </a:t>
            </a:r>
            <a:r>
              <a:rPr lang="en-GB" dirty="0" smtClean="0">
                <a:latin typeface="Tahoma" panose="020B0604030504040204" pitchFamily="34" charset="0"/>
                <a:ea typeface="Tahoma" panose="020B0604030504040204" pitchFamily="34" charset="0"/>
                <a:cs typeface="Tahoma" panose="020B0604030504040204" pitchFamily="34" charset="0"/>
              </a:rPr>
              <a:t>the school</a:t>
            </a:r>
            <a:r>
              <a:rPr lang="en-GB" dirty="0">
                <a:latin typeface="Tahoma" panose="020B0604030504040204" pitchFamily="34" charset="0"/>
                <a:ea typeface="Tahoma" panose="020B0604030504040204" pitchFamily="34" charset="0"/>
                <a:cs typeface="Tahoma" panose="020B0604030504040204" pitchFamily="34" charset="0"/>
              </a:rPr>
              <a:t>. </a:t>
            </a:r>
          </a:p>
          <a:p>
            <a:pPr algn="just">
              <a:defRPr/>
            </a:pPr>
            <a:endParaRPr lang="en-GB" dirty="0">
              <a:latin typeface="Tahoma" panose="020B0604030504040204" pitchFamily="34" charset="0"/>
              <a:ea typeface="Tahoma" panose="020B0604030504040204" pitchFamily="34" charset="0"/>
              <a:cs typeface="Tahoma" panose="020B0604030504040204" pitchFamily="34" charset="0"/>
            </a:endParaRPr>
          </a:p>
          <a:p>
            <a:pPr algn="just">
              <a:defRPr/>
            </a:pPr>
            <a:endParaRPr lang="en-GB" dirty="0">
              <a:latin typeface="Tahoma" panose="020B0604030504040204" pitchFamily="34" charset="0"/>
              <a:ea typeface="Tahoma" panose="020B0604030504040204" pitchFamily="34" charset="0"/>
              <a:cs typeface="Tahoma" panose="020B0604030504040204" pitchFamily="34" charset="0"/>
            </a:endParaRPr>
          </a:p>
          <a:p>
            <a:pPr algn="just">
              <a:defRPr/>
            </a:pPr>
            <a:r>
              <a:rPr lang="en-GB" dirty="0">
                <a:latin typeface="Tahoma" panose="020B0604030504040204" pitchFamily="34" charset="0"/>
                <a:ea typeface="Tahoma" panose="020B0604030504040204" pitchFamily="34" charset="0"/>
                <a:cs typeface="Tahoma" panose="020B0604030504040204" pitchFamily="34" charset="0"/>
              </a:rPr>
              <a:t>It is important to follow the rules of being safe and kind online even when it is a school based site.</a:t>
            </a:r>
          </a:p>
          <a:p>
            <a:pPr>
              <a:defRPr/>
            </a:pPr>
            <a:endParaRPr lang="en-GB" sz="1200" dirty="0">
              <a:latin typeface="Tahoma" panose="020B0604030504040204" pitchFamily="34" charset="0"/>
              <a:ea typeface="Tahoma" panose="020B0604030504040204" pitchFamily="34" charset="0"/>
              <a:cs typeface="Tahoma" panose="020B0604030504040204" pitchFamily="34" charset="0"/>
            </a:endParaRPr>
          </a:p>
          <a:p>
            <a:pPr>
              <a:defRPr/>
            </a:pPr>
            <a:r>
              <a:rPr lang="en-GB" b="1" dirty="0">
                <a:solidFill>
                  <a:srgbClr val="FF0000"/>
                </a:solidFill>
                <a:latin typeface="Tahoma" panose="020B0604030504040204" pitchFamily="34" charset="0"/>
                <a:ea typeface="Tahoma" panose="020B0604030504040204" pitchFamily="34" charset="0"/>
                <a:cs typeface="Tahoma" panose="020B0604030504040204" pitchFamily="34" charset="0"/>
              </a:rPr>
              <a:t>Top Tips to Support School  Based Subscriptions: </a:t>
            </a:r>
          </a:p>
          <a:p>
            <a:pPr>
              <a:defRPr/>
            </a:pPr>
            <a:endParaRPr lang="en-GB" sz="900" dirty="0">
              <a:solidFill>
                <a:srgbClr val="FF0000"/>
              </a:solidFill>
              <a:latin typeface="Tahoma" panose="020B0604030504040204" pitchFamily="34" charset="0"/>
              <a:ea typeface="Tahoma" panose="020B0604030504040204" pitchFamily="34" charset="0"/>
              <a:cs typeface="Tahoma" panose="020B0604030504040204" pitchFamily="34" charset="0"/>
            </a:endParaRPr>
          </a:p>
          <a:p>
            <a:pPr marL="342900" indent="-342900">
              <a:buFont typeface="Arial" panose="020B0604020202020204" pitchFamily="34" charset="0"/>
              <a:buChar char="•"/>
              <a:defRPr/>
            </a:pPr>
            <a:r>
              <a:rPr lang="en-GB" dirty="0">
                <a:solidFill>
                  <a:srgbClr val="FF0000"/>
                </a:solidFill>
                <a:latin typeface="Tahoma" panose="020B0604030504040204" pitchFamily="34" charset="0"/>
                <a:ea typeface="Tahoma" panose="020B0604030504040204" pitchFamily="34" charset="0"/>
                <a:cs typeface="Tahoma" panose="020B0604030504040204" pitchFamily="34" charset="0"/>
              </a:rPr>
              <a:t>Limit the amount of time they spend on these sites.</a:t>
            </a:r>
          </a:p>
          <a:p>
            <a:pPr marL="342900" indent="-342900">
              <a:buFont typeface="Arial" panose="020B0604020202020204" pitchFamily="34" charset="0"/>
              <a:buChar char="•"/>
              <a:defRPr/>
            </a:pPr>
            <a:r>
              <a:rPr lang="en-GB" dirty="0">
                <a:solidFill>
                  <a:srgbClr val="FF0000"/>
                </a:solidFill>
                <a:latin typeface="Tahoma" panose="020B0604030504040204" pitchFamily="34" charset="0"/>
                <a:ea typeface="Tahoma" panose="020B0604030504040204" pitchFamily="34" charset="0"/>
                <a:cs typeface="Tahoma" panose="020B0604030504040204" pitchFamily="34" charset="0"/>
              </a:rPr>
              <a:t>Discuss their online profile</a:t>
            </a:r>
          </a:p>
        </p:txBody>
      </p:sp>
    </p:spTree>
    <p:extLst>
      <p:ext uri="{BB962C8B-B14F-4D97-AF65-F5344CB8AC3E}">
        <p14:creationId xmlns:p14="http://schemas.microsoft.com/office/powerpoint/2010/main" val="151406252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1"/>
          <p:cNvSpPr/>
          <p:nvPr/>
        </p:nvSpPr>
        <p:spPr>
          <a:xfrm>
            <a:off x="-64418" y="0"/>
            <a:ext cx="91440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1512253" y="481748"/>
            <a:ext cx="2399805" cy="293489"/>
          </a:xfrm>
          <a:prstGeom prst="rect">
            <a:avLst/>
          </a:prstGeom>
        </p:spPr>
        <p:txBody>
          <a:bodyPr vert="horz" wrap="square" lIns="0" tIns="0" rIns="0" bIns="0" rtlCol="0">
            <a:spAutoFit/>
          </a:bodyPr>
          <a:lstStyle/>
          <a:p>
            <a:pPr marL="0" marR="0">
              <a:lnSpc>
                <a:spcPts val="2010"/>
              </a:lnSpc>
              <a:spcBef>
                <a:spcPts val="0"/>
              </a:spcBef>
              <a:spcAft>
                <a:spcPts val="0"/>
              </a:spcAft>
            </a:pPr>
            <a:r>
              <a:rPr sz="1800" dirty="0">
                <a:solidFill>
                  <a:srgbClr val="FFFFFF"/>
                </a:solidFill>
                <a:latin typeface="GJNUDA+ArialMT"/>
                <a:cs typeface="GJNUDA+ArialMT"/>
              </a:rPr>
              <a:t>Hillside Infants School</a:t>
            </a:r>
          </a:p>
        </p:txBody>
      </p:sp>
      <p:sp>
        <p:nvSpPr>
          <p:cNvPr id="5" name="TextBox 4"/>
          <p:cNvSpPr txBox="1"/>
          <p:nvPr/>
        </p:nvSpPr>
        <p:spPr>
          <a:xfrm>
            <a:off x="410296" y="1468424"/>
            <a:ext cx="8194572" cy="5355312"/>
          </a:xfrm>
          <a:prstGeom prst="rect">
            <a:avLst/>
          </a:prstGeom>
          <a:solidFill>
            <a:schemeClr val="bg1"/>
          </a:solidFill>
        </p:spPr>
        <p:txBody>
          <a:bodyPr wrap="square" rtlCol="0">
            <a:spAutoFit/>
          </a:bodyPr>
          <a:lstStyle/>
          <a:p>
            <a:pPr algn="ctr">
              <a:defRPr/>
            </a:pPr>
            <a:endParaRPr lang="en-GB" sz="1200" dirty="0">
              <a:latin typeface="Candara" panose="020E0502030303020204" pitchFamily="34" charset="0"/>
            </a:endParaRPr>
          </a:p>
          <a:p>
            <a:pPr marL="457200" indent="-457200" algn="ctr">
              <a:buFont typeface="Arial" panose="020B0604020202020204" pitchFamily="34" charset="0"/>
              <a:buChar char="•"/>
              <a:defRPr/>
            </a:pPr>
            <a:r>
              <a:rPr lang="en-GB" sz="3200" b="1" dirty="0">
                <a:latin typeface="Tahoma" panose="020B0604030504040204" pitchFamily="34" charset="0"/>
                <a:ea typeface="Tahoma" panose="020B0604030504040204" pitchFamily="34" charset="0"/>
                <a:cs typeface="Tahoma" panose="020B0604030504040204" pitchFamily="34" charset="0"/>
              </a:rPr>
              <a:t>Socialise</a:t>
            </a:r>
          </a:p>
          <a:p>
            <a:pPr>
              <a:defRPr/>
            </a:pPr>
            <a:endParaRPr lang="en-GB" sz="1000" dirty="0">
              <a:latin typeface="Tahoma" panose="020B0604030504040204" pitchFamily="34" charset="0"/>
              <a:ea typeface="Tahoma" panose="020B0604030504040204" pitchFamily="34" charset="0"/>
              <a:cs typeface="Tahoma" panose="020B0604030504040204" pitchFamily="34" charset="0"/>
            </a:endParaRPr>
          </a:p>
          <a:p>
            <a:pPr algn="just">
              <a:defRPr/>
            </a:pPr>
            <a:r>
              <a:rPr lang="en-GB" sz="1600" dirty="0">
                <a:latin typeface="Tahoma" panose="020B0604030504040204" pitchFamily="34" charset="0"/>
                <a:ea typeface="Tahoma" panose="020B0604030504040204" pitchFamily="34" charset="0"/>
                <a:cs typeface="Tahoma" panose="020B0604030504040204" pitchFamily="34" charset="0"/>
              </a:rPr>
              <a:t>The internet is a great way to socialise and talk to friends and family.</a:t>
            </a:r>
          </a:p>
          <a:p>
            <a:pPr algn="just">
              <a:defRPr/>
            </a:pPr>
            <a:r>
              <a:rPr lang="en-GB" sz="1600" dirty="0">
                <a:latin typeface="Tahoma" panose="020B0604030504040204" pitchFamily="34" charset="0"/>
                <a:ea typeface="Tahoma" panose="020B0604030504040204" pitchFamily="34" charset="0"/>
                <a:cs typeface="Tahoma" panose="020B0604030504040204" pitchFamily="34" charset="0"/>
              </a:rPr>
              <a:t>Socialising and talking online can include the use of messaging services, skype, email, and Social Media Sites.</a:t>
            </a:r>
          </a:p>
          <a:p>
            <a:pPr algn="just">
              <a:defRPr/>
            </a:pPr>
            <a:endParaRPr lang="en-GB" sz="1600" dirty="0">
              <a:latin typeface="Tahoma" panose="020B0604030504040204" pitchFamily="34" charset="0"/>
              <a:ea typeface="Tahoma" panose="020B0604030504040204" pitchFamily="34" charset="0"/>
              <a:cs typeface="Tahoma" panose="020B0604030504040204" pitchFamily="34" charset="0"/>
            </a:endParaRPr>
          </a:p>
          <a:p>
            <a:pPr algn="just">
              <a:defRPr/>
            </a:pPr>
            <a:r>
              <a:rPr lang="en-GB" sz="1600" dirty="0">
                <a:latin typeface="Tahoma" panose="020B0604030504040204" pitchFamily="34" charset="0"/>
                <a:ea typeface="Tahoma" panose="020B0604030504040204" pitchFamily="34" charset="0"/>
                <a:cs typeface="Tahoma" panose="020B0604030504040204" pitchFamily="34" charset="0"/>
              </a:rPr>
              <a:t>Chatting online can feel different to chatting face-to-face. It can be easier to say and reveal things that you wouldn’t in the real world. </a:t>
            </a:r>
          </a:p>
          <a:p>
            <a:pPr algn="just">
              <a:defRPr/>
            </a:pPr>
            <a:endParaRPr lang="en-GB" sz="1600" dirty="0">
              <a:latin typeface="Tahoma" panose="020B0604030504040204" pitchFamily="34" charset="0"/>
              <a:ea typeface="Tahoma" panose="020B0604030504040204" pitchFamily="34" charset="0"/>
              <a:cs typeface="Tahoma" panose="020B0604030504040204" pitchFamily="34" charset="0"/>
            </a:endParaRPr>
          </a:p>
          <a:p>
            <a:pPr algn="just">
              <a:defRPr/>
            </a:pPr>
            <a:r>
              <a:rPr lang="en-GB" sz="1600" dirty="0">
                <a:latin typeface="Tahoma" panose="020B0604030504040204" pitchFamily="34" charset="0"/>
                <a:ea typeface="Tahoma" panose="020B0604030504040204" pitchFamily="34" charset="0"/>
                <a:cs typeface="Tahoma" panose="020B0604030504040204" pitchFamily="34" charset="0"/>
              </a:rPr>
              <a:t>At this age, you should make sure that you are happy with the people that they are talking to/ socialising with so you can help to protect them from any risks they might encounter.</a:t>
            </a:r>
          </a:p>
          <a:p>
            <a:pPr>
              <a:defRPr/>
            </a:pPr>
            <a:endParaRPr lang="en-GB" sz="1600" dirty="0">
              <a:latin typeface="Tahoma" panose="020B0604030504040204" pitchFamily="34" charset="0"/>
              <a:ea typeface="Tahoma" panose="020B0604030504040204" pitchFamily="34" charset="0"/>
              <a:cs typeface="Tahoma" panose="020B0604030504040204" pitchFamily="34" charset="0"/>
            </a:endParaRPr>
          </a:p>
          <a:p>
            <a:pPr>
              <a:defRPr/>
            </a:pPr>
            <a:r>
              <a:rPr lang="en-GB" sz="1600" b="1" dirty="0">
                <a:solidFill>
                  <a:srgbClr val="FF0000"/>
                </a:solidFill>
                <a:latin typeface="Tahoma" panose="020B0604030504040204" pitchFamily="34" charset="0"/>
                <a:ea typeface="Tahoma" panose="020B0604030504040204" pitchFamily="34" charset="0"/>
                <a:cs typeface="Tahoma" panose="020B0604030504040204" pitchFamily="34" charset="0"/>
              </a:rPr>
              <a:t>Top Tips to Support Socialising and talking online:</a:t>
            </a:r>
          </a:p>
          <a:p>
            <a:pPr>
              <a:defRPr/>
            </a:pPr>
            <a:endParaRPr lang="en-GB" sz="1600" dirty="0">
              <a:solidFill>
                <a:srgbClr val="FF0000"/>
              </a:solidFill>
              <a:latin typeface="Tahoma" panose="020B0604030504040204" pitchFamily="34" charset="0"/>
              <a:ea typeface="Tahoma" panose="020B0604030504040204" pitchFamily="34" charset="0"/>
              <a:cs typeface="Tahoma" panose="020B0604030504040204" pitchFamily="34" charset="0"/>
            </a:endParaRPr>
          </a:p>
          <a:p>
            <a:pPr marL="342900" indent="-342900">
              <a:buFont typeface="Arial" panose="020B0604020202020204" pitchFamily="34" charset="0"/>
              <a:buChar char="•"/>
              <a:defRPr/>
            </a:pPr>
            <a:r>
              <a:rPr lang="en-GB" sz="1600" dirty="0">
                <a:solidFill>
                  <a:srgbClr val="FF0000"/>
                </a:solidFill>
                <a:latin typeface="Tahoma" panose="020B0604030504040204" pitchFamily="34" charset="0"/>
                <a:ea typeface="Tahoma" panose="020B0604030504040204" pitchFamily="34" charset="0"/>
                <a:cs typeface="Tahoma" panose="020B0604030504040204" pitchFamily="34" charset="0"/>
              </a:rPr>
              <a:t>Know who the children are talking to</a:t>
            </a:r>
          </a:p>
          <a:p>
            <a:pPr marL="342900" indent="-342900">
              <a:buFont typeface="Arial" panose="020B0604020202020204" pitchFamily="34" charset="0"/>
              <a:buChar char="•"/>
              <a:defRPr/>
            </a:pPr>
            <a:r>
              <a:rPr lang="en-GB" sz="1600" dirty="0">
                <a:solidFill>
                  <a:srgbClr val="FF0000"/>
                </a:solidFill>
                <a:latin typeface="Tahoma" panose="020B0604030504040204" pitchFamily="34" charset="0"/>
                <a:ea typeface="Tahoma" panose="020B0604030504040204" pitchFamily="34" charset="0"/>
                <a:cs typeface="Tahoma" panose="020B0604030504040204" pitchFamily="34" charset="0"/>
              </a:rPr>
              <a:t>Know what platforms the children are using</a:t>
            </a:r>
          </a:p>
          <a:p>
            <a:pPr marL="342900" indent="-342900">
              <a:buFont typeface="Arial" panose="020B0604020202020204" pitchFamily="34" charset="0"/>
              <a:buChar char="•"/>
              <a:defRPr/>
            </a:pPr>
            <a:r>
              <a:rPr lang="en-GB" sz="1600" dirty="0">
                <a:solidFill>
                  <a:srgbClr val="FF0000"/>
                </a:solidFill>
                <a:latin typeface="Tahoma" panose="020B0604030504040204" pitchFamily="34" charset="0"/>
                <a:ea typeface="Tahoma" panose="020B0604030504040204" pitchFamily="34" charset="0"/>
                <a:cs typeface="Tahoma" panose="020B0604030504040204" pitchFamily="34" charset="0"/>
              </a:rPr>
              <a:t>Discuss the use of Social Media and the risks involved. </a:t>
            </a:r>
          </a:p>
          <a:p>
            <a:pPr marL="342900" indent="-342900">
              <a:buFont typeface="Arial" panose="020B0604020202020204" pitchFamily="34" charset="0"/>
              <a:buChar char="•"/>
              <a:defRPr/>
            </a:pPr>
            <a:r>
              <a:rPr lang="en-GB" sz="1600" dirty="0">
                <a:solidFill>
                  <a:srgbClr val="FF0000"/>
                </a:solidFill>
                <a:latin typeface="Tahoma" panose="020B0604030504040204" pitchFamily="34" charset="0"/>
                <a:ea typeface="Tahoma" panose="020B0604030504040204" pitchFamily="34" charset="0"/>
                <a:cs typeface="Tahoma" panose="020B0604030504040204" pitchFamily="34" charset="0"/>
              </a:rPr>
              <a:t>Discuss and check privacy settings - what can be seen by others</a:t>
            </a:r>
          </a:p>
          <a:p>
            <a:pPr marL="342900" indent="-342900">
              <a:buFont typeface="Arial" panose="020B0604020202020204" pitchFamily="34" charset="0"/>
              <a:buChar char="•"/>
              <a:defRPr/>
            </a:pPr>
            <a:r>
              <a:rPr lang="en-GB" sz="1600" dirty="0">
                <a:solidFill>
                  <a:srgbClr val="FF0000"/>
                </a:solidFill>
                <a:latin typeface="Tahoma" panose="020B0604030504040204" pitchFamily="34" charset="0"/>
                <a:ea typeface="Tahoma" panose="020B0604030504040204" pitchFamily="34" charset="0"/>
                <a:cs typeface="Tahoma" panose="020B0604030504040204" pitchFamily="34" charset="0"/>
              </a:rPr>
              <a:t>Discuss what to do if people are being mean</a:t>
            </a:r>
            <a:r>
              <a:rPr lang="en-GB" sz="1600" b="1" dirty="0">
                <a:solidFill>
                  <a:srgbClr val="FF0000"/>
                </a:solidFill>
                <a:latin typeface="Tahoma" panose="020B0604030504040204" pitchFamily="34" charset="0"/>
                <a:ea typeface="Tahoma" panose="020B0604030504040204" pitchFamily="34" charset="0"/>
                <a:cs typeface="Tahoma" panose="020B0604030504040204" pitchFamily="34" charset="0"/>
              </a:rPr>
              <a:t> </a:t>
            </a:r>
            <a:endParaRPr lang="en-GB" sz="1600" dirty="0">
              <a:solidFill>
                <a:srgbClr val="FF000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04714847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1"/>
          <p:cNvSpPr/>
          <p:nvPr/>
        </p:nvSpPr>
        <p:spPr>
          <a:xfrm>
            <a:off x="-64418" y="0"/>
            <a:ext cx="91440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1512253" y="481748"/>
            <a:ext cx="2399805" cy="293489"/>
          </a:xfrm>
          <a:prstGeom prst="rect">
            <a:avLst/>
          </a:prstGeom>
        </p:spPr>
        <p:txBody>
          <a:bodyPr vert="horz" wrap="square" lIns="0" tIns="0" rIns="0" bIns="0" rtlCol="0">
            <a:spAutoFit/>
          </a:bodyPr>
          <a:lstStyle/>
          <a:p>
            <a:pPr marL="0" marR="0">
              <a:lnSpc>
                <a:spcPts val="2010"/>
              </a:lnSpc>
              <a:spcBef>
                <a:spcPts val="0"/>
              </a:spcBef>
              <a:spcAft>
                <a:spcPts val="0"/>
              </a:spcAft>
            </a:pPr>
            <a:r>
              <a:rPr sz="1800" dirty="0">
                <a:solidFill>
                  <a:srgbClr val="FFFFFF"/>
                </a:solidFill>
                <a:latin typeface="GJNUDA+ArialMT"/>
                <a:cs typeface="GJNUDA+ArialMT"/>
              </a:rPr>
              <a:t>Hillside Infants School</a:t>
            </a:r>
          </a:p>
        </p:txBody>
      </p:sp>
      <p:sp>
        <p:nvSpPr>
          <p:cNvPr id="5" name="TextBox 4"/>
          <p:cNvSpPr txBox="1"/>
          <p:nvPr/>
        </p:nvSpPr>
        <p:spPr>
          <a:xfrm>
            <a:off x="539552" y="2204864"/>
            <a:ext cx="8194572" cy="2123658"/>
          </a:xfrm>
          <a:prstGeom prst="rect">
            <a:avLst/>
          </a:prstGeom>
          <a:solidFill>
            <a:schemeClr val="bg1"/>
          </a:solidFill>
        </p:spPr>
        <p:txBody>
          <a:bodyPr wrap="square" rtlCol="0">
            <a:spAutoFit/>
          </a:bodyPr>
          <a:lstStyle/>
          <a:p>
            <a:pPr algn="ctr">
              <a:defRPr/>
            </a:pPr>
            <a:r>
              <a:rPr lang="en-GB" sz="6600" dirty="0" smtClean="0">
                <a:latin typeface="Tahoma" panose="020B0604030504040204" pitchFamily="34" charset="0"/>
                <a:ea typeface="Tahoma" panose="020B0604030504040204" pitchFamily="34" charset="0"/>
                <a:cs typeface="Tahoma" panose="020B0604030504040204" pitchFamily="34" charset="0"/>
              </a:rPr>
              <a:t>What risks may they face?</a:t>
            </a:r>
            <a:endParaRPr lang="en-GB" sz="66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49534752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1"/>
          <p:cNvSpPr/>
          <p:nvPr/>
        </p:nvSpPr>
        <p:spPr>
          <a:xfrm>
            <a:off x="-64418" y="0"/>
            <a:ext cx="91440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1512253" y="481748"/>
            <a:ext cx="2399805" cy="293489"/>
          </a:xfrm>
          <a:prstGeom prst="rect">
            <a:avLst/>
          </a:prstGeom>
        </p:spPr>
        <p:txBody>
          <a:bodyPr vert="horz" wrap="square" lIns="0" tIns="0" rIns="0" bIns="0" rtlCol="0">
            <a:spAutoFit/>
          </a:bodyPr>
          <a:lstStyle/>
          <a:p>
            <a:pPr marL="0" marR="0">
              <a:lnSpc>
                <a:spcPts val="2010"/>
              </a:lnSpc>
              <a:spcBef>
                <a:spcPts val="0"/>
              </a:spcBef>
              <a:spcAft>
                <a:spcPts val="0"/>
              </a:spcAft>
            </a:pPr>
            <a:r>
              <a:rPr sz="1800" dirty="0">
                <a:solidFill>
                  <a:srgbClr val="FFFFFF"/>
                </a:solidFill>
                <a:latin typeface="GJNUDA+ArialMT"/>
                <a:cs typeface="GJNUDA+ArialMT"/>
              </a:rPr>
              <a:t>Hillside Infants School</a:t>
            </a:r>
          </a:p>
        </p:txBody>
      </p:sp>
      <p:sp>
        <p:nvSpPr>
          <p:cNvPr id="5" name="TextBox 4"/>
          <p:cNvSpPr txBox="1"/>
          <p:nvPr/>
        </p:nvSpPr>
        <p:spPr>
          <a:xfrm>
            <a:off x="410296" y="1468424"/>
            <a:ext cx="8194572" cy="5293757"/>
          </a:xfrm>
          <a:prstGeom prst="rect">
            <a:avLst/>
          </a:prstGeom>
          <a:solidFill>
            <a:schemeClr val="bg1"/>
          </a:solidFill>
        </p:spPr>
        <p:txBody>
          <a:bodyPr wrap="square" rtlCol="0">
            <a:spAutoFit/>
          </a:bodyPr>
          <a:lstStyle/>
          <a:p>
            <a:pPr>
              <a:defRPr/>
            </a:pPr>
            <a:r>
              <a:rPr lang="en-GB" b="1" u="sng" dirty="0">
                <a:solidFill>
                  <a:prstClr val="black"/>
                </a:solidFill>
                <a:latin typeface="Tahoma" panose="020B0604030504040204" pitchFamily="34" charset="0"/>
                <a:ea typeface="Tahoma" panose="020B0604030504040204" pitchFamily="34" charset="0"/>
                <a:cs typeface="Tahoma" panose="020B0604030504040204" pitchFamily="34" charset="0"/>
              </a:rPr>
              <a:t>Sharing Personal  Information </a:t>
            </a:r>
            <a:endParaRPr lang="en-GB" sz="1200" b="1" u="sng" dirty="0" smtClean="0">
              <a:solidFill>
                <a:prstClr val="black"/>
              </a:solidFill>
              <a:latin typeface="Tahoma" panose="020B0604030504040204" pitchFamily="34" charset="0"/>
              <a:ea typeface="Tahoma" panose="020B0604030504040204" pitchFamily="34" charset="0"/>
              <a:cs typeface="Tahoma" panose="020B0604030504040204" pitchFamily="34" charset="0"/>
            </a:endParaRPr>
          </a:p>
          <a:p>
            <a:pPr>
              <a:defRPr/>
            </a:pPr>
            <a:endParaRPr lang="en-GB" sz="1400" u="sng" dirty="0">
              <a:solidFill>
                <a:prstClr val="black"/>
              </a:solidFill>
              <a:latin typeface="Tahoma" panose="020B0604030504040204" pitchFamily="34" charset="0"/>
              <a:ea typeface="Tahoma" panose="020B0604030504040204" pitchFamily="34" charset="0"/>
              <a:cs typeface="Tahoma" panose="020B0604030504040204" pitchFamily="34" charset="0"/>
            </a:endParaRPr>
          </a:p>
          <a:p>
            <a:pPr algn="just">
              <a:defRPr/>
            </a:pPr>
            <a:r>
              <a:rPr lang="en-GB" dirty="0">
                <a:solidFill>
                  <a:prstClr val="black"/>
                </a:solidFill>
                <a:latin typeface="Tahoma" panose="020B0604030504040204" pitchFamily="34" charset="0"/>
                <a:ea typeface="Tahoma" panose="020B0604030504040204" pitchFamily="34" charset="0"/>
                <a:cs typeface="Tahoma" panose="020B0604030504040204" pitchFamily="34" charset="0"/>
              </a:rPr>
              <a:t>Children may share personal information online that they shouldn’t. This can include name, address, phone number, date of birth, email address, passwords, photos, what the look like, location  and school name.</a:t>
            </a:r>
          </a:p>
          <a:p>
            <a:pPr>
              <a:defRPr/>
            </a:pPr>
            <a:endParaRPr lang="en-GB" dirty="0">
              <a:solidFill>
                <a:prstClr val="black"/>
              </a:solidFill>
              <a:latin typeface="Tahoma" panose="020B0604030504040204" pitchFamily="34" charset="0"/>
              <a:ea typeface="Tahoma" panose="020B0604030504040204" pitchFamily="34" charset="0"/>
              <a:cs typeface="Tahoma" panose="020B0604030504040204" pitchFamily="34" charset="0"/>
            </a:endParaRPr>
          </a:p>
          <a:p>
            <a:pPr algn="just">
              <a:defRPr/>
            </a:pPr>
            <a:r>
              <a:rPr lang="en-GB" dirty="0">
                <a:solidFill>
                  <a:prstClr val="black"/>
                </a:solidFill>
                <a:latin typeface="Tahoma" panose="020B0604030504040204" pitchFamily="34" charset="0"/>
                <a:ea typeface="Tahoma" panose="020B0604030504040204" pitchFamily="34" charset="0"/>
                <a:cs typeface="Tahoma" panose="020B0604030504040204" pitchFamily="34" charset="0"/>
              </a:rPr>
              <a:t>Sharing such information allows anyone to </a:t>
            </a:r>
          </a:p>
          <a:p>
            <a:pPr algn="just">
              <a:defRPr/>
            </a:pPr>
            <a:r>
              <a:rPr lang="en-GB" dirty="0">
                <a:solidFill>
                  <a:prstClr val="black"/>
                </a:solidFill>
                <a:latin typeface="Tahoma" panose="020B0604030504040204" pitchFamily="34" charset="0"/>
                <a:ea typeface="Tahoma" panose="020B0604030504040204" pitchFamily="34" charset="0"/>
                <a:cs typeface="Tahoma" panose="020B0604030504040204" pitchFamily="34" charset="0"/>
              </a:rPr>
              <a:t>know personal information  linked to the </a:t>
            </a:r>
          </a:p>
          <a:p>
            <a:pPr algn="just">
              <a:defRPr/>
            </a:pPr>
            <a:r>
              <a:rPr lang="en-GB" dirty="0">
                <a:solidFill>
                  <a:prstClr val="black"/>
                </a:solidFill>
                <a:latin typeface="Tahoma" panose="020B0604030504040204" pitchFamily="34" charset="0"/>
                <a:ea typeface="Tahoma" panose="020B0604030504040204" pitchFamily="34" charset="0"/>
                <a:cs typeface="Tahoma" panose="020B0604030504040204" pitchFamily="34" charset="0"/>
              </a:rPr>
              <a:t>child.</a:t>
            </a:r>
          </a:p>
          <a:p>
            <a:pPr algn="just">
              <a:defRPr/>
            </a:pPr>
            <a:endParaRPr lang="en-GB" dirty="0">
              <a:solidFill>
                <a:prstClr val="black"/>
              </a:solidFill>
              <a:latin typeface="Tahoma" panose="020B0604030504040204" pitchFamily="34" charset="0"/>
              <a:ea typeface="Tahoma" panose="020B0604030504040204" pitchFamily="34" charset="0"/>
              <a:cs typeface="Tahoma" panose="020B0604030504040204" pitchFamily="34" charset="0"/>
            </a:endParaRPr>
          </a:p>
          <a:p>
            <a:pPr algn="just">
              <a:defRPr/>
            </a:pPr>
            <a:r>
              <a:rPr lang="en-GB" dirty="0">
                <a:solidFill>
                  <a:prstClr val="black"/>
                </a:solidFill>
                <a:latin typeface="Tahoma" panose="020B0604030504040204" pitchFamily="34" charset="0"/>
                <a:ea typeface="Tahoma" panose="020B0604030504040204" pitchFamily="34" charset="0"/>
                <a:cs typeface="Tahoma" panose="020B0604030504040204" pitchFamily="34" charset="0"/>
              </a:rPr>
              <a:t>This information can be used in a variety of </a:t>
            </a:r>
          </a:p>
          <a:p>
            <a:pPr algn="just">
              <a:defRPr/>
            </a:pPr>
            <a:r>
              <a:rPr lang="en-GB" dirty="0">
                <a:solidFill>
                  <a:prstClr val="black"/>
                </a:solidFill>
                <a:latin typeface="Tahoma" panose="020B0604030504040204" pitchFamily="34" charset="0"/>
                <a:ea typeface="Tahoma" panose="020B0604030504040204" pitchFamily="34" charset="0"/>
                <a:cs typeface="Tahoma" panose="020B0604030504040204" pitchFamily="34" charset="0"/>
              </a:rPr>
              <a:t> ways and the main risk is that a stranger  </a:t>
            </a:r>
          </a:p>
          <a:p>
            <a:pPr algn="just">
              <a:defRPr/>
            </a:pPr>
            <a:r>
              <a:rPr lang="en-GB" dirty="0">
                <a:solidFill>
                  <a:prstClr val="black"/>
                </a:solidFill>
                <a:latin typeface="Tahoma" panose="020B0604030504040204" pitchFamily="34" charset="0"/>
                <a:ea typeface="Tahoma" panose="020B0604030504040204" pitchFamily="34" charset="0"/>
                <a:cs typeface="Tahoma" panose="020B0604030504040204" pitchFamily="34" charset="0"/>
              </a:rPr>
              <a:t>would know where to find the child.</a:t>
            </a:r>
          </a:p>
          <a:p>
            <a:pPr>
              <a:defRPr/>
            </a:pPr>
            <a:endParaRPr lang="en-GB" u="sng" dirty="0">
              <a:solidFill>
                <a:srgbClr val="FF0000"/>
              </a:solidFill>
              <a:latin typeface="Tahoma" panose="020B0604030504040204" pitchFamily="34" charset="0"/>
              <a:ea typeface="Tahoma" panose="020B0604030504040204" pitchFamily="34" charset="0"/>
              <a:cs typeface="Tahoma" panose="020B0604030504040204" pitchFamily="34" charset="0"/>
            </a:endParaRPr>
          </a:p>
          <a:p>
            <a:pPr>
              <a:defRPr/>
            </a:pPr>
            <a:r>
              <a:rPr lang="en-GB" b="1" dirty="0">
                <a:solidFill>
                  <a:srgbClr val="FF0000"/>
                </a:solidFill>
                <a:latin typeface="Tahoma" panose="020B0604030504040204" pitchFamily="34" charset="0"/>
                <a:ea typeface="Tahoma" panose="020B0604030504040204" pitchFamily="34" charset="0"/>
                <a:cs typeface="Tahoma" panose="020B0604030504040204" pitchFamily="34" charset="0"/>
              </a:rPr>
              <a:t>Top Tips about Sharing Personal Information</a:t>
            </a:r>
          </a:p>
          <a:p>
            <a:pPr>
              <a:defRPr/>
            </a:pPr>
            <a:endParaRPr lang="en-GB" dirty="0">
              <a:solidFill>
                <a:srgbClr val="FF0000"/>
              </a:solidFill>
              <a:latin typeface="Tahoma" panose="020B0604030504040204" pitchFamily="34" charset="0"/>
              <a:ea typeface="Tahoma" panose="020B0604030504040204" pitchFamily="34" charset="0"/>
              <a:cs typeface="Tahoma" panose="020B0604030504040204" pitchFamily="34" charset="0"/>
            </a:endParaRPr>
          </a:p>
          <a:p>
            <a:pPr marL="342900" indent="-342900">
              <a:buFont typeface="Arial" panose="020B0604020202020204" pitchFamily="34" charset="0"/>
              <a:buChar char="•"/>
              <a:defRPr/>
            </a:pPr>
            <a:r>
              <a:rPr lang="en-GB" dirty="0">
                <a:solidFill>
                  <a:srgbClr val="FF0000"/>
                </a:solidFill>
                <a:latin typeface="Tahoma" panose="020B0604030504040204" pitchFamily="34" charset="0"/>
                <a:ea typeface="Tahoma" panose="020B0604030504040204" pitchFamily="34" charset="0"/>
                <a:cs typeface="Tahoma" panose="020B0604030504040204" pitchFamily="34" charset="0"/>
              </a:rPr>
              <a:t>Discuss with your child what information is personal and what shouldn’t be shared online.</a:t>
            </a:r>
          </a:p>
          <a:p>
            <a:pPr marL="342900" indent="-342900">
              <a:buFont typeface="Arial" panose="020B0604020202020204" pitchFamily="34" charset="0"/>
              <a:buChar char="•"/>
              <a:defRPr/>
            </a:pPr>
            <a:r>
              <a:rPr lang="en-GB" dirty="0">
                <a:solidFill>
                  <a:srgbClr val="FF0000"/>
                </a:solidFill>
                <a:latin typeface="Tahoma" panose="020B0604030504040204" pitchFamily="34" charset="0"/>
                <a:ea typeface="Tahoma" panose="020B0604030504040204" pitchFamily="34" charset="0"/>
                <a:cs typeface="Tahoma" panose="020B0604030504040204" pitchFamily="34" charset="0"/>
              </a:rPr>
              <a:t>Monitor what children are sharing on the sites they are using.</a:t>
            </a:r>
            <a:endParaRPr lang="en-GB" u="sng" dirty="0">
              <a:solidFill>
                <a:srgbClr val="FF0000"/>
              </a:solidFill>
              <a:latin typeface="Tahoma" panose="020B0604030504040204" pitchFamily="34" charset="0"/>
              <a:ea typeface="Tahoma" panose="020B0604030504040204" pitchFamily="34" charset="0"/>
              <a:cs typeface="Tahoma" panose="020B0604030504040204" pitchFamily="34" charset="0"/>
            </a:endParaRPr>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152" y="2780928"/>
            <a:ext cx="2570162" cy="287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3548617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1"/>
          <p:cNvSpPr/>
          <p:nvPr/>
        </p:nvSpPr>
        <p:spPr>
          <a:xfrm>
            <a:off x="-64418" y="0"/>
            <a:ext cx="91440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1512253" y="481748"/>
            <a:ext cx="2399805" cy="293489"/>
          </a:xfrm>
          <a:prstGeom prst="rect">
            <a:avLst/>
          </a:prstGeom>
        </p:spPr>
        <p:txBody>
          <a:bodyPr vert="horz" wrap="square" lIns="0" tIns="0" rIns="0" bIns="0" rtlCol="0">
            <a:spAutoFit/>
          </a:bodyPr>
          <a:lstStyle/>
          <a:p>
            <a:pPr marL="0" marR="0">
              <a:lnSpc>
                <a:spcPts val="2010"/>
              </a:lnSpc>
              <a:spcBef>
                <a:spcPts val="0"/>
              </a:spcBef>
              <a:spcAft>
                <a:spcPts val="0"/>
              </a:spcAft>
            </a:pPr>
            <a:r>
              <a:rPr sz="1800" dirty="0">
                <a:solidFill>
                  <a:srgbClr val="FFFFFF"/>
                </a:solidFill>
                <a:latin typeface="GJNUDA+ArialMT"/>
                <a:cs typeface="GJNUDA+ArialMT"/>
              </a:rPr>
              <a:t>Hillside Infants School</a:t>
            </a:r>
          </a:p>
        </p:txBody>
      </p:sp>
      <p:sp>
        <p:nvSpPr>
          <p:cNvPr id="5" name="TextBox 4"/>
          <p:cNvSpPr txBox="1"/>
          <p:nvPr/>
        </p:nvSpPr>
        <p:spPr>
          <a:xfrm>
            <a:off x="410296" y="1484784"/>
            <a:ext cx="8194572" cy="5463034"/>
          </a:xfrm>
          <a:prstGeom prst="rect">
            <a:avLst/>
          </a:prstGeom>
          <a:solidFill>
            <a:schemeClr val="bg1"/>
          </a:solidFill>
        </p:spPr>
        <p:txBody>
          <a:bodyPr wrap="square" rtlCol="0">
            <a:spAutoFit/>
          </a:bodyPr>
          <a:lstStyle/>
          <a:p>
            <a:pPr>
              <a:defRPr/>
            </a:pPr>
            <a:r>
              <a:rPr lang="en-GB" sz="2400" b="1" u="sng" dirty="0">
                <a:solidFill>
                  <a:prstClr val="black"/>
                </a:solidFill>
                <a:latin typeface="Tahoma" panose="020B0604030504040204" pitchFamily="34" charset="0"/>
                <a:ea typeface="Tahoma" panose="020B0604030504040204" pitchFamily="34" charset="0"/>
                <a:cs typeface="Tahoma" panose="020B0604030504040204" pitchFamily="34" charset="0"/>
              </a:rPr>
              <a:t>Digital Footprint</a:t>
            </a:r>
          </a:p>
          <a:p>
            <a:pPr>
              <a:defRPr/>
            </a:pPr>
            <a:endParaRPr lang="en-GB" sz="900" dirty="0">
              <a:solidFill>
                <a:prstClr val="black"/>
              </a:solidFill>
              <a:latin typeface="Tahoma" panose="020B0604030504040204" pitchFamily="34" charset="0"/>
              <a:ea typeface="Tahoma" panose="020B0604030504040204" pitchFamily="34" charset="0"/>
              <a:cs typeface="Tahoma" panose="020B0604030504040204" pitchFamily="34" charset="0"/>
            </a:endParaRPr>
          </a:p>
          <a:p>
            <a:pPr algn="just" fontAlgn="t">
              <a:defRPr/>
            </a:pPr>
            <a:r>
              <a:rPr lang="en-GB" dirty="0">
                <a:solidFill>
                  <a:prstClr val="black"/>
                </a:solidFill>
                <a:latin typeface="Tahoma" panose="020B0604030504040204" pitchFamily="34" charset="0"/>
                <a:ea typeface="Tahoma" panose="020B0604030504040204" pitchFamily="34" charset="0"/>
                <a:cs typeface="Tahoma" panose="020B0604030504040204" pitchFamily="34" charset="0"/>
              </a:rPr>
              <a:t>Your digital footprint is all the stuff you leave behind as you use the Internet. Comments on social media, Skype calls, app use and email records- it's part of your online history and can potentially be seen by other people, or tracked in a database.</a:t>
            </a:r>
          </a:p>
          <a:p>
            <a:pPr algn="just" fontAlgn="t">
              <a:defRPr/>
            </a:pPr>
            <a:endParaRPr lang="en-GB" dirty="0">
              <a:solidFill>
                <a:prstClr val="black"/>
              </a:solidFill>
              <a:latin typeface="Tahoma" panose="020B0604030504040204" pitchFamily="34" charset="0"/>
              <a:ea typeface="Tahoma" panose="020B0604030504040204" pitchFamily="34" charset="0"/>
              <a:cs typeface="Tahoma" panose="020B0604030504040204" pitchFamily="34" charset="0"/>
            </a:endParaRPr>
          </a:p>
          <a:p>
            <a:pPr algn="just" fontAlgn="t">
              <a:defRPr/>
            </a:pPr>
            <a:r>
              <a:rPr lang="en-GB" dirty="0">
                <a:solidFill>
                  <a:prstClr val="black"/>
                </a:solidFill>
                <a:latin typeface="Tahoma" panose="020B0604030504040204" pitchFamily="34" charset="0"/>
                <a:ea typeface="Tahoma" panose="020B0604030504040204" pitchFamily="34" charset="0"/>
                <a:cs typeface="Tahoma" panose="020B0604030504040204" pitchFamily="34" charset="0"/>
              </a:rPr>
              <a:t>Children don’t always realise that what we do </a:t>
            </a:r>
          </a:p>
          <a:p>
            <a:pPr algn="just" fontAlgn="t">
              <a:defRPr/>
            </a:pPr>
            <a:r>
              <a:rPr lang="en-GB" dirty="0">
                <a:solidFill>
                  <a:prstClr val="black"/>
                </a:solidFill>
                <a:latin typeface="Tahoma" panose="020B0604030504040204" pitchFamily="34" charset="0"/>
                <a:ea typeface="Tahoma" panose="020B0604030504040204" pitchFamily="34" charset="0"/>
                <a:cs typeface="Tahoma" panose="020B0604030504040204" pitchFamily="34" charset="0"/>
              </a:rPr>
              <a:t>online leaves a  digital footprint  and can effect </a:t>
            </a:r>
          </a:p>
          <a:p>
            <a:pPr algn="just" fontAlgn="t">
              <a:defRPr/>
            </a:pPr>
            <a:r>
              <a:rPr lang="en-GB" dirty="0">
                <a:solidFill>
                  <a:prstClr val="black"/>
                </a:solidFill>
                <a:latin typeface="Tahoma" panose="020B0604030504040204" pitchFamily="34" charset="0"/>
                <a:ea typeface="Tahoma" panose="020B0604030504040204" pitchFamily="34" charset="0"/>
                <a:cs typeface="Tahoma" panose="020B0604030504040204" pitchFamily="34" charset="0"/>
              </a:rPr>
              <a:t>the children later in life. </a:t>
            </a:r>
          </a:p>
          <a:p>
            <a:pPr algn="just" fontAlgn="t">
              <a:defRPr/>
            </a:pPr>
            <a:endParaRPr lang="en-GB" dirty="0">
              <a:solidFill>
                <a:prstClr val="black"/>
              </a:solidFill>
              <a:latin typeface="Tahoma" panose="020B0604030504040204" pitchFamily="34" charset="0"/>
              <a:ea typeface="Tahoma" panose="020B0604030504040204" pitchFamily="34" charset="0"/>
              <a:cs typeface="Tahoma" panose="020B0604030504040204" pitchFamily="34" charset="0"/>
            </a:endParaRPr>
          </a:p>
          <a:p>
            <a:pPr algn="just" fontAlgn="t">
              <a:defRPr/>
            </a:pPr>
            <a:r>
              <a:rPr lang="en-GB" dirty="0">
                <a:solidFill>
                  <a:prstClr val="black"/>
                </a:solidFill>
                <a:latin typeface="Tahoma" panose="020B0604030504040204" pitchFamily="34" charset="0"/>
                <a:ea typeface="Tahoma" panose="020B0604030504040204" pitchFamily="34" charset="0"/>
                <a:cs typeface="Tahoma" panose="020B0604030504040204" pitchFamily="34" charset="0"/>
              </a:rPr>
              <a:t>What they post or share now can have an </a:t>
            </a:r>
          </a:p>
          <a:p>
            <a:pPr algn="just" fontAlgn="t">
              <a:defRPr/>
            </a:pPr>
            <a:r>
              <a:rPr lang="en-GB" dirty="0">
                <a:solidFill>
                  <a:prstClr val="black"/>
                </a:solidFill>
                <a:latin typeface="Tahoma" panose="020B0604030504040204" pitchFamily="34" charset="0"/>
                <a:ea typeface="Tahoma" panose="020B0604030504040204" pitchFamily="34" charset="0"/>
                <a:cs typeface="Tahoma" panose="020B0604030504040204" pitchFamily="34" charset="0"/>
              </a:rPr>
              <a:t>impact on college places,  </a:t>
            </a:r>
            <a:r>
              <a:rPr lang="en-GB" dirty="0" smtClean="0">
                <a:solidFill>
                  <a:prstClr val="black"/>
                </a:solidFill>
                <a:latin typeface="Tahoma" panose="020B0604030504040204" pitchFamily="34" charset="0"/>
                <a:ea typeface="Tahoma" panose="020B0604030504040204" pitchFamily="34" charset="0"/>
                <a:cs typeface="Tahoma" panose="020B0604030504040204" pitchFamily="34" charset="0"/>
              </a:rPr>
              <a:t>university </a:t>
            </a:r>
            <a:r>
              <a:rPr lang="en-GB" dirty="0">
                <a:solidFill>
                  <a:prstClr val="black"/>
                </a:solidFill>
                <a:latin typeface="Tahoma" panose="020B0604030504040204" pitchFamily="34" charset="0"/>
                <a:ea typeface="Tahoma" panose="020B0604030504040204" pitchFamily="34" charset="0"/>
                <a:cs typeface="Tahoma" panose="020B0604030504040204" pitchFamily="34" charset="0"/>
              </a:rPr>
              <a:t>places and jobs. </a:t>
            </a:r>
          </a:p>
          <a:p>
            <a:pPr algn="just" fontAlgn="t">
              <a:defRPr/>
            </a:pPr>
            <a:r>
              <a:rPr lang="en-GB" dirty="0">
                <a:solidFill>
                  <a:prstClr val="black"/>
                </a:solidFill>
                <a:latin typeface="Tahoma" panose="020B0604030504040204" pitchFamily="34" charset="0"/>
                <a:ea typeface="Tahoma" panose="020B0604030504040204" pitchFamily="34" charset="0"/>
                <a:cs typeface="Tahoma" panose="020B0604030504040204" pitchFamily="34" charset="0"/>
              </a:rPr>
              <a:t>What they share effects their online reputation.</a:t>
            </a:r>
          </a:p>
          <a:p>
            <a:pPr fontAlgn="t">
              <a:defRPr/>
            </a:pPr>
            <a:endParaRPr lang="en-GB" sz="900" dirty="0">
              <a:solidFill>
                <a:prstClr val="black"/>
              </a:solidFill>
              <a:latin typeface="Tahoma" panose="020B0604030504040204" pitchFamily="34" charset="0"/>
              <a:ea typeface="Tahoma" panose="020B0604030504040204" pitchFamily="34" charset="0"/>
              <a:cs typeface="Tahoma" panose="020B0604030504040204" pitchFamily="34" charset="0"/>
            </a:endParaRPr>
          </a:p>
          <a:p>
            <a:pPr>
              <a:defRPr/>
            </a:pPr>
            <a:r>
              <a:rPr lang="en-GB" b="1" dirty="0">
                <a:solidFill>
                  <a:srgbClr val="FF0000"/>
                </a:solidFill>
                <a:latin typeface="Tahoma" panose="020B0604030504040204" pitchFamily="34" charset="0"/>
                <a:ea typeface="Tahoma" panose="020B0604030504040204" pitchFamily="34" charset="0"/>
                <a:cs typeface="Tahoma" panose="020B0604030504040204" pitchFamily="34" charset="0"/>
              </a:rPr>
              <a:t>Top Tips about Digital Footprint</a:t>
            </a:r>
          </a:p>
          <a:p>
            <a:pPr>
              <a:defRPr/>
            </a:pPr>
            <a:endParaRPr lang="en-GB" sz="900" dirty="0">
              <a:solidFill>
                <a:srgbClr val="FF0000"/>
              </a:solidFill>
              <a:latin typeface="Tahoma" panose="020B0604030504040204" pitchFamily="34" charset="0"/>
              <a:ea typeface="Tahoma" panose="020B0604030504040204" pitchFamily="34" charset="0"/>
              <a:cs typeface="Tahoma" panose="020B0604030504040204" pitchFamily="34" charset="0"/>
            </a:endParaRPr>
          </a:p>
          <a:p>
            <a:pPr marL="342900" indent="-342900">
              <a:buFont typeface="Arial" panose="020B0604020202020204" pitchFamily="34" charset="0"/>
              <a:buChar char="•"/>
              <a:defRPr/>
            </a:pPr>
            <a:r>
              <a:rPr lang="en-GB" dirty="0">
                <a:solidFill>
                  <a:srgbClr val="FF0000"/>
                </a:solidFill>
                <a:latin typeface="Tahoma" panose="020B0604030504040204" pitchFamily="34" charset="0"/>
                <a:ea typeface="Tahoma" panose="020B0604030504040204" pitchFamily="34" charset="0"/>
                <a:cs typeface="Tahoma" panose="020B0604030504040204" pitchFamily="34" charset="0"/>
              </a:rPr>
              <a:t>Discuss with your child what a digital footprint is</a:t>
            </a:r>
          </a:p>
          <a:p>
            <a:pPr marL="342900" indent="-342900">
              <a:buFont typeface="Arial" panose="020B0604020202020204" pitchFamily="34" charset="0"/>
              <a:buChar char="•"/>
              <a:defRPr/>
            </a:pPr>
            <a:r>
              <a:rPr lang="en-GB" dirty="0">
                <a:solidFill>
                  <a:srgbClr val="FF0000"/>
                </a:solidFill>
                <a:latin typeface="Tahoma" panose="020B0604030504040204" pitchFamily="34" charset="0"/>
                <a:ea typeface="Tahoma" panose="020B0604030504040204" pitchFamily="34" charset="0"/>
                <a:cs typeface="Tahoma" panose="020B0604030504040204" pitchFamily="34" charset="0"/>
              </a:rPr>
              <a:t>Monitor what children are posting to ensure they don’t create a negative digital reputation</a:t>
            </a:r>
          </a:p>
        </p:txBody>
      </p:sp>
      <p:pic>
        <p:nvPicPr>
          <p:cNvPr id="7" name="Picture 2" descr="http://www.ed.ac.uk/files/styles/landscape_breakpoints_theme_uoe_mobile_1x/public/thumbnails/image/df_logo_1200x533.jpg?itok=NqXXvEjd">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l="17209" r="15894"/>
          <a:stretch>
            <a:fillRect/>
          </a:stretch>
        </p:blipFill>
        <p:spPr bwMode="auto">
          <a:xfrm>
            <a:off x="5959176" y="3068960"/>
            <a:ext cx="2883049" cy="2504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9896728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1"/>
          <p:cNvSpPr/>
          <p:nvPr/>
        </p:nvSpPr>
        <p:spPr>
          <a:xfrm>
            <a:off x="-64418" y="0"/>
            <a:ext cx="91440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1512253" y="481748"/>
            <a:ext cx="2399805" cy="293489"/>
          </a:xfrm>
          <a:prstGeom prst="rect">
            <a:avLst/>
          </a:prstGeom>
        </p:spPr>
        <p:txBody>
          <a:bodyPr vert="horz" wrap="square" lIns="0" tIns="0" rIns="0" bIns="0" rtlCol="0">
            <a:spAutoFit/>
          </a:bodyPr>
          <a:lstStyle/>
          <a:p>
            <a:pPr marL="0" marR="0">
              <a:lnSpc>
                <a:spcPts val="2010"/>
              </a:lnSpc>
              <a:spcBef>
                <a:spcPts val="0"/>
              </a:spcBef>
              <a:spcAft>
                <a:spcPts val="0"/>
              </a:spcAft>
            </a:pPr>
            <a:r>
              <a:rPr sz="1800" dirty="0">
                <a:solidFill>
                  <a:srgbClr val="FFFFFF"/>
                </a:solidFill>
                <a:latin typeface="GJNUDA+ArialMT"/>
                <a:cs typeface="GJNUDA+ArialMT"/>
              </a:rPr>
              <a:t>Hillside Infants School</a:t>
            </a:r>
          </a:p>
        </p:txBody>
      </p:sp>
      <p:sp>
        <p:nvSpPr>
          <p:cNvPr id="5" name="TextBox 4"/>
          <p:cNvSpPr txBox="1"/>
          <p:nvPr/>
        </p:nvSpPr>
        <p:spPr>
          <a:xfrm>
            <a:off x="410296" y="1484784"/>
            <a:ext cx="8194572" cy="5032147"/>
          </a:xfrm>
          <a:prstGeom prst="rect">
            <a:avLst/>
          </a:prstGeom>
          <a:solidFill>
            <a:schemeClr val="bg1"/>
          </a:solidFill>
        </p:spPr>
        <p:txBody>
          <a:bodyPr wrap="square" rtlCol="0">
            <a:spAutoFit/>
          </a:bodyPr>
          <a:lstStyle/>
          <a:p>
            <a:pPr>
              <a:defRPr/>
            </a:pPr>
            <a:r>
              <a:rPr lang="en-GB" sz="2400" b="1" u="sng" dirty="0">
                <a:solidFill>
                  <a:prstClr val="black"/>
                </a:solidFill>
                <a:latin typeface="Tahoma" panose="020B0604030504040204" pitchFamily="34" charset="0"/>
                <a:ea typeface="Tahoma" panose="020B0604030504040204" pitchFamily="34" charset="0"/>
                <a:cs typeface="Tahoma" panose="020B0604030504040204" pitchFamily="34" charset="0"/>
              </a:rPr>
              <a:t>Cyberbullying</a:t>
            </a:r>
          </a:p>
          <a:p>
            <a:pPr>
              <a:defRPr/>
            </a:pPr>
            <a:endParaRPr lang="en-GB" sz="900" dirty="0">
              <a:solidFill>
                <a:prstClr val="black"/>
              </a:solidFill>
              <a:latin typeface="Tahoma" panose="020B0604030504040204" pitchFamily="34" charset="0"/>
              <a:ea typeface="Tahoma" panose="020B0604030504040204" pitchFamily="34" charset="0"/>
              <a:cs typeface="Tahoma" panose="020B0604030504040204" pitchFamily="34" charset="0"/>
            </a:endParaRPr>
          </a:p>
          <a:p>
            <a:pPr algn="just">
              <a:defRPr/>
            </a:pPr>
            <a:r>
              <a:rPr lang="en-GB" dirty="0">
                <a:solidFill>
                  <a:prstClr val="black"/>
                </a:solidFill>
                <a:latin typeface="Tahoma" panose="020B0604030504040204" pitchFamily="34" charset="0"/>
                <a:ea typeface="Tahoma" panose="020B0604030504040204" pitchFamily="34" charset="0"/>
                <a:cs typeface="Tahoma" panose="020B0604030504040204" pitchFamily="34" charset="0"/>
              </a:rPr>
              <a:t>Cyberbullying is bullying that takes place via technology. </a:t>
            </a:r>
          </a:p>
          <a:p>
            <a:pPr algn="just">
              <a:defRPr/>
            </a:pPr>
            <a:r>
              <a:rPr lang="en-GB" dirty="0">
                <a:solidFill>
                  <a:prstClr val="black"/>
                </a:solidFill>
                <a:latin typeface="Tahoma" panose="020B0604030504040204" pitchFamily="34" charset="0"/>
                <a:ea typeface="Tahoma" panose="020B0604030504040204" pitchFamily="34" charset="0"/>
                <a:cs typeface="Tahoma" panose="020B0604030504040204" pitchFamily="34" charset="0"/>
              </a:rPr>
              <a:t>Whether on gaming sites, through a mobile device or via a social networking site, the effects can be devastating for the young people involved.</a:t>
            </a:r>
          </a:p>
          <a:p>
            <a:pPr algn="just">
              <a:defRPr/>
            </a:pPr>
            <a:endParaRPr lang="en-GB" dirty="0">
              <a:solidFill>
                <a:prstClr val="black"/>
              </a:solidFill>
              <a:latin typeface="Tahoma" panose="020B0604030504040204" pitchFamily="34" charset="0"/>
              <a:ea typeface="Tahoma" panose="020B0604030504040204" pitchFamily="34" charset="0"/>
              <a:cs typeface="Tahoma" panose="020B0604030504040204" pitchFamily="34" charset="0"/>
            </a:endParaRPr>
          </a:p>
          <a:p>
            <a:pPr algn="just">
              <a:defRPr/>
            </a:pPr>
            <a:r>
              <a:rPr lang="en-GB" dirty="0">
                <a:solidFill>
                  <a:prstClr val="black"/>
                </a:solidFill>
                <a:latin typeface="Tahoma" panose="020B0604030504040204" pitchFamily="34" charset="0"/>
                <a:ea typeface="Tahoma" panose="020B0604030504040204" pitchFamily="34" charset="0"/>
                <a:cs typeface="Tahoma" panose="020B0604030504040204" pitchFamily="34" charset="0"/>
              </a:rPr>
              <a:t>With online technologies accessible 24 hours a day, </a:t>
            </a:r>
          </a:p>
          <a:p>
            <a:pPr algn="just">
              <a:defRPr/>
            </a:pPr>
            <a:r>
              <a:rPr lang="en-GB" dirty="0">
                <a:solidFill>
                  <a:prstClr val="black"/>
                </a:solidFill>
                <a:latin typeface="Tahoma" panose="020B0604030504040204" pitchFamily="34" charset="0"/>
                <a:ea typeface="Tahoma" panose="020B0604030504040204" pitchFamily="34" charset="0"/>
                <a:cs typeface="Tahoma" panose="020B0604030504040204" pitchFamily="34" charset="0"/>
              </a:rPr>
              <a:t>cyberbullying can be relentless. It can also</a:t>
            </a:r>
          </a:p>
          <a:p>
            <a:pPr algn="just">
              <a:defRPr/>
            </a:pPr>
            <a:r>
              <a:rPr lang="en-GB" dirty="0">
                <a:solidFill>
                  <a:prstClr val="black"/>
                </a:solidFill>
                <a:latin typeface="Tahoma" panose="020B0604030504040204" pitchFamily="34" charset="0"/>
                <a:ea typeface="Tahoma" panose="020B0604030504040204" pitchFamily="34" charset="0"/>
                <a:cs typeface="Tahoma" panose="020B0604030504040204" pitchFamily="34" charset="0"/>
              </a:rPr>
              <a:t> intrude on spaces that were previously </a:t>
            </a:r>
          </a:p>
          <a:p>
            <a:pPr algn="just">
              <a:defRPr/>
            </a:pPr>
            <a:r>
              <a:rPr lang="en-GB" dirty="0">
                <a:solidFill>
                  <a:prstClr val="black"/>
                </a:solidFill>
                <a:latin typeface="Tahoma" panose="020B0604030504040204" pitchFamily="34" charset="0"/>
                <a:ea typeface="Tahoma" panose="020B0604030504040204" pitchFamily="34" charset="0"/>
                <a:cs typeface="Tahoma" panose="020B0604030504040204" pitchFamily="34" charset="0"/>
              </a:rPr>
              <a:t>personal, for example at home; it can feel </a:t>
            </a:r>
          </a:p>
          <a:p>
            <a:pPr algn="just">
              <a:defRPr/>
            </a:pPr>
            <a:r>
              <a:rPr lang="en-GB" dirty="0">
                <a:solidFill>
                  <a:prstClr val="black"/>
                </a:solidFill>
                <a:latin typeface="Tahoma" panose="020B0604030504040204" pitchFamily="34" charset="0"/>
                <a:ea typeface="Tahoma" panose="020B0604030504040204" pitchFamily="34" charset="0"/>
                <a:cs typeface="Tahoma" panose="020B0604030504040204" pitchFamily="34" charset="0"/>
              </a:rPr>
              <a:t>that there is no escape from it.</a:t>
            </a:r>
            <a:r>
              <a:rPr lang="en-GB" b="1" dirty="0">
                <a:solidFill>
                  <a:prstClr val="black"/>
                </a:solidFill>
                <a:latin typeface="Tahoma" panose="020B0604030504040204" pitchFamily="34" charset="0"/>
                <a:ea typeface="Tahoma" panose="020B0604030504040204" pitchFamily="34" charset="0"/>
                <a:cs typeface="Tahoma" panose="020B0604030504040204" pitchFamily="34" charset="0"/>
              </a:rPr>
              <a:t> </a:t>
            </a:r>
            <a:endParaRPr lang="en-GB" dirty="0">
              <a:solidFill>
                <a:prstClr val="black"/>
              </a:solidFill>
              <a:latin typeface="Tahoma" panose="020B0604030504040204" pitchFamily="34" charset="0"/>
              <a:ea typeface="Tahoma" panose="020B0604030504040204" pitchFamily="34" charset="0"/>
              <a:cs typeface="Tahoma" panose="020B0604030504040204" pitchFamily="34" charset="0"/>
            </a:endParaRPr>
          </a:p>
          <a:p>
            <a:pPr>
              <a:defRPr/>
            </a:pPr>
            <a:endParaRPr lang="en-GB" sz="900" dirty="0">
              <a:solidFill>
                <a:prstClr val="black"/>
              </a:solidFill>
              <a:latin typeface="Tahoma" panose="020B0604030504040204" pitchFamily="34" charset="0"/>
              <a:ea typeface="Tahoma" panose="020B0604030504040204" pitchFamily="34" charset="0"/>
              <a:cs typeface="Tahoma" panose="020B0604030504040204" pitchFamily="34" charset="0"/>
            </a:endParaRPr>
          </a:p>
          <a:p>
            <a:pPr>
              <a:defRPr/>
            </a:pPr>
            <a:r>
              <a:rPr lang="en-GB" b="1" dirty="0">
                <a:solidFill>
                  <a:srgbClr val="FF0000"/>
                </a:solidFill>
                <a:latin typeface="Tahoma" panose="020B0604030504040204" pitchFamily="34" charset="0"/>
                <a:ea typeface="Tahoma" panose="020B0604030504040204" pitchFamily="34" charset="0"/>
                <a:cs typeface="Tahoma" panose="020B0604030504040204" pitchFamily="34" charset="0"/>
              </a:rPr>
              <a:t>Top Tips about Cyberbullying</a:t>
            </a:r>
          </a:p>
          <a:p>
            <a:pPr>
              <a:defRPr/>
            </a:pPr>
            <a:endParaRPr lang="en-GB" sz="900" dirty="0">
              <a:solidFill>
                <a:srgbClr val="FF0000"/>
              </a:solidFill>
              <a:latin typeface="Tahoma" panose="020B0604030504040204" pitchFamily="34" charset="0"/>
              <a:ea typeface="Tahoma" panose="020B0604030504040204" pitchFamily="34" charset="0"/>
              <a:cs typeface="Tahoma" panose="020B0604030504040204" pitchFamily="34" charset="0"/>
            </a:endParaRPr>
          </a:p>
          <a:p>
            <a:pPr marL="342900" indent="-342900">
              <a:buFont typeface="Arial" panose="020B0604020202020204" pitchFamily="34" charset="0"/>
              <a:buChar char="•"/>
              <a:defRPr/>
            </a:pPr>
            <a:r>
              <a:rPr lang="en-GB" dirty="0">
                <a:solidFill>
                  <a:srgbClr val="FF0000"/>
                </a:solidFill>
                <a:latin typeface="Tahoma" panose="020B0604030504040204" pitchFamily="34" charset="0"/>
                <a:ea typeface="Tahoma" panose="020B0604030504040204" pitchFamily="34" charset="0"/>
                <a:cs typeface="Tahoma" panose="020B0604030504040204" pitchFamily="34" charset="0"/>
              </a:rPr>
              <a:t>Offer reassurance and support.  </a:t>
            </a:r>
          </a:p>
          <a:p>
            <a:pPr marL="342900" indent="-342900">
              <a:buFont typeface="Arial" panose="020B0604020202020204" pitchFamily="34" charset="0"/>
              <a:buChar char="•"/>
              <a:defRPr/>
            </a:pPr>
            <a:r>
              <a:rPr lang="en-GB" dirty="0">
                <a:solidFill>
                  <a:srgbClr val="FF0000"/>
                </a:solidFill>
                <a:latin typeface="Tahoma" panose="020B0604030504040204" pitchFamily="34" charset="0"/>
                <a:ea typeface="Tahoma" panose="020B0604030504040204" pitchFamily="34" charset="0"/>
                <a:cs typeface="Tahoma" panose="020B0604030504040204" pitchFamily="34" charset="0"/>
              </a:rPr>
              <a:t>Always keep the evidence.  </a:t>
            </a:r>
          </a:p>
          <a:p>
            <a:pPr marL="342900" indent="-342900">
              <a:buFont typeface="Arial" panose="020B0604020202020204" pitchFamily="34" charset="0"/>
              <a:buChar char="•"/>
              <a:defRPr/>
            </a:pPr>
            <a:r>
              <a:rPr lang="en-GB" dirty="0">
                <a:solidFill>
                  <a:srgbClr val="FF0000"/>
                </a:solidFill>
                <a:latin typeface="Tahoma" panose="020B0604030504040204" pitchFamily="34" charset="0"/>
                <a:ea typeface="Tahoma" panose="020B0604030504040204" pitchFamily="34" charset="0"/>
                <a:cs typeface="Tahoma" panose="020B0604030504040204" pitchFamily="34" charset="0"/>
              </a:rPr>
              <a:t>Block the Bullies</a:t>
            </a:r>
          </a:p>
          <a:p>
            <a:pPr marL="342900" indent="-342900">
              <a:buFont typeface="Arial" panose="020B0604020202020204" pitchFamily="34" charset="0"/>
              <a:buChar char="•"/>
              <a:defRPr/>
            </a:pPr>
            <a:r>
              <a:rPr lang="en-GB" dirty="0">
                <a:solidFill>
                  <a:srgbClr val="FF0000"/>
                </a:solidFill>
                <a:latin typeface="Tahoma" panose="020B0604030504040204" pitchFamily="34" charset="0"/>
                <a:ea typeface="Tahoma" panose="020B0604030504040204" pitchFamily="34" charset="0"/>
                <a:cs typeface="Tahoma" panose="020B0604030504040204" pitchFamily="34" charset="0"/>
              </a:rPr>
              <a:t>Report any bullying content to the website it’s hosted on</a:t>
            </a:r>
          </a:p>
          <a:p>
            <a:pPr marL="342900" indent="-342900">
              <a:buFont typeface="Arial" panose="020B0604020202020204" pitchFamily="34" charset="0"/>
              <a:buChar char="•"/>
              <a:defRPr/>
            </a:pPr>
            <a:r>
              <a:rPr lang="en-GB" dirty="0">
                <a:solidFill>
                  <a:srgbClr val="FF0000"/>
                </a:solidFill>
                <a:latin typeface="Tahoma" panose="020B0604030504040204" pitchFamily="34" charset="0"/>
                <a:ea typeface="Tahoma" panose="020B0604030504040204" pitchFamily="34" charset="0"/>
                <a:cs typeface="Tahoma" panose="020B0604030504040204" pitchFamily="34" charset="0"/>
              </a:rPr>
              <a:t>Report the cyberbullying to the school</a:t>
            </a:r>
          </a:p>
        </p:txBody>
      </p:sp>
      <p:pic>
        <p:nvPicPr>
          <p:cNvPr id="6" name="Picture 4" descr="http://cdn2.hubspot.net/hub/176530/file-18530001-jpg/images/cyberbullying.jp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85505" y="3068960"/>
            <a:ext cx="2519363" cy="2519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8485846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1"/>
          <p:cNvSpPr/>
          <p:nvPr/>
        </p:nvSpPr>
        <p:spPr>
          <a:xfrm>
            <a:off x="-64418" y="0"/>
            <a:ext cx="91440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1512253" y="481748"/>
            <a:ext cx="2399805" cy="293489"/>
          </a:xfrm>
          <a:prstGeom prst="rect">
            <a:avLst/>
          </a:prstGeom>
        </p:spPr>
        <p:txBody>
          <a:bodyPr vert="horz" wrap="square" lIns="0" tIns="0" rIns="0" bIns="0" rtlCol="0">
            <a:spAutoFit/>
          </a:bodyPr>
          <a:lstStyle/>
          <a:p>
            <a:pPr marL="0" marR="0">
              <a:lnSpc>
                <a:spcPts val="2010"/>
              </a:lnSpc>
              <a:spcBef>
                <a:spcPts val="0"/>
              </a:spcBef>
              <a:spcAft>
                <a:spcPts val="0"/>
              </a:spcAft>
            </a:pPr>
            <a:r>
              <a:rPr sz="1800" dirty="0">
                <a:solidFill>
                  <a:srgbClr val="FFFFFF"/>
                </a:solidFill>
                <a:latin typeface="GJNUDA+ArialMT"/>
                <a:cs typeface="GJNUDA+ArialMT"/>
              </a:rPr>
              <a:t>Hillside Infants School</a:t>
            </a:r>
          </a:p>
        </p:txBody>
      </p:sp>
      <p:sp>
        <p:nvSpPr>
          <p:cNvPr id="5" name="TextBox 4"/>
          <p:cNvSpPr txBox="1"/>
          <p:nvPr/>
        </p:nvSpPr>
        <p:spPr>
          <a:xfrm>
            <a:off x="410296" y="1484784"/>
            <a:ext cx="8194572" cy="5309146"/>
          </a:xfrm>
          <a:prstGeom prst="rect">
            <a:avLst/>
          </a:prstGeom>
          <a:solidFill>
            <a:schemeClr val="bg1"/>
          </a:solidFill>
        </p:spPr>
        <p:txBody>
          <a:bodyPr wrap="square" rtlCol="0">
            <a:spAutoFit/>
          </a:bodyPr>
          <a:lstStyle/>
          <a:p>
            <a:pPr>
              <a:defRPr/>
            </a:pPr>
            <a:r>
              <a:rPr lang="en-GB" sz="2400" b="1" u="sng" dirty="0">
                <a:solidFill>
                  <a:prstClr val="black"/>
                </a:solidFill>
                <a:latin typeface="Tahoma" panose="020B0604030504040204" pitchFamily="34" charset="0"/>
                <a:ea typeface="Tahoma" panose="020B0604030504040204" pitchFamily="34" charset="0"/>
                <a:cs typeface="Tahoma" panose="020B0604030504040204" pitchFamily="34" charset="0"/>
              </a:rPr>
              <a:t>Unwanted Contact and Grooming</a:t>
            </a:r>
          </a:p>
          <a:p>
            <a:pPr>
              <a:defRPr/>
            </a:pPr>
            <a:endParaRPr lang="en-GB" sz="900" dirty="0">
              <a:solidFill>
                <a:prstClr val="black"/>
              </a:solidFill>
              <a:latin typeface="Tahoma" panose="020B0604030504040204" pitchFamily="34" charset="0"/>
              <a:ea typeface="Tahoma" panose="020B0604030504040204" pitchFamily="34" charset="0"/>
              <a:cs typeface="Tahoma" panose="020B0604030504040204" pitchFamily="34" charset="0"/>
            </a:endParaRPr>
          </a:p>
          <a:p>
            <a:pPr algn="just">
              <a:defRPr/>
            </a:pPr>
            <a:r>
              <a:rPr lang="en-GB" dirty="0">
                <a:solidFill>
                  <a:prstClr val="black"/>
                </a:solidFill>
                <a:latin typeface="Tahoma" panose="020B0604030504040204" pitchFamily="34" charset="0"/>
                <a:ea typeface="Tahoma" panose="020B0604030504040204" pitchFamily="34" charset="0"/>
                <a:cs typeface="Tahoma" panose="020B0604030504040204" pitchFamily="34" charset="0"/>
              </a:rPr>
              <a:t>The term ‘grooming’ is a process used by people with a sexual interest in children to attempt to engage them in sexual acts either over the internet or in person. </a:t>
            </a:r>
          </a:p>
          <a:p>
            <a:pPr algn="just">
              <a:defRPr/>
            </a:pPr>
            <a:endParaRPr lang="en-GB" dirty="0">
              <a:solidFill>
                <a:prstClr val="black"/>
              </a:solidFill>
              <a:latin typeface="Tahoma" panose="020B0604030504040204" pitchFamily="34" charset="0"/>
              <a:ea typeface="Tahoma" panose="020B0604030504040204" pitchFamily="34" charset="0"/>
              <a:cs typeface="Tahoma" panose="020B0604030504040204" pitchFamily="34" charset="0"/>
            </a:endParaRPr>
          </a:p>
          <a:p>
            <a:pPr algn="just">
              <a:defRPr/>
            </a:pPr>
            <a:r>
              <a:rPr lang="en-GB" dirty="0">
                <a:solidFill>
                  <a:prstClr val="black"/>
                </a:solidFill>
                <a:latin typeface="Tahoma" panose="020B0604030504040204" pitchFamily="34" charset="0"/>
                <a:ea typeface="Tahoma" panose="020B0604030504040204" pitchFamily="34" charset="0"/>
                <a:cs typeface="Tahoma" panose="020B0604030504040204" pitchFamily="34" charset="0"/>
              </a:rPr>
              <a:t>These people attempt to make contact  with </a:t>
            </a:r>
          </a:p>
          <a:p>
            <a:pPr algn="just">
              <a:defRPr/>
            </a:pPr>
            <a:r>
              <a:rPr lang="en-GB" dirty="0">
                <a:solidFill>
                  <a:prstClr val="black"/>
                </a:solidFill>
                <a:latin typeface="Tahoma" panose="020B0604030504040204" pitchFamily="34" charset="0"/>
                <a:ea typeface="Tahoma" panose="020B0604030504040204" pitchFamily="34" charset="0"/>
                <a:cs typeface="Tahoma" panose="020B0604030504040204" pitchFamily="34" charset="0"/>
              </a:rPr>
              <a:t>children over the internet. They become </a:t>
            </a:r>
          </a:p>
          <a:p>
            <a:pPr algn="just">
              <a:defRPr/>
            </a:pPr>
            <a:r>
              <a:rPr lang="en-GB" dirty="0">
                <a:solidFill>
                  <a:prstClr val="black"/>
                </a:solidFill>
                <a:latin typeface="Tahoma" panose="020B0604030504040204" pitchFamily="34" charset="0"/>
                <a:ea typeface="Tahoma" panose="020B0604030504040204" pitchFamily="34" charset="0"/>
                <a:cs typeface="Tahoma" panose="020B0604030504040204" pitchFamily="34" charset="0"/>
              </a:rPr>
              <a:t>their friend.   They could be by pretending to be </a:t>
            </a:r>
          </a:p>
          <a:p>
            <a:pPr algn="just">
              <a:defRPr/>
            </a:pPr>
            <a:r>
              <a:rPr lang="en-GB" dirty="0">
                <a:solidFill>
                  <a:prstClr val="black"/>
                </a:solidFill>
                <a:latin typeface="Tahoma" panose="020B0604030504040204" pitchFamily="34" charset="0"/>
                <a:ea typeface="Tahoma" panose="020B0604030504040204" pitchFamily="34" charset="0"/>
                <a:cs typeface="Tahoma" panose="020B0604030504040204" pitchFamily="34" charset="0"/>
              </a:rPr>
              <a:t>someone else, or showing an interest </a:t>
            </a:r>
          </a:p>
          <a:p>
            <a:pPr algn="just">
              <a:defRPr/>
            </a:pPr>
            <a:r>
              <a:rPr lang="en-GB" dirty="0">
                <a:solidFill>
                  <a:prstClr val="black"/>
                </a:solidFill>
                <a:latin typeface="Tahoma" panose="020B0604030504040204" pitchFamily="34" charset="0"/>
                <a:ea typeface="Tahoma" panose="020B0604030504040204" pitchFamily="34" charset="0"/>
                <a:cs typeface="Tahoma" panose="020B0604030504040204" pitchFamily="34" charset="0"/>
              </a:rPr>
              <a:t>in them.</a:t>
            </a:r>
          </a:p>
          <a:p>
            <a:pPr>
              <a:defRPr/>
            </a:pPr>
            <a:endParaRPr lang="en-GB" sz="900" dirty="0">
              <a:solidFill>
                <a:prstClr val="black"/>
              </a:solidFill>
              <a:latin typeface="Tahoma" panose="020B0604030504040204" pitchFamily="34" charset="0"/>
              <a:ea typeface="Tahoma" panose="020B0604030504040204" pitchFamily="34" charset="0"/>
              <a:cs typeface="Tahoma" panose="020B0604030504040204" pitchFamily="34" charset="0"/>
            </a:endParaRPr>
          </a:p>
          <a:p>
            <a:pPr>
              <a:defRPr/>
            </a:pPr>
            <a:r>
              <a:rPr lang="en-GB" b="1" dirty="0">
                <a:solidFill>
                  <a:srgbClr val="FF0000"/>
                </a:solidFill>
                <a:latin typeface="Tahoma" panose="020B0604030504040204" pitchFamily="34" charset="0"/>
                <a:ea typeface="Tahoma" panose="020B0604030504040204" pitchFamily="34" charset="0"/>
                <a:cs typeface="Tahoma" panose="020B0604030504040204" pitchFamily="34" charset="0"/>
              </a:rPr>
              <a:t>Top Tips about Grooming</a:t>
            </a:r>
          </a:p>
          <a:p>
            <a:pPr>
              <a:defRPr/>
            </a:pPr>
            <a:endParaRPr lang="en-GB" sz="900" dirty="0">
              <a:solidFill>
                <a:srgbClr val="FF0000"/>
              </a:solidFill>
              <a:latin typeface="Tahoma" panose="020B0604030504040204" pitchFamily="34" charset="0"/>
              <a:ea typeface="Tahoma" panose="020B0604030504040204" pitchFamily="34" charset="0"/>
              <a:cs typeface="Tahoma" panose="020B0604030504040204" pitchFamily="34" charset="0"/>
            </a:endParaRPr>
          </a:p>
          <a:p>
            <a:pPr marL="342900" indent="-342900">
              <a:buFont typeface="Arial" panose="020B0604020202020204" pitchFamily="34" charset="0"/>
              <a:buChar char="•"/>
              <a:defRPr/>
            </a:pPr>
            <a:r>
              <a:rPr lang="en-GB" dirty="0">
                <a:solidFill>
                  <a:srgbClr val="FF0000"/>
                </a:solidFill>
                <a:latin typeface="Tahoma" panose="020B0604030504040204" pitchFamily="34" charset="0"/>
                <a:ea typeface="Tahoma" panose="020B0604030504040204" pitchFamily="34" charset="0"/>
                <a:cs typeface="Tahoma" panose="020B0604030504040204" pitchFamily="34" charset="0"/>
              </a:rPr>
              <a:t>Talk to your child about stranger danger</a:t>
            </a:r>
          </a:p>
          <a:p>
            <a:pPr marL="342900" indent="-342900">
              <a:buFont typeface="Arial" panose="020B0604020202020204" pitchFamily="34" charset="0"/>
              <a:buChar char="•"/>
              <a:defRPr/>
            </a:pPr>
            <a:r>
              <a:rPr lang="en-GB" dirty="0">
                <a:solidFill>
                  <a:srgbClr val="FF0000"/>
                </a:solidFill>
                <a:latin typeface="Tahoma" panose="020B0604030504040204" pitchFamily="34" charset="0"/>
                <a:ea typeface="Tahoma" panose="020B0604030504040204" pitchFamily="34" charset="0"/>
                <a:cs typeface="Tahoma" panose="020B0604030504040204" pitchFamily="34" charset="0"/>
              </a:rPr>
              <a:t>Talk to your child about online grooming.</a:t>
            </a:r>
          </a:p>
          <a:p>
            <a:pPr marL="342900" indent="-342900">
              <a:buFont typeface="Arial" panose="020B0604020202020204" pitchFamily="34" charset="0"/>
              <a:buChar char="•"/>
              <a:defRPr/>
            </a:pPr>
            <a:r>
              <a:rPr lang="en-GB" dirty="0">
                <a:solidFill>
                  <a:srgbClr val="FF0000"/>
                </a:solidFill>
                <a:latin typeface="Tahoma" panose="020B0604030504040204" pitchFamily="34" charset="0"/>
                <a:ea typeface="Tahoma" panose="020B0604030504040204" pitchFamily="34" charset="0"/>
                <a:cs typeface="Tahoma" panose="020B0604030504040204" pitchFamily="34" charset="0"/>
              </a:rPr>
              <a:t>Talk about their online friends. </a:t>
            </a:r>
          </a:p>
          <a:p>
            <a:pPr marL="342900" indent="-342900">
              <a:buFont typeface="Arial" panose="020B0604020202020204" pitchFamily="34" charset="0"/>
              <a:buChar char="•"/>
              <a:defRPr/>
            </a:pPr>
            <a:r>
              <a:rPr lang="en-GB" dirty="0">
                <a:solidFill>
                  <a:srgbClr val="FF0000"/>
                </a:solidFill>
                <a:latin typeface="Tahoma" panose="020B0604030504040204" pitchFamily="34" charset="0"/>
                <a:ea typeface="Tahoma" panose="020B0604030504040204" pitchFamily="34" charset="0"/>
                <a:cs typeface="Tahoma" panose="020B0604030504040204" pitchFamily="34" charset="0"/>
              </a:rPr>
              <a:t>Let your child know that you are always there for support.</a:t>
            </a:r>
          </a:p>
          <a:p>
            <a:pPr marL="342900" indent="-342900">
              <a:buFont typeface="Arial" panose="020B0604020202020204" pitchFamily="34" charset="0"/>
              <a:buChar char="•"/>
              <a:defRPr/>
            </a:pPr>
            <a:r>
              <a:rPr lang="en-GB" dirty="0">
                <a:solidFill>
                  <a:srgbClr val="FF0000"/>
                </a:solidFill>
                <a:latin typeface="Tahoma" panose="020B0604030504040204" pitchFamily="34" charset="0"/>
                <a:ea typeface="Tahoma" panose="020B0604030504040204" pitchFamily="34" charset="0"/>
                <a:cs typeface="Tahoma" panose="020B0604030504040204" pitchFamily="34" charset="0"/>
              </a:rPr>
              <a:t>Keep evidence</a:t>
            </a:r>
          </a:p>
          <a:p>
            <a:pPr marL="342900" indent="-342900">
              <a:buFont typeface="Arial" panose="020B0604020202020204" pitchFamily="34" charset="0"/>
              <a:buChar char="•"/>
              <a:defRPr/>
            </a:pPr>
            <a:r>
              <a:rPr lang="en-GB" dirty="0">
                <a:solidFill>
                  <a:srgbClr val="FF0000"/>
                </a:solidFill>
                <a:latin typeface="Tahoma" panose="020B0604030504040204" pitchFamily="34" charset="0"/>
                <a:ea typeface="Tahoma" panose="020B0604030504040204" pitchFamily="34" charset="0"/>
                <a:cs typeface="Tahoma" panose="020B0604030504040204" pitchFamily="34" charset="0"/>
              </a:rPr>
              <a:t>Report to the Police </a:t>
            </a:r>
            <a:endParaRPr lang="en-GB" sz="2000" dirty="0">
              <a:solidFill>
                <a:srgbClr val="FF000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18339468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1"/>
          <p:cNvSpPr/>
          <p:nvPr/>
        </p:nvSpPr>
        <p:spPr>
          <a:xfrm>
            <a:off x="-64418" y="0"/>
            <a:ext cx="91440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1512253" y="481748"/>
            <a:ext cx="2399805" cy="293489"/>
          </a:xfrm>
          <a:prstGeom prst="rect">
            <a:avLst/>
          </a:prstGeom>
        </p:spPr>
        <p:txBody>
          <a:bodyPr vert="horz" wrap="square" lIns="0" tIns="0" rIns="0" bIns="0" rtlCol="0">
            <a:spAutoFit/>
          </a:bodyPr>
          <a:lstStyle/>
          <a:p>
            <a:pPr marL="0" marR="0">
              <a:lnSpc>
                <a:spcPts val="2010"/>
              </a:lnSpc>
              <a:spcBef>
                <a:spcPts val="0"/>
              </a:spcBef>
              <a:spcAft>
                <a:spcPts val="0"/>
              </a:spcAft>
            </a:pPr>
            <a:r>
              <a:rPr sz="1800" dirty="0">
                <a:solidFill>
                  <a:srgbClr val="FFFFFF"/>
                </a:solidFill>
                <a:latin typeface="GJNUDA+ArialMT"/>
                <a:cs typeface="GJNUDA+ArialMT"/>
              </a:rPr>
              <a:t>Hillside Infants School</a:t>
            </a:r>
          </a:p>
        </p:txBody>
      </p:sp>
      <p:sp>
        <p:nvSpPr>
          <p:cNvPr id="5" name="TextBox 4"/>
          <p:cNvSpPr txBox="1"/>
          <p:nvPr/>
        </p:nvSpPr>
        <p:spPr>
          <a:xfrm>
            <a:off x="410296" y="1484784"/>
            <a:ext cx="8194572" cy="5078313"/>
          </a:xfrm>
          <a:prstGeom prst="rect">
            <a:avLst/>
          </a:prstGeom>
          <a:solidFill>
            <a:schemeClr val="bg1"/>
          </a:solidFill>
        </p:spPr>
        <p:txBody>
          <a:bodyPr wrap="square" rtlCol="0">
            <a:spAutoFit/>
          </a:bodyPr>
          <a:lstStyle/>
          <a:p>
            <a:pPr>
              <a:defRPr/>
            </a:pPr>
            <a:r>
              <a:rPr lang="en-GB" sz="2800" b="1" u="sng" dirty="0">
                <a:solidFill>
                  <a:prstClr val="black"/>
                </a:solidFill>
                <a:latin typeface="Candara" panose="020E0502030303020204" pitchFamily="34" charset="0"/>
              </a:rPr>
              <a:t>Inappropriate Websites</a:t>
            </a:r>
          </a:p>
          <a:p>
            <a:pPr>
              <a:defRPr/>
            </a:pPr>
            <a:endParaRPr lang="en-GB" sz="800" dirty="0">
              <a:solidFill>
                <a:prstClr val="black"/>
              </a:solidFill>
              <a:latin typeface="Candara" panose="020E0502030303020204" pitchFamily="34" charset="0"/>
            </a:endParaRPr>
          </a:p>
          <a:p>
            <a:pPr algn="just">
              <a:defRPr/>
            </a:pPr>
            <a:r>
              <a:rPr lang="en-GB" dirty="0">
                <a:solidFill>
                  <a:prstClr val="black"/>
                </a:solidFill>
                <a:latin typeface="Tahoma" panose="020B0604030504040204" pitchFamily="34" charset="0"/>
                <a:ea typeface="Tahoma" panose="020B0604030504040204" pitchFamily="34" charset="0"/>
                <a:cs typeface="Tahoma" panose="020B0604030504040204" pitchFamily="34" charset="0"/>
              </a:rPr>
              <a:t>Sometimes children may see things they wish they hadn’t, or access sites that are inappropriate for their age. Inappropriate can mean different things to different people, from swear words to pornographic images or videos, and what is inappropriate for children will change as they grow and develop.</a:t>
            </a:r>
          </a:p>
          <a:p>
            <a:pPr algn="just">
              <a:defRPr/>
            </a:pPr>
            <a:endParaRPr lang="en-GB" dirty="0" smtClean="0">
              <a:solidFill>
                <a:prstClr val="black"/>
              </a:solidFill>
              <a:latin typeface="Tahoma" panose="020B0604030504040204" pitchFamily="34" charset="0"/>
              <a:ea typeface="Tahoma" panose="020B0604030504040204" pitchFamily="34" charset="0"/>
              <a:cs typeface="Tahoma" panose="020B0604030504040204" pitchFamily="34" charset="0"/>
            </a:endParaRPr>
          </a:p>
          <a:p>
            <a:pPr algn="just">
              <a:defRPr/>
            </a:pPr>
            <a:r>
              <a:rPr lang="en-GB" dirty="0" smtClean="0">
                <a:solidFill>
                  <a:prstClr val="black"/>
                </a:solidFill>
                <a:latin typeface="Tahoma" panose="020B0604030504040204" pitchFamily="34" charset="0"/>
                <a:ea typeface="Tahoma" panose="020B0604030504040204" pitchFamily="34" charset="0"/>
                <a:cs typeface="Tahoma" panose="020B0604030504040204" pitchFamily="34" charset="0"/>
              </a:rPr>
              <a:t>At </a:t>
            </a:r>
            <a:r>
              <a:rPr lang="en-GB" dirty="0">
                <a:solidFill>
                  <a:prstClr val="black"/>
                </a:solidFill>
                <a:latin typeface="Tahoma" panose="020B0604030504040204" pitchFamily="34" charset="0"/>
                <a:ea typeface="Tahoma" panose="020B0604030504040204" pitchFamily="34" charset="0"/>
                <a:cs typeface="Tahoma" panose="020B0604030504040204" pitchFamily="34" charset="0"/>
              </a:rPr>
              <a:t>home it is easy to come across inappropriate </a:t>
            </a:r>
          </a:p>
          <a:p>
            <a:pPr algn="just">
              <a:defRPr/>
            </a:pPr>
            <a:r>
              <a:rPr lang="en-GB" dirty="0">
                <a:solidFill>
                  <a:prstClr val="black"/>
                </a:solidFill>
                <a:latin typeface="Tahoma" panose="020B0604030504040204" pitchFamily="34" charset="0"/>
                <a:ea typeface="Tahoma" panose="020B0604030504040204" pitchFamily="34" charset="0"/>
                <a:cs typeface="Tahoma" panose="020B0604030504040204" pitchFamily="34" charset="0"/>
              </a:rPr>
              <a:t>Websites. This cant be stopped but we can educate </a:t>
            </a:r>
          </a:p>
          <a:p>
            <a:pPr algn="just">
              <a:defRPr/>
            </a:pPr>
            <a:r>
              <a:rPr lang="en-GB" dirty="0">
                <a:solidFill>
                  <a:prstClr val="black"/>
                </a:solidFill>
                <a:latin typeface="Tahoma" panose="020B0604030504040204" pitchFamily="34" charset="0"/>
                <a:ea typeface="Tahoma" panose="020B0604030504040204" pitchFamily="34" charset="0"/>
                <a:cs typeface="Tahoma" panose="020B0604030504040204" pitchFamily="34" charset="0"/>
              </a:rPr>
              <a:t>the children so they know what to do  if they come </a:t>
            </a:r>
          </a:p>
          <a:p>
            <a:pPr algn="just">
              <a:defRPr/>
            </a:pPr>
            <a:r>
              <a:rPr lang="en-GB" dirty="0">
                <a:solidFill>
                  <a:prstClr val="black"/>
                </a:solidFill>
                <a:latin typeface="Tahoma" panose="020B0604030504040204" pitchFamily="34" charset="0"/>
                <a:ea typeface="Tahoma" panose="020B0604030504040204" pitchFamily="34" charset="0"/>
                <a:cs typeface="Tahoma" panose="020B0604030504040204" pitchFamily="34" charset="0"/>
              </a:rPr>
              <a:t>across anything.</a:t>
            </a:r>
          </a:p>
          <a:p>
            <a:pPr>
              <a:defRPr/>
            </a:pPr>
            <a:endParaRPr lang="en-GB" dirty="0">
              <a:solidFill>
                <a:prstClr val="black"/>
              </a:solidFill>
              <a:latin typeface="Tahoma" panose="020B0604030504040204" pitchFamily="34" charset="0"/>
              <a:ea typeface="Tahoma" panose="020B0604030504040204" pitchFamily="34" charset="0"/>
              <a:cs typeface="Tahoma" panose="020B0604030504040204" pitchFamily="34" charset="0"/>
            </a:endParaRPr>
          </a:p>
          <a:p>
            <a:pPr>
              <a:defRPr/>
            </a:pPr>
            <a:r>
              <a:rPr lang="en-GB" b="1" dirty="0">
                <a:solidFill>
                  <a:srgbClr val="FF0000"/>
                </a:solidFill>
                <a:latin typeface="Tahoma" panose="020B0604030504040204" pitchFamily="34" charset="0"/>
                <a:ea typeface="Tahoma" panose="020B0604030504040204" pitchFamily="34" charset="0"/>
                <a:cs typeface="Tahoma" panose="020B0604030504040204" pitchFamily="34" charset="0"/>
              </a:rPr>
              <a:t>Top Tips about Inappropriate </a:t>
            </a:r>
            <a:r>
              <a:rPr lang="en-GB" b="1" dirty="0" smtClean="0">
                <a:solidFill>
                  <a:srgbClr val="FF0000"/>
                </a:solidFill>
                <a:latin typeface="Tahoma" panose="020B0604030504040204" pitchFamily="34" charset="0"/>
                <a:ea typeface="Tahoma" panose="020B0604030504040204" pitchFamily="34" charset="0"/>
                <a:cs typeface="Tahoma" panose="020B0604030504040204" pitchFamily="34" charset="0"/>
              </a:rPr>
              <a:t>websites</a:t>
            </a:r>
            <a:endParaRPr lang="en-GB" dirty="0">
              <a:solidFill>
                <a:srgbClr val="FF0000"/>
              </a:solidFill>
              <a:latin typeface="Tahoma" panose="020B0604030504040204" pitchFamily="34" charset="0"/>
              <a:ea typeface="Tahoma" panose="020B0604030504040204" pitchFamily="34" charset="0"/>
              <a:cs typeface="Tahoma" panose="020B0604030504040204" pitchFamily="34" charset="0"/>
            </a:endParaRPr>
          </a:p>
          <a:p>
            <a:pPr marL="342900" indent="-342900">
              <a:buFont typeface="Arial" panose="020B0604020202020204" pitchFamily="34" charset="0"/>
              <a:buChar char="•"/>
              <a:defRPr/>
            </a:pPr>
            <a:r>
              <a:rPr lang="en-GB" dirty="0">
                <a:solidFill>
                  <a:srgbClr val="FF0000"/>
                </a:solidFill>
                <a:latin typeface="Tahoma" panose="020B0604030504040204" pitchFamily="34" charset="0"/>
                <a:ea typeface="Tahoma" panose="020B0604030504040204" pitchFamily="34" charset="0"/>
                <a:cs typeface="Tahoma" panose="020B0604030504040204" pitchFamily="34" charset="0"/>
              </a:rPr>
              <a:t>Discuss the type of things they might see.</a:t>
            </a:r>
          </a:p>
          <a:p>
            <a:pPr marL="342900" indent="-342900">
              <a:buFont typeface="Arial" panose="020B0604020202020204" pitchFamily="34" charset="0"/>
              <a:buChar char="•"/>
              <a:defRPr/>
            </a:pPr>
            <a:r>
              <a:rPr lang="en-GB" dirty="0">
                <a:solidFill>
                  <a:srgbClr val="FF0000"/>
                </a:solidFill>
                <a:latin typeface="Tahoma" panose="020B0604030504040204" pitchFamily="34" charset="0"/>
                <a:ea typeface="Tahoma" panose="020B0604030504040204" pitchFamily="34" charset="0"/>
                <a:cs typeface="Tahoma" panose="020B0604030504040204" pitchFamily="34" charset="0"/>
              </a:rPr>
              <a:t>Set Parental Controls on your computer or devices.</a:t>
            </a:r>
          </a:p>
          <a:p>
            <a:pPr marL="342900" indent="-342900">
              <a:buFont typeface="Arial" panose="020B0604020202020204" pitchFamily="34" charset="0"/>
              <a:buChar char="•"/>
              <a:defRPr/>
            </a:pPr>
            <a:r>
              <a:rPr lang="en-GB" dirty="0">
                <a:solidFill>
                  <a:srgbClr val="FF0000"/>
                </a:solidFill>
                <a:latin typeface="Tahoma" panose="020B0604030504040204" pitchFamily="34" charset="0"/>
                <a:ea typeface="Tahoma" panose="020B0604030504040204" pitchFamily="34" charset="0"/>
                <a:cs typeface="Tahoma" panose="020B0604030504040204" pitchFamily="34" charset="0"/>
              </a:rPr>
              <a:t>Set Parental Controls with your internet provider.</a:t>
            </a:r>
          </a:p>
          <a:p>
            <a:pPr marL="342900" indent="-342900">
              <a:buFont typeface="Arial" panose="020B0604020202020204" pitchFamily="34" charset="0"/>
              <a:buChar char="•"/>
              <a:defRPr/>
            </a:pPr>
            <a:r>
              <a:rPr lang="en-GB" dirty="0">
                <a:solidFill>
                  <a:srgbClr val="FF0000"/>
                </a:solidFill>
                <a:latin typeface="Tahoma" panose="020B0604030504040204" pitchFamily="34" charset="0"/>
                <a:ea typeface="Tahoma" panose="020B0604030504040204" pitchFamily="34" charset="0"/>
                <a:cs typeface="Tahoma" panose="020B0604030504040204" pitchFamily="34" charset="0"/>
              </a:rPr>
              <a:t>Ask your child to tell you if you if they see anything that makes them feel uncomfortable or upset, so you can help and support them.</a:t>
            </a:r>
          </a:p>
        </p:txBody>
      </p:sp>
      <p:pic>
        <p:nvPicPr>
          <p:cNvPr id="6" name="Picture 2" descr="http://res.cloudinary.com/hugoaoilw/image/upload/hir0yjkld64jrvrsvl8x">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l="8891" r="9967"/>
          <a:stretch>
            <a:fillRect/>
          </a:stretch>
        </p:blipFill>
        <p:spPr bwMode="auto">
          <a:xfrm>
            <a:off x="5940152" y="3356992"/>
            <a:ext cx="3033712" cy="172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7049988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1"/>
          <p:cNvSpPr/>
          <p:nvPr/>
        </p:nvSpPr>
        <p:spPr>
          <a:xfrm>
            <a:off x="-64418" y="0"/>
            <a:ext cx="91440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1512253" y="481748"/>
            <a:ext cx="2399805" cy="293489"/>
          </a:xfrm>
          <a:prstGeom prst="rect">
            <a:avLst/>
          </a:prstGeom>
        </p:spPr>
        <p:txBody>
          <a:bodyPr vert="horz" wrap="square" lIns="0" tIns="0" rIns="0" bIns="0" rtlCol="0">
            <a:spAutoFit/>
          </a:bodyPr>
          <a:lstStyle/>
          <a:p>
            <a:pPr marL="0" marR="0">
              <a:lnSpc>
                <a:spcPts val="2010"/>
              </a:lnSpc>
              <a:spcBef>
                <a:spcPts val="0"/>
              </a:spcBef>
              <a:spcAft>
                <a:spcPts val="0"/>
              </a:spcAft>
            </a:pPr>
            <a:r>
              <a:rPr sz="1800" dirty="0">
                <a:solidFill>
                  <a:srgbClr val="FFFFFF"/>
                </a:solidFill>
                <a:latin typeface="GJNUDA+ArialMT"/>
                <a:cs typeface="GJNUDA+ArialMT"/>
              </a:rPr>
              <a:t>Hillside Infants School</a:t>
            </a:r>
          </a:p>
        </p:txBody>
      </p:sp>
      <p:sp>
        <p:nvSpPr>
          <p:cNvPr id="5" name="TextBox 4"/>
          <p:cNvSpPr txBox="1"/>
          <p:nvPr/>
        </p:nvSpPr>
        <p:spPr>
          <a:xfrm>
            <a:off x="539552" y="1412776"/>
            <a:ext cx="8194572" cy="2246769"/>
          </a:xfrm>
          <a:prstGeom prst="rect">
            <a:avLst/>
          </a:prstGeom>
          <a:solidFill>
            <a:schemeClr val="bg1"/>
          </a:solidFill>
        </p:spPr>
        <p:txBody>
          <a:bodyPr wrap="square" rtlCol="0">
            <a:spAutoFit/>
          </a:bodyPr>
          <a:lstStyle/>
          <a:p>
            <a:pPr algn="ctr">
              <a:defRPr/>
            </a:pPr>
            <a:r>
              <a:rPr lang="en-GB" sz="7000" dirty="0" smtClean="0">
                <a:latin typeface="Tahoma" panose="020B0604030504040204" pitchFamily="34" charset="0"/>
                <a:ea typeface="Tahoma" panose="020B0604030504040204" pitchFamily="34" charset="0"/>
                <a:cs typeface="Tahoma" panose="020B0604030504040204" pitchFamily="34" charset="0"/>
              </a:rPr>
              <a:t>Use of mobile phones</a:t>
            </a:r>
            <a:endParaRPr lang="en-GB" sz="7000" dirty="0">
              <a:latin typeface="Tahoma" panose="020B0604030504040204" pitchFamily="34" charset="0"/>
              <a:ea typeface="Tahoma" panose="020B0604030504040204" pitchFamily="34" charset="0"/>
              <a:cs typeface="Tahoma" panose="020B0604030504040204" pitchFamily="34" charset="0"/>
            </a:endParaRPr>
          </a:p>
        </p:txBody>
      </p:sp>
      <p:pic>
        <p:nvPicPr>
          <p:cNvPr id="6" name="Picture 5" descr="Everyday IP: Spreading the word about mobile phones | Dennemeyer.com"/>
          <p:cNvPicPr/>
          <p:nvPr/>
        </p:nvPicPr>
        <p:blipFill rotWithShape="1">
          <a:blip r:embed="rId3" cstate="print">
            <a:extLst>
              <a:ext uri="{28A0092B-C50C-407E-A947-70E740481C1C}">
                <a14:useLocalDpi xmlns:a14="http://schemas.microsoft.com/office/drawing/2010/main" val="0"/>
              </a:ext>
            </a:extLst>
          </a:blip>
          <a:srcRect l="9309" t="8144" r="9954" b="8068"/>
          <a:stretch/>
        </p:blipFill>
        <p:spPr bwMode="auto">
          <a:xfrm>
            <a:off x="2195736" y="3933056"/>
            <a:ext cx="4491142" cy="2690438"/>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2419891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1"/>
          <p:cNvSpPr/>
          <p:nvPr/>
        </p:nvSpPr>
        <p:spPr>
          <a:xfrm>
            <a:off x="-64418" y="0"/>
            <a:ext cx="9144000" cy="6858000"/>
          </a:xfrm>
          <a:prstGeom prst="rect">
            <a:avLst/>
          </a:prstGeom>
          <a:blipFill>
            <a:blip r:embed="rId2" cstate="print"/>
            <a:stretch>
              <a:fillRect/>
            </a:stretch>
          </a:blipFill>
        </p:spPr>
        <p:txBody>
          <a:bodyPr wrap="square" lIns="0" tIns="0" rIns="0" bIns="0" rtlCol="0">
            <a:spAutoFit/>
          </a:bodyPr>
          <a:lstStyle/>
          <a:p>
            <a:endParaRPr dirty="0"/>
          </a:p>
        </p:txBody>
      </p:sp>
      <p:sp>
        <p:nvSpPr>
          <p:cNvPr id="3" name="object 3"/>
          <p:cNvSpPr txBox="1"/>
          <p:nvPr/>
        </p:nvSpPr>
        <p:spPr>
          <a:xfrm>
            <a:off x="1512253" y="481748"/>
            <a:ext cx="2399805" cy="293489"/>
          </a:xfrm>
          <a:prstGeom prst="rect">
            <a:avLst/>
          </a:prstGeom>
        </p:spPr>
        <p:txBody>
          <a:bodyPr vert="horz" wrap="square" lIns="0" tIns="0" rIns="0" bIns="0" rtlCol="0">
            <a:spAutoFit/>
          </a:bodyPr>
          <a:lstStyle/>
          <a:p>
            <a:pPr marL="0" marR="0">
              <a:lnSpc>
                <a:spcPts val="2010"/>
              </a:lnSpc>
              <a:spcBef>
                <a:spcPts val="0"/>
              </a:spcBef>
              <a:spcAft>
                <a:spcPts val="0"/>
              </a:spcAft>
            </a:pPr>
            <a:r>
              <a:rPr sz="1800" dirty="0">
                <a:solidFill>
                  <a:srgbClr val="FFFFFF"/>
                </a:solidFill>
                <a:latin typeface="GJNUDA+ArialMT"/>
                <a:cs typeface="GJNUDA+ArialMT"/>
              </a:rPr>
              <a:t>Hillside Infants School</a:t>
            </a:r>
          </a:p>
        </p:txBody>
      </p:sp>
      <p:sp>
        <p:nvSpPr>
          <p:cNvPr id="5" name="TextBox 4"/>
          <p:cNvSpPr txBox="1"/>
          <p:nvPr/>
        </p:nvSpPr>
        <p:spPr>
          <a:xfrm>
            <a:off x="410296" y="1484784"/>
            <a:ext cx="8194572" cy="5324535"/>
          </a:xfrm>
          <a:prstGeom prst="rect">
            <a:avLst/>
          </a:prstGeom>
          <a:solidFill>
            <a:schemeClr val="bg1"/>
          </a:solidFill>
        </p:spPr>
        <p:txBody>
          <a:bodyPr wrap="square" rtlCol="0">
            <a:spAutoFit/>
          </a:bodyPr>
          <a:lstStyle/>
          <a:p>
            <a:pPr algn="just">
              <a:defRPr/>
            </a:pPr>
            <a:r>
              <a:rPr lang="en-GB" sz="2000" dirty="0">
                <a:latin typeface="Tahoma" panose="020B0604030504040204" pitchFamily="34" charset="0"/>
                <a:ea typeface="Tahoma" panose="020B0604030504040204" pitchFamily="34" charset="0"/>
                <a:cs typeface="Tahoma" panose="020B0604030504040204" pitchFamily="34" charset="0"/>
              </a:rPr>
              <a:t>Whether your child needs a mobile phone or not is a decision for you and can be a tough one to make. It is a big responsibility.  It’s important that you are able to help them manage their usage.</a:t>
            </a:r>
          </a:p>
          <a:p>
            <a:pPr algn="just">
              <a:defRPr/>
            </a:pPr>
            <a:endParaRPr lang="en-GB" sz="2000" dirty="0">
              <a:latin typeface="Tahoma" panose="020B0604030504040204" pitchFamily="34" charset="0"/>
              <a:ea typeface="Tahoma" panose="020B0604030504040204" pitchFamily="34" charset="0"/>
              <a:cs typeface="Tahoma" panose="020B0604030504040204" pitchFamily="34" charset="0"/>
            </a:endParaRPr>
          </a:p>
          <a:p>
            <a:pPr algn="just">
              <a:defRPr/>
            </a:pPr>
            <a:r>
              <a:rPr lang="en-GB" sz="2000" dirty="0">
                <a:latin typeface="Tahoma" panose="020B0604030504040204" pitchFamily="34" charset="0"/>
                <a:ea typeface="Tahoma" panose="020B0604030504040204" pitchFamily="34" charset="0"/>
                <a:cs typeface="Tahoma" panose="020B0604030504040204" pitchFamily="34" charset="0"/>
              </a:rPr>
              <a:t>Increasing numbers of children now own mobiles from a young age, and the devices themselves are becoming ever more powerful. Remember they can access the internet so the children are exposed to all of the risks involved.</a:t>
            </a:r>
          </a:p>
          <a:p>
            <a:pPr>
              <a:defRPr/>
            </a:pPr>
            <a:endParaRPr lang="en-GB" dirty="0">
              <a:latin typeface="Tahoma" panose="020B0604030504040204" pitchFamily="34" charset="0"/>
              <a:ea typeface="Tahoma" panose="020B0604030504040204" pitchFamily="34" charset="0"/>
              <a:cs typeface="Tahoma" panose="020B0604030504040204" pitchFamily="34" charset="0"/>
            </a:endParaRPr>
          </a:p>
          <a:p>
            <a:pPr>
              <a:defRPr/>
            </a:pPr>
            <a:r>
              <a:rPr lang="en-GB" b="1" dirty="0">
                <a:solidFill>
                  <a:srgbClr val="FF0000"/>
                </a:solidFill>
                <a:latin typeface="Tahoma" panose="020B0604030504040204" pitchFamily="34" charset="0"/>
                <a:ea typeface="Tahoma" panose="020B0604030504040204" pitchFamily="34" charset="0"/>
                <a:cs typeface="Tahoma" panose="020B0604030504040204" pitchFamily="34" charset="0"/>
              </a:rPr>
              <a:t>Top Tips to Support Using a mobile phone: </a:t>
            </a:r>
            <a:endParaRPr lang="en-GB" dirty="0">
              <a:solidFill>
                <a:srgbClr val="FF0000"/>
              </a:solidFill>
              <a:latin typeface="Tahoma" panose="020B0604030504040204" pitchFamily="34" charset="0"/>
              <a:ea typeface="Tahoma" panose="020B0604030504040204" pitchFamily="34" charset="0"/>
              <a:cs typeface="Tahoma" panose="020B0604030504040204" pitchFamily="34" charset="0"/>
            </a:endParaRPr>
          </a:p>
          <a:p>
            <a:pPr marL="342900" indent="-342900">
              <a:buFont typeface="Arial" panose="020B0604020202020204" pitchFamily="34" charset="0"/>
              <a:buChar char="•"/>
              <a:defRPr/>
            </a:pPr>
            <a:r>
              <a:rPr lang="en-GB" dirty="0">
                <a:solidFill>
                  <a:srgbClr val="FF0000"/>
                </a:solidFill>
                <a:latin typeface="Tahoma" panose="020B0604030504040204" pitchFamily="34" charset="0"/>
                <a:ea typeface="Tahoma" panose="020B0604030504040204" pitchFamily="34" charset="0"/>
                <a:cs typeface="Tahoma" panose="020B0604030504040204" pitchFamily="34" charset="0"/>
              </a:rPr>
              <a:t>Look into Parental settings </a:t>
            </a:r>
          </a:p>
          <a:p>
            <a:pPr marL="342900" indent="-342900">
              <a:buFont typeface="Arial" panose="020B0604020202020204" pitchFamily="34" charset="0"/>
              <a:buChar char="•"/>
              <a:defRPr/>
            </a:pPr>
            <a:r>
              <a:rPr lang="en-GB" dirty="0">
                <a:solidFill>
                  <a:srgbClr val="FF0000"/>
                </a:solidFill>
                <a:latin typeface="Tahoma" panose="020B0604030504040204" pitchFamily="34" charset="0"/>
                <a:ea typeface="Tahoma" panose="020B0604030504040204" pitchFamily="34" charset="0"/>
                <a:cs typeface="Tahoma" panose="020B0604030504040204" pitchFamily="34" charset="0"/>
              </a:rPr>
              <a:t>Understand what your child’s phone can do.</a:t>
            </a:r>
          </a:p>
          <a:p>
            <a:pPr marL="342900" indent="-342900">
              <a:buFont typeface="Arial" panose="020B0604020202020204" pitchFamily="34" charset="0"/>
              <a:buChar char="•"/>
              <a:defRPr/>
            </a:pPr>
            <a:r>
              <a:rPr lang="en-GB" dirty="0">
                <a:solidFill>
                  <a:srgbClr val="FF0000"/>
                </a:solidFill>
                <a:latin typeface="Tahoma" panose="020B0604030504040204" pitchFamily="34" charset="0"/>
                <a:ea typeface="Tahoma" panose="020B0604030504040204" pitchFamily="34" charset="0"/>
                <a:cs typeface="Tahoma" panose="020B0604030504040204" pitchFamily="34" charset="0"/>
              </a:rPr>
              <a:t>Set a pin code on your child’s phone </a:t>
            </a:r>
          </a:p>
          <a:p>
            <a:pPr marL="342900" indent="-342900">
              <a:buFont typeface="Arial" panose="020B0604020202020204" pitchFamily="34" charset="0"/>
              <a:buChar char="•"/>
              <a:defRPr/>
            </a:pPr>
            <a:r>
              <a:rPr lang="en-GB" dirty="0">
                <a:solidFill>
                  <a:srgbClr val="FF0000"/>
                </a:solidFill>
                <a:latin typeface="Tahoma" panose="020B0604030504040204" pitchFamily="34" charset="0"/>
                <a:ea typeface="Tahoma" panose="020B0604030504040204" pitchFamily="34" charset="0"/>
                <a:cs typeface="Tahoma" panose="020B0604030504040204" pitchFamily="34" charset="0"/>
              </a:rPr>
              <a:t>Set boundaries and monitor usage </a:t>
            </a:r>
          </a:p>
          <a:p>
            <a:pPr marL="342900" indent="-342900">
              <a:buFont typeface="Arial" panose="020B0604020202020204" pitchFamily="34" charset="0"/>
              <a:buChar char="•"/>
              <a:defRPr/>
            </a:pPr>
            <a:r>
              <a:rPr lang="en-GB" dirty="0">
                <a:solidFill>
                  <a:srgbClr val="FF0000"/>
                </a:solidFill>
                <a:latin typeface="Tahoma" panose="020B0604030504040204" pitchFamily="34" charset="0"/>
                <a:ea typeface="Tahoma" panose="020B0604030504040204" pitchFamily="34" charset="0"/>
                <a:cs typeface="Tahoma" panose="020B0604030504040204" pitchFamily="34" charset="0"/>
              </a:rPr>
              <a:t>Discuss what they can share </a:t>
            </a:r>
          </a:p>
          <a:p>
            <a:pPr marL="342900" indent="-342900">
              <a:buFont typeface="Arial" panose="020B0604020202020204" pitchFamily="34" charset="0"/>
              <a:buChar char="•"/>
              <a:defRPr/>
            </a:pPr>
            <a:r>
              <a:rPr lang="en-GB" dirty="0">
                <a:solidFill>
                  <a:srgbClr val="FF0000"/>
                </a:solidFill>
                <a:latin typeface="Tahoma" panose="020B0604030504040204" pitchFamily="34" charset="0"/>
                <a:ea typeface="Tahoma" panose="020B0604030504040204" pitchFamily="34" charset="0"/>
                <a:cs typeface="Tahoma" panose="020B0604030504040204" pitchFamily="34" charset="0"/>
              </a:rPr>
              <a:t>Discuss and monitor costs </a:t>
            </a:r>
          </a:p>
          <a:p>
            <a:pPr marL="342900" indent="-342900">
              <a:buFont typeface="Arial" panose="020B0604020202020204" pitchFamily="34" charset="0"/>
              <a:buChar char="•"/>
              <a:defRPr/>
            </a:pPr>
            <a:r>
              <a:rPr lang="en-GB" dirty="0">
                <a:solidFill>
                  <a:srgbClr val="FF0000"/>
                </a:solidFill>
                <a:latin typeface="Tahoma" panose="020B0604030504040204" pitchFamily="34" charset="0"/>
                <a:ea typeface="Tahoma" panose="020B0604030504040204" pitchFamily="34" charset="0"/>
                <a:cs typeface="Tahoma" panose="020B0604030504040204" pitchFamily="34" charset="0"/>
              </a:rPr>
              <a:t>Keep their mobile number private </a:t>
            </a:r>
          </a:p>
          <a:p>
            <a:pPr marL="342900" indent="-342900">
              <a:buFont typeface="Arial" panose="020B0604020202020204" pitchFamily="34" charset="0"/>
              <a:buChar char="•"/>
              <a:defRPr/>
            </a:pPr>
            <a:r>
              <a:rPr lang="en-GB" dirty="0">
                <a:solidFill>
                  <a:srgbClr val="FF0000"/>
                </a:solidFill>
                <a:latin typeface="Tahoma" panose="020B0604030504040204" pitchFamily="34" charset="0"/>
                <a:ea typeface="Tahoma" panose="020B0604030504040204" pitchFamily="34" charset="0"/>
                <a:cs typeface="Tahoma" panose="020B0604030504040204" pitchFamily="34" charset="0"/>
              </a:rPr>
              <a:t>Be prepared in case the phone is lost or stolen – ‘IMEI number’  *#06#</a:t>
            </a:r>
          </a:p>
        </p:txBody>
      </p:sp>
    </p:spTree>
    <p:extLst>
      <p:ext uri="{BB962C8B-B14F-4D97-AF65-F5344CB8AC3E}">
        <p14:creationId xmlns:p14="http://schemas.microsoft.com/office/powerpoint/2010/main" val="241938063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1"/>
          <p:cNvSpPr/>
          <p:nvPr/>
        </p:nvSpPr>
        <p:spPr>
          <a:xfrm>
            <a:off x="-64418" y="0"/>
            <a:ext cx="9144000" cy="6858000"/>
          </a:xfrm>
          <a:prstGeom prst="rect">
            <a:avLst/>
          </a:prstGeom>
          <a:blipFill>
            <a:blip r:embed="rId2" cstate="print"/>
            <a:stretch>
              <a:fillRect/>
            </a:stretch>
          </a:blipFill>
        </p:spPr>
        <p:txBody>
          <a:bodyPr wrap="square" lIns="0" tIns="0" rIns="0" bIns="0" rtlCol="0">
            <a:spAutoFit/>
          </a:bodyPr>
          <a:lstStyle/>
          <a:p>
            <a:endParaRPr dirty="0"/>
          </a:p>
        </p:txBody>
      </p:sp>
      <p:sp>
        <p:nvSpPr>
          <p:cNvPr id="3" name="object 3"/>
          <p:cNvSpPr txBox="1"/>
          <p:nvPr/>
        </p:nvSpPr>
        <p:spPr>
          <a:xfrm>
            <a:off x="1512253" y="481748"/>
            <a:ext cx="2399805" cy="293489"/>
          </a:xfrm>
          <a:prstGeom prst="rect">
            <a:avLst/>
          </a:prstGeom>
        </p:spPr>
        <p:txBody>
          <a:bodyPr vert="horz" wrap="square" lIns="0" tIns="0" rIns="0" bIns="0" rtlCol="0">
            <a:spAutoFit/>
          </a:bodyPr>
          <a:lstStyle/>
          <a:p>
            <a:pPr marL="0" marR="0">
              <a:lnSpc>
                <a:spcPts val="2010"/>
              </a:lnSpc>
              <a:spcBef>
                <a:spcPts val="0"/>
              </a:spcBef>
              <a:spcAft>
                <a:spcPts val="0"/>
              </a:spcAft>
            </a:pPr>
            <a:r>
              <a:rPr sz="1800" dirty="0">
                <a:solidFill>
                  <a:srgbClr val="FFFFFF"/>
                </a:solidFill>
                <a:latin typeface="GJNUDA+ArialMT"/>
                <a:cs typeface="GJNUDA+ArialMT"/>
              </a:rPr>
              <a:t>Hillside Infants School</a:t>
            </a:r>
          </a:p>
        </p:txBody>
      </p:sp>
      <p:sp>
        <p:nvSpPr>
          <p:cNvPr id="5" name="TextBox 4"/>
          <p:cNvSpPr txBox="1"/>
          <p:nvPr/>
        </p:nvSpPr>
        <p:spPr>
          <a:xfrm>
            <a:off x="410296" y="1484784"/>
            <a:ext cx="8194572" cy="2308324"/>
          </a:xfrm>
          <a:prstGeom prst="rect">
            <a:avLst/>
          </a:prstGeom>
          <a:solidFill>
            <a:schemeClr val="bg1"/>
          </a:solidFill>
        </p:spPr>
        <p:txBody>
          <a:bodyPr wrap="square" rtlCol="0">
            <a:spAutoFit/>
          </a:bodyPr>
          <a:lstStyle/>
          <a:p>
            <a:pPr algn="ctr">
              <a:defRPr/>
            </a:pPr>
            <a:r>
              <a:rPr lang="en-GB" sz="7200" dirty="0" smtClean="0">
                <a:latin typeface="Tahoma" panose="020B0604030504040204" pitchFamily="34" charset="0"/>
                <a:ea typeface="Tahoma" panose="020B0604030504040204" pitchFamily="34" charset="0"/>
                <a:cs typeface="Tahoma" panose="020B0604030504040204" pitchFamily="34" charset="0"/>
              </a:rPr>
              <a:t>Use of </a:t>
            </a:r>
          </a:p>
          <a:p>
            <a:pPr algn="ctr">
              <a:defRPr/>
            </a:pPr>
            <a:r>
              <a:rPr lang="en-GB" sz="7200" dirty="0" smtClean="0">
                <a:latin typeface="Tahoma" panose="020B0604030504040204" pitchFamily="34" charset="0"/>
                <a:ea typeface="Tahoma" panose="020B0604030504040204" pitchFamily="34" charset="0"/>
                <a:cs typeface="Tahoma" panose="020B0604030504040204" pitchFamily="34" charset="0"/>
              </a:rPr>
              <a:t>social media</a:t>
            </a:r>
            <a:endParaRPr lang="en-GB" sz="7200" dirty="0">
              <a:latin typeface="Tahoma" panose="020B0604030504040204" pitchFamily="34" charset="0"/>
              <a:ea typeface="Tahoma" panose="020B0604030504040204" pitchFamily="34" charset="0"/>
              <a:cs typeface="Tahoma" panose="020B0604030504040204" pitchFamily="34" charset="0"/>
            </a:endParaRPr>
          </a:p>
        </p:txBody>
      </p:sp>
      <p:pic>
        <p:nvPicPr>
          <p:cNvPr id="6" name="Picture 5" descr="Social Media: Facebook, Instagram, Twitter &amp; More | The Sun | The Sun"/>
          <p:cNvPicPr/>
          <p:nvPr/>
        </p:nvPicPr>
        <p:blipFill>
          <a:blip r:embed="rId3">
            <a:extLst>
              <a:ext uri="{28A0092B-C50C-407E-A947-70E740481C1C}">
                <a14:useLocalDpi xmlns:a14="http://schemas.microsoft.com/office/drawing/2010/main" val="0"/>
              </a:ext>
            </a:extLst>
          </a:blip>
          <a:srcRect/>
          <a:stretch>
            <a:fillRect/>
          </a:stretch>
        </p:blipFill>
        <p:spPr bwMode="auto">
          <a:xfrm>
            <a:off x="2483768" y="4005064"/>
            <a:ext cx="3833405" cy="2160240"/>
          </a:xfrm>
          <a:prstGeom prst="rect">
            <a:avLst/>
          </a:prstGeom>
          <a:noFill/>
          <a:ln>
            <a:noFill/>
          </a:ln>
        </p:spPr>
      </p:pic>
    </p:spTree>
    <p:extLst>
      <p:ext uri="{BB962C8B-B14F-4D97-AF65-F5344CB8AC3E}">
        <p14:creationId xmlns:p14="http://schemas.microsoft.com/office/powerpoint/2010/main" val="98921405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1"/>
          <p:cNvSpPr/>
          <p:nvPr/>
        </p:nvSpPr>
        <p:spPr>
          <a:xfrm>
            <a:off x="-11742" y="0"/>
            <a:ext cx="9144000" cy="6858000"/>
          </a:xfrm>
          <a:prstGeom prst="rect">
            <a:avLst/>
          </a:prstGeom>
          <a:blipFill>
            <a:blip r:embed="rId3" cstate="print"/>
            <a:stretch>
              <a:fillRect/>
            </a:stretch>
          </a:blipFill>
        </p:spPr>
        <p:txBody>
          <a:bodyPr wrap="square" lIns="0" tIns="0" rIns="0" bIns="0" rtlCol="0">
            <a:spAutoFit/>
          </a:bodyPr>
          <a:lstStyle/>
          <a:p>
            <a:endParaRPr dirty="0"/>
          </a:p>
        </p:txBody>
      </p:sp>
      <p:sp>
        <p:nvSpPr>
          <p:cNvPr id="3" name="object 3"/>
          <p:cNvSpPr txBox="1"/>
          <p:nvPr/>
        </p:nvSpPr>
        <p:spPr>
          <a:xfrm>
            <a:off x="1512253" y="481748"/>
            <a:ext cx="2399805" cy="293489"/>
          </a:xfrm>
          <a:prstGeom prst="rect">
            <a:avLst/>
          </a:prstGeom>
        </p:spPr>
        <p:txBody>
          <a:bodyPr vert="horz" wrap="square" lIns="0" tIns="0" rIns="0" bIns="0" rtlCol="0">
            <a:spAutoFit/>
          </a:bodyPr>
          <a:lstStyle/>
          <a:p>
            <a:pPr marL="0" marR="0">
              <a:lnSpc>
                <a:spcPts val="2010"/>
              </a:lnSpc>
              <a:spcBef>
                <a:spcPts val="0"/>
              </a:spcBef>
              <a:spcAft>
                <a:spcPts val="0"/>
              </a:spcAft>
            </a:pPr>
            <a:r>
              <a:rPr sz="1800" dirty="0">
                <a:solidFill>
                  <a:srgbClr val="FFFFFF"/>
                </a:solidFill>
                <a:latin typeface="GJNUDA+ArialMT"/>
                <a:cs typeface="GJNUDA+ArialMT"/>
              </a:rPr>
              <a:t>Hillside Infants School</a:t>
            </a:r>
          </a:p>
        </p:txBody>
      </p:sp>
      <p:sp>
        <p:nvSpPr>
          <p:cNvPr id="5" name="TextBox 4"/>
          <p:cNvSpPr txBox="1"/>
          <p:nvPr/>
        </p:nvSpPr>
        <p:spPr>
          <a:xfrm>
            <a:off x="0" y="1412776"/>
            <a:ext cx="9036496" cy="6340197"/>
          </a:xfrm>
          <a:prstGeom prst="rect">
            <a:avLst/>
          </a:prstGeom>
          <a:solidFill>
            <a:schemeClr val="bg1"/>
          </a:solidFill>
        </p:spPr>
        <p:txBody>
          <a:bodyPr wrap="square" rtlCol="0">
            <a:spAutoFit/>
          </a:bodyPr>
          <a:lstStyle/>
          <a:p>
            <a:pPr>
              <a:spcBef>
                <a:spcPct val="0"/>
              </a:spcBef>
              <a:spcAft>
                <a:spcPct val="0"/>
              </a:spcAft>
            </a:pPr>
            <a:r>
              <a:rPr lang="en-GB" altLang="en-US" dirty="0">
                <a:latin typeface="Tahoma" panose="020B0604030504040204" pitchFamily="34" charset="0"/>
                <a:ea typeface="Tahoma" panose="020B0604030504040204" pitchFamily="34" charset="0"/>
                <a:cs typeface="Tahoma" panose="020B0604030504040204" pitchFamily="34" charset="0"/>
              </a:rPr>
              <a:t>Increasing numbers of children are on Social Media sites such as</a:t>
            </a:r>
            <a:r>
              <a:rPr lang="en-GB" altLang="en-US" dirty="0" smtClean="0">
                <a:latin typeface="Tahoma" panose="020B0604030504040204" pitchFamily="34" charset="0"/>
                <a:ea typeface="Tahoma" panose="020B0604030504040204" pitchFamily="34" charset="0"/>
                <a:cs typeface="Tahoma" panose="020B0604030504040204" pitchFamily="34" charset="0"/>
              </a:rPr>
              <a:t>:</a:t>
            </a:r>
          </a:p>
          <a:p>
            <a:pPr>
              <a:spcBef>
                <a:spcPct val="0"/>
              </a:spcBef>
              <a:spcAft>
                <a:spcPct val="0"/>
              </a:spcAft>
            </a:pPr>
            <a:endParaRPr lang="en-GB" altLang="en-US" dirty="0" smtClean="0">
              <a:latin typeface="Tahoma" panose="020B0604030504040204" pitchFamily="34" charset="0"/>
              <a:ea typeface="Tahoma" panose="020B0604030504040204" pitchFamily="34" charset="0"/>
              <a:cs typeface="Tahoma" panose="020B0604030504040204" pitchFamily="34" charset="0"/>
            </a:endParaRPr>
          </a:p>
          <a:p>
            <a:pPr>
              <a:spcBef>
                <a:spcPct val="0"/>
              </a:spcBef>
              <a:spcAft>
                <a:spcPct val="0"/>
              </a:spcAft>
            </a:pPr>
            <a:endParaRPr lang="en-GB" altLang="en-US" dirty="0" smtClean="0">
              <a:latin typeface="Tahoma" panose="020B0604030504040204" pitchFamily="34" charset="0"/>
              <a:ea typeface="Tahoma" panose="020B0604030504040204" pitchFamily="34" charset="0"/>
              <a:cs typeface="Tahoma" panose="020B0604030504040204" pitchFamily="34" charset="0"/>
            </a:endParaRPr>
          </a:p>
          <a:p>
            <a:pPr>
              <a:spcBef>
                <a:spcPct val="0"/>
              </a:spcBef>
              <a:spcAft>
                <a:spcPct val="0"/>
              </a:spcAft>
            </a:pPr>
            <a:r>
              <a:rPr lang="en-GB" altLang="en-US" dirty="0" smtClean="0">
                <a:latin typeface="Tahoma" panose="020B0604030504040204" pitchFamily="34" charset="0"/>
                <a:ea typeface="Tahoma" panose="020B0604030504040204" pitchFamily="34" charset="0"/>
                <a:cs typeface="Tahoma" panose="020B0604030504040204" pitchFamily="34" charset="0"/>
              </a:rPr>
              <a:t>)</a:t>
            </a:r>
            <a:endParaRPr lang="en-GB" altLang="en-US" dirty="0">
              <a:latin typeface="Tahoma" panose="020B0604030504040204" pitchFamily="34" charset="0"/>
              <a:ea typeface="Tahoma" panose="020B0604030504040204" pitchFamily="34" charset="0"/>
              <a:cs typeface="Tahoma" panose="020B0604030504040204" pitchFamily="34" charset="0"/>
            </a:endParaRPr>
          </a:p>
          <a:p>
            <a:pPr algn="just">
              <a:defRPr/>
            </a:pPr>
            <a:r>
              <a:rPr lang="en-GB" sz="1600" dirty="0">
                <a:solidFill>
                  <a:prstClr val="black"/>
                </a:solidFill>
                <a:latin typeface="Tahoma" panose="020B0604030504040204" pitchFamily="34" charset="0"/>
                <a:ea typeface="Tahoma" panose="020B0604030504040204" pitchFamily="34" charset="0"/>
                <a:cs typeface="Tahoma" panose="020B0604030504040204" pitchFamily="34" charset="0"/>
              </a:rPr>
              <a:t>All of these social media sites have an </a:t>
            </a:r>
            <a:r>
              <a:rPr lang="en-GB" sz="1600" b="1" dirty="0">
                <a:solidFill>
                  <a:prstClr val="black"/>
                </a:solidFill>
                <a:latin typeface="Tahoma" panose="020B0604030504040204" pitchFamily="34" charset="0"/>
                <a:ea typeface="Tahoma" panose="020B0604030504040204" pitchFamily="34" charset="0"/>
                <a:cs typeface="Tahoma" panose="020B0604030504040204" pitchFamily="34" charset="0"/>
              </a:rPr>
              <a:t>age limit of </a:t>
            </a:r>
            <a:r>
              <a:rPr lang="en-GB" sz="1600" b="1" dirty="0" smtClean="0">
                <a:solidFill>
                  <a:prstClr val="black"/>
                </a:solidFill>
                <a:latin typeface="Tahoma" panose="020B0604030504040204" pitchFamily="34" charset="0"/>
                <a:ea typeface="Tahoma" panose="020B0604030504040204" pitchFamily="34" charset="0"/>
                <a:cs typeface="Tahoma" panose="020B0604030504040204" pitchFamily="34" charset="0"/>
              </a:rPr>
              <a:t>13 (16 for </a:t>
            </a:r>
            <a:r>
              <a:rPr lang="en-GB" sz="1600" b="1" dirty="0" err="1" smtClean="0">
                <a:solidFill>
                  <a:prstClr val="black"/>
                </a:solidFill>
                <a:latin typeface="Tahoma" panose="020B0604030504040204" pitchFamily="34" charset="0"/>
                <a:ea typeface="Tahoma" panose="020B0604030504040204" pitchFamily="34" charset="0"/>
                <a:cs typeface="Tahoma" panose="020B0604030504040204" pitchFamily="34" charset="0"/>
              </a:rPr>
              <a:t>whatsapp</a:t>
            </a:r>
            <a:r>
              <a:rPr lang="en-GB" sz="1600" b="1" dirty="0" smtClean="0">
                <a:solidFill>
                  <a:prstClr val="black"/>
                </a:solidFill>
                <a:latin typeface="Tahoma" panose="020B0604030504040204" pitchFamily="34" charset="0"/>
                <a:ea typeface="Tahoma" panose="020B0604030504040204" pitchFamily="34" charset="0"/>
                <a:cs typeface="Tahoma" panose="020B0604030504040204" pitchFamily="34" charset="0"/>
              </a:rPr>
              <a:t>) </a:t>
            </a:r>
            <a:r>
              <a:rPr lang="en-GB" sz="1600" dirty="0">
                <a:solidFill>
                  <a:prstClr val="black"/>
                </a:solidFill>
                <a:latin typeface="Tahoma" panose="020B0604030504040204" pitchFamily="34" charset="0"/>
                <a:ea typeface="Tahoma" panose="020B0604030504040204" pitchFamily="34" charset="0"/>
                <a:cs typeface="Tahoma" panose="020B0604030504040204" pitchFamily="34" charset="0"/>
              </a:rPr>
              <a:t>to create an account. </a:t>
            </a:r>
          </a:p>
          <a:p>
            <a:pPr algn="just">
              <a:defRPr/>
            </a:pPr>
            <a:r>
              <a:rPr lang="en-GB" sz="1600" dirty="0">
                <a:solidFill>
                  <a:prstClr val="black"/>
                </a:solidFill>
                <a:latin typeface="Tahoma" panose="020B0604030504040204" pitchFamily="34" charset="0"/>
                <a:ea typeface="Tahoma" panose="020B0604030504040204" pitchFamily="34" charset="0"/>
                <a:cs typeface="Tahoma" panose="020B0604030504040204" pitchFamily="34" charset="0"/>
              </a:rPr>
              <a:t>The guidance is that children should not be on Social Media sites as the age limits are there for a reason but should you decide to allow your child to have an online profile we strongly advise you to:</a:t>
            </a:r>
          </a:p>
          <a:p>
            <a:pPr algn="just">
              <a:defRPr/>
            </a:pPr>
            <a:r>
              <a:rPr lang="en-GB" sz="1400" dirty="0">
                <a:solidFill>
                  <a:prstClr val="black"/>
                </a:solidFill>
                <a:latin typeface="Tahoma" panose="020B0604030504040204" pitchFamily="34" charset="0"/>
                <a:ea typeface="Tahoma" panose="020B0604030504040204" pitchFamily="34" charset="0"/>
                <a:cs typeface="Tahoma" panose="020B0604030504040204" pitchFamily="34" charset="0"/>
              </a:rPr>
              <a:t> </a:t>
            </a:r>
          </a:p>
          <a:p>
            <a:pPr marL="285750" indent="-285750" algn="just">
              <a:buFont typeface="Arial" panose="020B0604020202020204" pitchFamily="34" charset="0"/>
              <a:buChar char="•"/>
              <a:defRPr/>
            </a:pPr>
            <a:r>
              <a:rPr lang="en-GB" sz="1600" dirty="0">
                <a:solidFill>
                  <a:prstClr val="black"/>
                </a:solidFill>
                <a:latin typeface="Tahoma" panose="020B0604030504040204" pitchFamily="34" charset="0"/>
                <a:ea typeface="Tahoma" panose="020B0604030504040204" pitchFamily="34" charset="0"/>
                <a:cs typeface="Tahoma" panose="020B0604030504040204" pitchFamily="34" charset="0"/>
              </a:rPr>
              <a:t>Check their profile is set to private and that only their friends can see information they post</a:t>
            </a:r>
            <a:r>
              <a:rPr lang="en-GB" sz="1600" dirty="0" smtClean="0">
                <a:solidFill>
                  <a:prstClr val="black"/>
                </a:solidFill>
                <a:latin typeface="Tahoma" panose="020B0604030504040204" pitchFamily="34" charset="0"/>
                <a:ea typeface="Tahoma" panose="020B0604030504040204" pitchFamily="34" charset="0"/>
                <a:cs typeface="Tahoma" panose="020B0604030504040204" pitchFamily="34" charset="0"/>
              </a:rPr>
              <a:t>.</a:t>
            </a:r>
          </a:p>
          <a:p>
            <a:pPr algn="just">
              <a:defRPr/>
            </a:pPr>
            <a:endParaRPr lang="en-GB" sz="1600" dirty="0" smtClean="0">
              <a:solidFill>
                <a:prstClr val="black"/>
              </a:solidFill>
              <a:latin typeface="Tahoma" panose="020B0604030504040204" pitchFamily="34" charset="0"/>
              <a:ea typeface="Tahoma" panose="020B0604030504040204" pitchFamily="34" charset="0"/>
              <a:cs typeface="Tahoma" panose="020B0604030504040204" pitchFamily="34" charset="0"/>
            </a:endParaRPr>
          </a:p>
          <a:p>
            <a:pPr marL="285750" indent="-285750" algn="just">
              <a:buFont typeface="Arial" panose="020B0604020202020204" pitchFamily="34" charset="0"/>
              <a:buChar char="•"/>
              <a:defRPr/>
            </a:pPr>
            <a:r>
              <a:rPr lang="en-GB" sz="1600" dirty="0" smtClean="0">
                <a:latin typeface="Tahoma" panose="020B0604030504040204" pitchFamily="34" charset="0"/>
                <a:ea typeface="Tahoma" panose="020B0604030504040204" pitchFamily="34" charset="0"/>
                <a:cs typeface="Tahoma" panose="020B0604030504040204" pitchFamily="34" charset="0"/>
              </a:rPr>
              <a:t>Monitor </a:t>
            </a:r>
            <a:r>
              <a:rPr lang="en-GB" sz="1600" dirty="0">
                <a:latin typeface="Tahoma" panose="020B0604030504040204" pitchFamily="34" charset="0"/>
                <a:ea typeface="Tahoma" panose="020B0604030504040204" pitchFamily="34" charset="0"/>
                <a:cs typeface="Tahoma" panose="020B0604030504040204" pitchFamily="34" charset="0"/>
              </a:rPr>
              <a:t>your child’s use and talk to them about safe and appropriate online behaviour such as not sharing personal information and not posting or messaging offensive /inappropriate messages or photos.</a:t>
            </a:r>
          </a:p>
          <a:p>
            <a:pPr algn="just">
              <a:defRPr/>
            </a:pPr>
            <a:r>
              <a:rPr lang="en-GB" sz="1600" dirty="0">
                <a:latin typeface="Tahoma" panose="020B0604030504040204" pitchFamily="34" charset="0"/>
                <a:ea typeface="Tahoma" panose="020B0604030504040204" pitchFamily="34" charset="0"/>
                <a:cs typeface="Tahoma" panose="020B0604030504040204" pitchFamily="34" charset="0"/>
              </a:rPr>
              <a:t> </a:t>
            </a:r>
          </a:p>
          <a:p>
            <a:pPr marL="285750" indent="-285750" algn="just">
              <a:buFont typeface="Arial" panose="020B0604020202020204" pitchFamily="34" charset="0"/>
              <a:buChar char="•"/>
              <a:defRPr/>
            </a:pPr>
            <a:r>
              <a:rPr lang="en-GB" sz="1600" dirty="0">
                <a:latin typeface="Tahoma" panose="020B0604030504040204" pitchFamily="34" charset="0"/>
                <a:ea typeface="Tahoma" panose="020B0604030504040204" pitchFamily="34" charset="0"/>
                <a:cs typeface="Tahoma" panose="020B0604030504040204" pitchFamily="34" charset="0"/>
              </a:rPr>
              <a:t>Monitor your child’s use of language and how they communicate to other people, ensuring inappropriate language is discouraged. Have a look at advice for parents on the social media sites.</a:t>
            </a:r>
          </a:p>
          <a:p>
            <a:pPr algn="just">
              <a:defRPr/>
            </a:pPr>
            <a:endParaRPr lang="en-GB" sz="1600" dirty="0">
              <a:latin typeface="Tahoma" panose="020B0604030504040204" pitchFamily="34" charset="0"/>
              <a:ea typeface="Tahoma" panose="020B0604030504040204" pitchFamily="34" charset="0"/>
              <a:cs typeface="Tahoma" panose="020B0604030504040204" pitchFamily="34" charset="0"/>
            </a:endParaRPr>
          </a:p>
          <a:p>
            <a:pPr marL="285750" indent="-285750" algn="just">
              <a:buFont typeface="Arial" panose="020B0604020202020204" pitchFamily="34" charset="0"/>
              <a:buChar char="•"/>
              <a:defRPr/>
            </a:pPr>
            <a:r>
              <a:rPr lang="en-GB" sz="1600" dirty="0">
                <a:latin typeface="Tahoma" panose="020B0604030504040204" pitchFamily="34" charset="0"/>
                <a:ea typeface="Tahoma" panose="020B0604030504040204" pitchFamily="34" charset="0"/>
                <a:cs typeface="Tahoma" panose="020B0604030504040204" pitchFamily="34" charset="0"/>
              </a:rPr>
              <a:t>Set up your own profiles so you understand how the site works and ask them to have you as their friend on their profile so you know what they are posting online. </a:t>
            </a:r>
            <a:endParaRPr lang="en-GB" sz="1600" dirty="0">
              <a:solidFill>
                <a:prstClr val="black"/>
              </a:solidFill>
              <a:latin typeface="Tahoma" panose="020B0604030504040204" pitchFamily="34" charset="0"/>
              <a:ea typeface="Tahoma" panose="020B0604030504040204" pitchFamily="34" charset="0"/>
              <a:cs typeface="Tahoma" panose="020B0604030504040204" pitchFamily="34" charset="0"/>
            </a:endParaRPr>
          </a:p>
          <a:p>
            <a:pPr>
              <a:spcBef>
                <a:spcPct val="0"/>
              </a:spcBef>
              <a:spcAft>
                <a:spcPct val="0"/>
              </a:spcAft>
            </a:pPr>
            <a:endParaRPr lang="en-GB" altLang="en-US" sz="1600" dirty="0" smtClean="0">
              <a:latin typeface="Candara" panose="020E0502030303020204" pitchFamily="34" charset="0"/>
            </a:endParaRPr>
          </a:p>
          <a:p>
            <a:pPr>
              <a:spcBef>
                <a:spcPct val="0"/>
              </a:spcBef>
              <a:spcAft>
                <a:spcPct val="0"/>
              </a:spcAft>
            </a:pPr>
            <a:endParaRPr lang="en-GB" altLang="en-US" sz="1600" dirty="0">
              <a:latin typeface="Candara" panose="020E0502030303020204" pitchFamily="34" charset="0"/>
            </a:endParaRPr>
          </a:p>
          <a:p>
            <a:pPr>
              <a:spcBef>
                <a:spcPct val="0"/>
              </a:spcBef>
              <a:spcAft>
                <a:spcPct val="0"/>
              </a:spcAft>
            </a:pPr>
            <a:endParaRPr lang="en-GB" altLang="en-US" sz="1600" dirty="0" smtClean="0">
              <a:latin typeface="Candara" panose="020E0502030303020204" pitchFamily="34" charset="0"/>
            </a:endParaRPr>
          </a:p>
          <a:p>
            <a:pPr>
              <a:spcBef>
                <a:spcPct val="0"/>
              </a:spcBef>
              <a:spcAft>
                <a:spcPct val="0"/>
              </a:spcAft>
            </a:pPr>
            <a:endParaRPr lang="en-GB" altLang="en-US" sz="1600" dirty="0">
              <a:latin typeface="Candara" panose="020E0502030303020204" pitchFamily="34" charset="0"/>
            </a:endParaRPr>
          </a:p>
        </p:txBody>
      </p:sp>
      <p:pic>
        <p:nvPicPr>
          <p:cNvPr id="7" name="Picture 2" descr="https://upload.wikimedia.org/wikipedia/commons/thumb/1/1b/Facebook_icon.svg/2000px-Facebook_icon.svg.png">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4096" y="1744966"/>
            <a:ext cx="828675" cy="827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6" descr="http://www.buccaneers.com/assets/images/imported/TB/2015/Video/04-April/bucsnfl-snapcode.png">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l="26576" r="26857"/>
          <a:stretch>
            <a:fillRect/>
          </a:stretch>
        </p:blipFill>
        <p:spPr bwMode="auto">
          <a:xfrm>
            <a:off x="1618550" y="1742343"/>
            <a:ext cx="811212"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descr="http://i1.wp.com/ioshacker.com/wp-content/uploads/2014/09/whatsapp-hero.jpg">
            <a:hlinkClick r:id="rId8"/>
          </p:cNvPr>
          <p:cNvPicPr>
            <a:picLocks noChangeAspect="1" noChangeArrowheads="1"/>
          </p:cNvPicPr>
          <p:nvPr/>
        </p:nvPicPr>
        <p:blipFill>
          <a:blip r:embed="rId9">
            <a:extLst>
              <a:ext uri="{28A0092B-C50C-407E-A947-70E740481C1C}">
                <a14:useLocalDpi xmlns:a14="http://schemas.microsoft.com/office/drawing/2010/main" val="0"/>
              </a:ext>
            </a:extLst>
          </a:blip>
          <a:srcRect l="27032" t="4501" r="25325" b="20416"/>
          <a:stretch>
            <a:fillRect/>
          </a:stretch>
        </p:blipFill>
        <p:spPr bwMode="auto">
          <a:xfrm>
            <a:off x="3270759" y="1749955"/>
            <a:ext cx="812800" cy="80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5"/>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104467" y="1768604"/>
            <a:ext cx="812800" cy="812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24"/>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272574" y="1739960"/>
            <a:ext cx="720725" cy="8029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4" descr="https://pbs.twimg.com/profile_images/674026885580386304/a3rxT9ck.jpg">
            <a:hlinkClick r:id="rId12"/>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902120" y="1769799"/>
            <a:ext cx="692150" cy="773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9"/>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958074" y="1812661"/>
            <a:ext cx="687855" cy="730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18"/>
          <p:cNvPicPr>
            <a:picLocks noChangeAspect="1" noChangeArrowheads="1"/>
          </p:cNvPicPr>
          <p:nvPr/>
        </p:nvPicPr>
        <p:blipFill>
          <a:blip r:embed="rId15">
            <a:extLst>
              <a:ext uri="{28A0092B-C50C-407E-A947-70E740481C1C}">
                <a14:useLocalDpi xmlns:a14="http://schemas.microsoft.com/office/drawing/2010/main" val="0"/>
              </a:ext>
            </a:extLst>
          </a:blip>
          <a:srcRect l="22479" t="6219" r="22835" b="5785"/>
          <a:stretch>
            <a:fillRect/>
          </a:stretch>
        </p:blipFill>
        <p:spPr bwMode="auto">
          <a:xfrm>
            <a:off x="5704592" y="1796677"/>
            <a:ext cx="728663" cy="730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21" descr="http://www.brightontherapypartnership.org.uk/wp-content/uploads/2015/06/skype.png">
            <a:hlinkClick r:id="rId16"/>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8024838" y="1755380"/>
            <a:ext cx="763588" cy="763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17" descr="https://static.xx.fbcdn.net/rsrc.php/v2/y8/r/R_1BAhxMP5I.png">
            <a:hlinkClick r:id="rId18"/>
          </p:cNvPr>
          <p:cNvPicPr>
            <a:picLocks noChangeAspect="1" noChangeArrowheads="1"/>
          </p:cNvPicPr>
          <p:nvPr/>
        </p:nvPicPr>
        <p:blipFill>
          <a:blip r:embed="rId19">
            <a:extLst>
              <a:ext uri="{28A0092B-C50C-407E-A947-70E740481C1C}">
                <a14:useLocalDpi xmlns:a14="http://schemas.microsoft.com/office/drawing/2010/main" val="0"/>
              </a:ext>
            </a:extLst>
          </a:blip>
          <a:srcRect l="10023" t="10703" r="9088" b="7498"/>
          <a:stretch>
            <a:fillRect/>
          </a:stretch>
        </p:blipFill>
        <p:spPr bwMode="auto">
          <a:xfrm>
            <a:off x="6499855" y="1799492"/>
            <a:ext cx="720725" cy="72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7" descr="TikTok - Apps on Google Play"/>
          <p:cNvPicPr/>
          <p:nvPr/>
        </p:nvPicPr>
        <p:blipFill rotWithShape="1">
          <a:blip r:embed="rId20" cstate="print">
            <a:extLst>
              <a:ext uri="{28A0092B-C50C-407E-A947-70E740481C1C}">
                <a14:useLocalDpi xmlns:a14="http://schemas.microsoft.com/office/drawing/2010/main" val="0"/>
              </a:ext>
            </a:extLst>
          </a:blip>
          <a:srcRect l="24801" r="24800"/>
          <a:stretch/>
        </p:blipFill>
        <p:spPr bwMode="auto">
          <a:xfrm>
            <a:off x="2478615" y="1814981"/>
            <a:ext cx="761123" cy="70398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44159673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1"/>
          <p:cNvSpPr/>
          <p:nvPr/>
        </p:nvSpPr>
        <p:spPr>
          <a:xfrm>
            <a:off x="-11742" y="0"/>
            <a:ext cx="9144000" cy="6858000"/>
          </a:xfrm>
          <a:prstGeom prst="rect">
            <a:avLst/>
          </a:prstGeom>
          <a:blipFill>
            <a:blip r:embed="rId2" cstate="print"/>
            <a:stretch>
              <a:fillRect/>
            </a:stretch>
          </a:blipFill>
        </p:spPr>
        <p:txBody>
          <a:bodyPr wrap="square" lIns="0" tIns="0" rIns="0" bIns="0" rtlCol="0">
            <a:spAutoFit/>
          </a:bodyPr>
          <a:lstStyle/>
          <a:p>
            <a:endParaRPr dirty="0"/>
          </a:p>
        </p:txBody>
      </p:sp>
      <p:sp>
        <p:nvSpPr>
          <p:cNvPr id="3" name="object 3"/>
          <p:cNvSpPr txBox="1"/>
          <p:nvPr/>
        </p:nvSpPr>
        <p:spPr>
          <a:xfrm>
            <a:off x="1512253" y="481748"/>
            <a:ext cx="2399805" cy="293489"/>
          </a:xfrm>
          <a:prstGeom prst="rect">
            <a:avLst/>
          </a:prstGeom>
        </p:spPr>
        <p:txBody>
          <a:bodyPr vert="horz" wrap="square" lIns="0" tIns="0" rIns="0" bIns="0" rtlCol="0">
            <a:spAutoFit/>
          </a:bodyPr>
          <a:lstStyle/>
          <a:p>
            <a:pPr marL="0" marR="0">
              <a:lnSpc>
                <a:spcPts val="2010"/>
              </a:lnSpc>
              <a:spcBef>
                <a:spcPts val="0"/>
              </a:spcBef>
              <a:spcAft>
                <a:spcPts val="0"/>
              </a:spcAft>
            </a:pPr>
            <a:r>
              <a:rPr sz="1800" dirty="0">
                <a:solidFill>
                  <a:srgbClr val="FFFFFF"/>
                </a:solidFill>
                <a:latin typeface="GJNUDA+ArialMT"/>
                <a:cs typeface="GJNUDA+ArialMT"/>
              </a:rPr>
              <a:t>Hillside Infants School</a:t>
            </a:r>
          </a:p>
        </p:txBody>
      </p:sp>
      <p:sp>
        <p:nvSpPr>
          <p:cNvPr id="5" name="TextBox 4"/>
          <p:cNvSpPr txBox="1"/>
          <p:nvPr/>
        </p:nvSpPr>
        <p:spPr>
          <a:xfrm>
            <a:off x="0" y="1412776"/>
            <a:ext cx="8194572" cy="5447645"/>
          </a:xfrm>
          <a:prstGeom prst="rect">
            <a:avLst/>
          </a:prstGeom>
          <a:solidFill>
            <a:schemeClr val="bg1"/>
          </a:solidFill>
        </p:spPr>
        <p:txBody>
          <a:bodyPr wrap="square" rtlCol="0">
            <a:spAutoFit/>
          </a:bodyPr>
          <a:lstStyle/>
          <a:p>
            <a:pPr>
              <a:defRPr/>
            </a:pPr>
            <a:r>
              <a:rPr lang="en-GB" sz="2400" b="1" dirty="0">
                <a:solidFill>
                  <a:prstClr val="black"/>
                </a:solidFill>
                <a:latin typeface="Tahoma" panose="020B0604030504040204" pitchFamily="34" charset="0"/>
                <a:ea typeface="Tahoma" panose="020B0604030504040204" pitchFamily="34" charset="0"/>
                <a:cs typeface="Tahoma" panose="020B0604030504040204" pitchFamily="34" charset="0"/>
              </a:rPr>
              <a:t>Create a set of social media rules with your child. Such as:</a:t>
            </a:r>
          </a:p>
          <a:p>
            <a:pPr>
              <a:defRPr/>
            </a:pPr>
            <a:endParaRPr lang="en-GB" sz="2000" dirty="0">
              <a:solidFill>
                <a:prstClr val="black"/>
              </a:solidFill>
              <a:latin typeface="Tahoma" panose="020B0604030504040204" pitchFamily="34" charset="0"/>
              <a:ea typeface="Tahoma" panose="020B0604030504040204" pitchFamily="34" charset="0"/>
              <a:cs typeface="Tahoma" panose="020B0604030504040204" pitchFamily="34" charset="0"/>
            </a:endParaRPr>
          </a:p>
          <a:p>
            <a:pPr marL="285750" indent="-285750">
              <a:buFont typeface="Arial" panose="020B0604020202020204" pitchFamily="34" charset="0"/>
              <a:buChar char="•"/>
              <a:defRPr/>
            </a:pPr>
            <a:r>
              <a:rPr lang="en-GB" sz="2000" dirty="0">
                <a:latin typeface="Tahoma" panose="020B0604030504040204" pitchFamily="34" charset="0"/>
                <a:ea typeface="Tahoma" panose="020B0604030504040204" pitchFamily="34" charset="0"/>
                <a:cs typeface="Tahoma" panose="020B0604030504040204" pitchFamily="34" charset="0"/>
              </a:rPr>
              <a:t>Always keep your profile private.</a:t>
            </a:r>
          </a:p>
          <a:p>
            <a:pPr>
              <a:defRPr/>
            </a:pPr>
            <a:endParaRPr lang="en-GB" sz="2000" dirty="0">
              <a:latin typeface="Tahoma" panose="020B0604030504040204" pitchFamily="34" charset="0"/>
              <a:ea typeface="Tahoma" panose="020B0604030504040204" pitchFamily="34" charset="0"/>
              <a:cs typeface="Tahoma" panose="020B0604030504040204" pitchFamily="34" charset="0"/>
            </a:endParaRPr>
          </a:p>
          <a:p>
            <a:pPr marL="285750" indent="-285750">
              <a:buFont typeface="Arial" panose="020B0604020202020204" pitchFamily="34" charset="0"/>
              <a:buChar char="•"/>
              <a:defRPr/>
            </a:pPr>
            <a:r>
              <a:rPr lang="en-GB" sz="2000" dirty="0">
                <a:latin typeface="Tahoma" panose="020B0604030504040204" pitchFamily="34" charset="0"/>
                <a:ea typeface="Tahoma" panose="020B0604030504040204" pitchFamily="34" charset="0"/>
                <a:cs typeface="Tahoma" panose="020B0604030504040204" pitchFamily="34" charset="0"/>
              </a:rPr>
              <a:t>Never accept a friend you do not know in real life.</a:t>
            </a:r>
          </a:p>
          <a:p>
            <a:pPr>
              <a:defRPr/>
            </a:pPr>
            <a:endParaRPr lang="en-GB" sz="2000" dirty="0">
              <a:latin typeface="Tahoma" panose="020B0604030504040204" pitchFamily="34" charset="0"/>
              <a:ea typeface="Tahoma" panose="020B0604030504040204" pitchFamily="34" charset="0"/>
              <a:cs typeface="Tahoma" panose="020B0604030504040204" pitchFamily="34" charset="0"/>
            </a:endParaRPr>
          </a:p>
          <a:p>
            <a:pPr marL="285750" indent="-285750">
              <a:buFont typeface="Arial" panose="020B0604020202020204" pitchFamily="34" charset="0"/>
              <a:buChar char="•"/>
              <a:defRPr/>
            </a:pPr>
            <a:r>
              <a:rPr lang="en-GB" sz="2000" dirty="0">
                <a:latin typeface="Tahoma" panose="020B0604030504040204" pitchFamily="34" charset="0"/>
                <a:ea typeface="Tahoma" panose="020B0604030504040204" pitchFamily="34" charset="0"/>
                <a:cs typeface="Tahoma" panose="020B0604030504040204" pitchFamily="34" charset="0"/>
              </a:rPr>
              <a:t>Never post anything which could reveal your identity including photographs wearing school uniform.</a:t>
            </a:r>
          </a:p>
          <a:p>
            <a:pPr marL="285750" indent="-285750">
              <a:buFont typeface="Arial" panose="020B0604020202020204" pitchFamily="34" charset="0"/>
              <a:buChar char="•"/>
              <a:defRPr/>
            </a:pPr>
            <a:endParaRPr lang="en-GB" sz="2000" dirty="0">
              <a:latin typeface="Tahoma" panose="020B0604030504040204" pitchFamily="34" charset="0"/>
              <a:ea typeface="Tahoma" panose="020B0604030504040204" pitchFamily="34" charset="0"/>
              <a:cs typeface="Tahoma" panose="020B0604030504040204" pitchFamily="34" charset="0"/>
            </a:endParaRPr>
          </a:p>
          <a:p>
            <a:pPr marL="285750" indent="-285750">
              <a:buFont typeface="Arial" panose="020B0604020202020204" pitchFamily="34" charset="0"/>
              <a:buChar char="•"/>
              <a:defRPr/>
            </a:pPr>
            <a:r>
              <a:rPr lang="en-GB" sz="2000" dirty="0">
                <a:latin typeface="Tahoma" panose="020B0604030504040204" pitchFamily="34" charset="0"/>
                <a:ea typeface="Tahoma" panose="020B0604030504040204" pitchFamily="34" charset="0"/>
                <a:cs typeface="Tahoma" panose="020B0604030504040204" pitchFamily="34" charset="0"/>
              </a:rPr>
              <a:t>Never post anything you wouldn’t want your parents or teachers to see.</a:t>
            </a:r>
          </a:p>
          <a:p>
            <a:pPr>
              <a:defRPr/>
            </a:pPr>
            <a:endParaRPr lang="en-GB" sz="2000" dirty="0">
              <a:latin typeface="Tahoma" panose="020B0604030504040204" pitchFamily="34" charset="0"/>
              <a:ea typeface="Tahoma" panose="020B0604030504040204" pitchFamily="34" charset="0"/>
              <a:cs typeface="Tahoma" panose="020B0604030504040204" pitchFamily="34" charset="0"/>
            </a:endParaRPr>
          </a:p>
          <a:p>
            <a:pPr marL="285750" indent="-285750">
              <a:buFont typeface="Arial" panose="020B0604020202020204" pitchFamily="34" charset="0"/>
              <a:buChar char="•"/>
              <a:defRPr/>
            </a:pPr>
            <a:r>
              <a:rPr lang="en-GB" sz="2000" dirty="0">
                <a:latin typeface="Tahoma" panose="020B0604030504040204" pitchFamily="34" charset="0"/>
                <a:ea typeface="Tahoma" panose="020B0604030504040204" pitchFamily="34" charset="0"/>
                <a:cs typeface="Tahoma" panose="020B0604030504040204" pitchFamily="34" charset="0"/>
              </a:rPr>
              <a:t>Never agree to meet somebody you only know online without telling a trusted adult.</a:t>
            </a:r>
          </a:p>
          <a:p>
            <a:pPr>
              <a:defRPr/>
            </a:pPr>
            <a:endParaRPr lang="en-GB" sz="2000" dirty="0">
              <a:latin typeface="Tahoma" panose="020B0604030504040204" pitchFamily="34" charset="0"/>
              <a:ea typeface="Tahoma" panose="020B0604030504040204" pitchFamily="34" charset="0"/>
              <a:cs typeface="Tahoma" panose="020B0604030504040204" pitchFamily="34" charset="0"/>
            </a:endParaRPr>
          </a:p>
          <a:p>
            <a:pPr marL="285750" indent="-285750">
              <a:buFont typeface="Arial" panose="020B0604020202020204" pitchFamily="34" charset="0"/>
              <a:buChar char="•"/>
              <a:defRPr/>
            </a:pPr>
            <a:r>
              <a:rPr lang="en-GB" sz="2000" dirty="0">
                <a:latin typeface="Tahoma" panose="020B0604030504040204" pitchFamily="34" charset="0"/>
                <a:ea typeface="Tahoma" panose="020B0604030504040204" pitchFamily="34" charset="0"/>
                <a:cs typeface="Tahoma" panose="020B0604030504040204" pitchFamily="34" charset="0"/>
              </a:rPr>
              <a:t>Always tell someone if you feel unsafe or someone upsets you.</a:t>
            </a:r>
          </a:p>
        </p:txBody>
      </p:sp>
    </p:spTree>
    <p:extLst>
      <p:ext uri="{BB962C8B-B14F-4D97-AF65-F5344CB8AC3E}">
        <p14:creationId xmlns:p14="http://schemas.microsoft.com/office/powerpoint/2010/main" val="56612697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1"/>
          <p:cNvSpPr/>
          <p:nvPr/>
        </p:nvSpPr>
        <p:spPr>
          <a:xfrm>
            <a:off x="-11742" y="0"/>
            <a:ext cx="9144000" cy="6858000"/>
          </a:xfrm>
          <a:prstGeom prst="rect">
            <a:avLst/>
          </a:prstGeom>
          <a:blipFill>
            <a:blip r:embed="rId2" cstate="print"/>
            <a:stretch>
              <a:fillRect/>
            </a:stretch>
          </a:blipFill>
        </p:spPr>
        <p:txBody>
          <a:bodyPr wrap="square" lIns="0" tIns="0" rIns="0" bIns="0" rtlCol="0">
            <a:spAutoFit/>
          </a:bodyPr>
          <a:lstStyle/>
          <a:p>
            <a:endParaRPr dirty="0"/>
          </a:p>
        </p:txBody>
      </p:sp>
      <p:sp>
        <p:nvSpPr>
          <p:cNvPr id="3" name="object 3"/>
          <p:cNvSpPr txBox="1"/>
          <p:nvPr/>
        </p:nvSpPr>
        <p:spPr>
          <a:xfrm>
            <a:off x="1512253" y="481748"/>
            <a:ext cx="2399805" cy="293489"/>
          </a:xfrm>
          <a:prstGeom prst="rect">
            <a:avLst/>
          </a:prstGeom>
        </p:spPr>
        <p:txBody>
          <a:bodyPr vert="horz" wrap="square" lIns="0" tIns="0" rIns="0" bIns="0" rtlCol="0">
            <a:spAutoFit/>
          </a:bodyPr>
          <a:lstStyle/>
          <a:p>
            <a:pPr marL="0" marR="0">
              <a:lnSpc>
                <a:spcPts val="2010"/>
              </a:lnSpc>
              <a:spcBef>
                <a:spcPts val="0"/>
              </a:spcBef>
              <a:spcAft>
                <a:spcPts val="0"/>
              </a:spcAft>
            </a:pPr>
            <a:r>
              <a:rPr sz="1800" dirty="0">
                <a:solidFill>
                  <a:srgbClr val="FFFFFF"/>
                </a:solidFill>
                <a:latin typeface="GJNUDA+ArialMT"/>
                <a:cs typeface="GJNUDA+ArialMT"/>
              </a:rPr>
              <a:t>Hillside Infants School</a:t>
            </a:r>
          </a:p>
        </p:txBody>
      </p:sp>
      <p:sp>
        <p:nvSpPr>
          <p:cNvPr id="5" name="TextBox 4"/>
          <p:cNvSpPr txBox="1"/>
          <p:nvPr/>
        </p:nvSpPr>
        <p:spPr>
          <a:xfrm>
            <a:off x="251520" y="1772816"/>
            <a:ext cx="8194572" cy="1938992"/>
          </a:xfrm>
          <a:prstGeom prst="rect">
            <a:avLst/>
          </a:prstGeom>
          <a:solidFill>
            <a:schemeClr val="bg1"/>
          </a:solidFill>
        </p:spPr>
        <p:txBody>
          <a:bodyPr wrap="square" rtlCol="0">
            <a:spAutoFit/>
          </a:bodyPr>
          <a:lstStyle/>
          <a:p>
            <a:pPr algn="ctr">
              <a:spcBef>
                <a:spcPct val="0"/>
              </a:spcBef>
              <a:spcAft>
                <a:spcPct val="0"/>
              </a:spcAft>
            </a:pPr>
            <a:r>
              <a:rPr lang="en-GB" altLang="en-US" sz="6000" dirty="0">
                <a:latin typeface="Tahoma" panose="020B0604030504040204" pitchFamily="34" charset="0"/>
                <a:ea typeface="Tahoma" panose="020B0604030504040204" pitchFamily="34" charset="0"/>
                <a:cs typeface="Tahoma" panose="020B0604030504040204" pitchFamily="34" charset="0"/>
              </a:rPr>
              <a:t>How to discuss Online Safety with children</a:t>
            </a:r>
          </a:p>
        </p:txBody>
      </p:sp>
      <p:pic>
        <p:nvPicPr>
          <p:cNvPr id="8" name="Picture 7" descr="Online Safety - Birkby Infant and Nursery School"/>
          <p:cNvPicPr/>
          <p:nvPr/>
        </p:nvPicPr>
        <p:blipFill>
          <a:blip r:embed="rId3">
            <a:extLst>
              <a:ext uri="{28A0092B-C50C-407E-A947-70E740481C1C}">
                <a14:useLocalDpi xmlns:a14="http://schemas.microsoft.com/office/drawing/2010/main" val="0"/>
              </a:ext>
            </a:extLst>
          </a:blip>
          <a:srcRect/>
          <a:stretch>
            <a:fillRect/>
          </a:stretch>
        </p:blipFill>
        <p:spPr bwMode="auto">
          <a:xfrm>
            <a:off x="1302393" y="4077072"/>
            <a:ext cx="6092825" cy="1889760"/>
          </a:xfrm>
          <a:prstGeom prst="rect">
            <a:avLst/>
          </a:prstGeom>
          <a:noFill/>
          <a:ln>
            <a:noFill/>
          </a:ln>
        </p:spPr>
      </p:pic>
    </p:spTree>
    <p:extLst>
      <p:ext uri="{BB962C8B-B14F-4D97-AF65-F5344CB8AC3E}">
        <p14:creationId xmlns:p14="http://schemas.microsoft.com/office/powerpoint/2010/main" val="138190185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1"/>
          <p:cNvSpPr/>
          <p:nvPr/>
        </p:nvSpPr>
        <p:spPr>
          <a:xfrm>
            <a:off x="-11742" y="0"/>
            <a:ext cx="9144000" cy="6858000"/>
          </a:xfrm>
          <a:prstGeom prst="rect">
            <a:avLst/>
          </a:prstGeom>
          <a:blipFill>
            <a:blip r:embed="rId2" cstate="print"/>
            <a:stretch>
              <a:fillRect/>
            </a:stretch>
          </a:blipFill>
        </p:spPr>
        <p:txBody>
          <a:bodyPr wrap="square" lIns="0" tIns="0" rIns="0" bIns="0" rtlCol="0">
            <a:spAutoFit/>
          </a:bodyPr>
          <a:lstStyle/>
          <a:p>
            <a:endParaRPr dirty="0"/>
          </a:p>
        </p:txBody>
      </p:sp>
      <p:sp>
        <p:nvSpPr>
          <p:cNvPr id="3" name="object 3"/>
          <p:cNvSpPr txBox="1"/>
          <p:nvPr/>
        </p:nvSpPr>
        <p:spPr>
          <a:xfrm>
            <a:off x="1512253" y="481748"/>
            <a:ext cx="2399805" cy="293489"/>
          </a:xfrm>
          <a:prstGeom prst="rect">
            <a:avLst/>
          </a:prstGeom>
        </p:spPr>
        <p:txBody>
          <a:bodyPr vert="horz" wrap="square" lIns="0" tIns="0" rIns="0" bIns="0" rtlCol="0">
            <a:spAutoFit/>
          </a:bodyPr>
          <a:lstStyle/>
          <a:p>
            <a:pPr marL="0" marR="0">
              <a:lnSpc>
                <a:spcPts val="2010"/>
              </a:lnSpc>
              <a:spcBef>
                <a:spcPts val="0"/>
              </a:spcBef>
              <a:spcAft>
                <a:spcPts val="0"/>
              </a:spcAft>
            </a:pPr>
            <a:r>
              <a:rPr sz="1800" dirty="0">
                <a:solidFill>
                  <a:srgbClr val="FFFFFF"/>
                </a:solidFill>
                <a:latin typeface="GJNUDA+ArialMT"/>
                <a:cs typeface="GJNUDA+ArialMT"/>
              </a:rPr>
              <a:t>Hillside Infants School</a:t>
            </a:r>
          </a:p>
        </p:txBody>
      </p:sp>
      <p:sp>
        <p:nvSpPr>
          <p:cNvPr id="5" name="TextBox 4"/>
          <p:cNvSpPr txBox="1"/>
          <p:nvPr/>
        </p:nvSpPr>
        <p:spPr>
          <a:xfrm>
            <a:off x="251520" y="1772816"/>
            <a:ext cx="8194572" cy="5016758"/>
          </a:xfrm>
          <a:prstGeom prst="rect">
            <a:avLst/>
          </a:prstGeom>
          <a:solidFill>
            <a:schemeClr val="bg1"/>
          </a:solidFill>
        </p:spPr>
        <p:txBody>
          <a:bodyPr wrap="square" rtlCol="0">
            <a:spAutoFit/>
          </a:bodyPr>
          <a:lstStyle/>
          <a:p>
            <a:pPr>
              <a:defRPr/>
            </a:pPr>
            <a:r>
              <a:rPr lang="en-GB" sz="2000" b="1" u="sng" dirty="0">
                <a:latin typeface="Tahoma" panose="020B0604030504040204" pitchFamily="34" charset="0"/>
                <a:ea typeface="Tahoma" panose="020B0604030504040204" pitchFamily="34" charset="0"/>
                <a:cs typeface="Tahoma" panose="020B0604030504040204" pitchFamily="34" charset="0"/>
              </a:rPr>
              <a:t>Let </a:t>
            </a:r>
            <a:r>
              <a:rPr lang="en-GB" sz="2000" b="1" u="sng" dirty="0" smtClean="0">
                <a:latin typeface="Tahoma" panose="020B0604030504040204" pitchFamily="34" charset="0"/>
                <a:ea typeface="Tahoma" panose="020B0604030504040204" pitchFamily="34" charset="0"/>
                <a:cs typeface="Tahoma" panose="020B0604030504040204" pitchFamily="34" charset="0"/>
              </a:rPr>
              <a:t>your children </a:t>
            </a:r>
            <a:r>
              <a:rPr lang="en-GB" sz="2000" b="1" u="sng" dirty="0">
                <a:latin typeface="Tahoma" panose="020B0604030504040204" pitchFamily="34" charset="0"/>
                <a:ea typeface="Tahoma" panose="020B0604030504040204" pitchFamily="34" charset="0"/>
                <a:cs typeface="Tahoma" panose="020B0604030504040204" pitchFamily="34" charset="0"/>
              </a:rPr>
              <a:t>teach you</a:t>
            </a:r>
          </a:p>
          <a:p>
            <a:pPr>
              <a:defRPr/>
            </a:pPr>
            <a:endParaRPr lang="en-GB" sz="2000" u="sng" dirty="0">
              <a:latin typeface="Tahoma" panose="020B0604030504040204" pitchFamily="34" charset="0"/>
              <a:ea typeface="Tahoma" panose="020B0604030504040204" pitchFamily="34" charset="0"/>
              <a:cs typeface="Tahoma" panose="020B0604030504040204" pitchFamily="34" charset="0"/>
            </a:endParaRPr>
          </a:p>
          <a:p>
            <a:pPr algn="just">
              <a:defRPr/>
            </a:pPr>
            <a:r>
              <a:rPr lang="en-GB" sz="2000" dirty="0">
                <a:latin typeface="Tahoma" panose="020B0604030504040204" pitchFamily="34" charset="0"/>
                <a:ea typeface="Tahoma" panose="020B0604030504040204" pitchFamily="34" charset="0"/>
                <a:cs typeface="Tahoma" panose="020B0604030504040204" pitchFamily="34" charset="0"/>
              </a:rPr>
              <a:t>The people who know best about what your children are up to online, are your children!</a:t>
            </a:r>
          </a:p>
          <a:p>
            <a:pPr algn="just">
              <a:defRPr/>
            </a:pPr>
            <a:endParaRPr lang="en-GB" sz="2000" dirty="0">
              <a:latin typeface="Tahoma" panose="020B0604030504040204" pitchFamily="34" charset="0"/>
              <a:ea typeface="Tahoma" panose="020B0604030504040204" pitchFamily="34" charset="0"/>
              <a:cs typeface="Tahoma" panose="020B0604030504040204" pitchFamily="34" charset="0"/>
            </a:endParaRPr>
          </a:p>
          <a:p>
            <a:pPr algn="just">
              <a:defRPr/>
            </a:pPr>
            <a:r>
              <a:rPr lang="en-GB" sz="2000" dirty="0">
                <a:latin typeface="Tahoma" panose="020B0604030504040204" pitchFamily="34" charset="0"/>
                <a:ea typeface="Tahoma" panose="020B0604030504040204" pitchFamily="34" charset="0"/>
                <a:cs typeface="Tahoma" panose="020B0604030504040204" pitchFamily="34" charset="0"/>
              </a:rPr>
              <a:t>Get them to tell you about the sites they’re using. This is a good way to develop a trusting relationship with your child about what they are up to online.</a:t>
            </a:r>
          </a:p>
          <a:p>
            <a:pPr>
              <a:defRPr/>
            </a:pPr>
            <a:endParaRPr lang="en-GB" sz="2000" dirty="0">
              <a:solidFill>
                <a:prstClr val="black"/>
              </a:solidFill>
              <a:latin typeface="Tahoma" panose="020B0604030504040204" pitchFamily="34" charset="0"/>
              <a:ea typeface="Tahoma" panose="020B0604030504040204" pitchFamily="34" charset="0"/>
              <a:cs typeface="Tahoma" panose="020B0604030504040204" pitchFamily="34" charset="0"/>
            </a:endParaRPr>
          </a:p>
          <a:p>
            <a:pPr>
              <a:defRPr/>
            </a:pPr>
            <a:r>
              <a:rPr lang="en-GB" sz="2000" dirty="0">
                <a:latin typeface="Tahoma" panose="020B0604030504040204" pitchFamily="34" charset="0"/>
                <a:ea typeface="Tahoma" panose="020B0604030504040204" pitchFamily="34" charset="0"/>
                <a:cs typeface="Tahoma" panose="020B0604030504040204" pitchFamily="34" charset="0"/>
              </a:rPr>
              <a:t>Ask them questions such as</a:t>
            </a:r>
            <a:r>
              <a:rPr lang="en-GB" sz="2000" dirty="0" smtClean="0">
                <a:latin typeface="Tahoma" panose="020B0604030504040204" pitchFamily="34" charset="0"/>
                <a:ea typeface="Tahoma" panose="020B0604030504040204" pitchFamily="34" charset="0"/>
                <a:cs typeface="Tahoma" panose="020B0604030504040204" pitchFamily="34" charset="0"/>
              </a:rPr>
              <a:t>:</a:t>
            </a:r>
            <a:endParaRPr lang="en-GB" sz="2000" dirty="0">
              <a:latin typeface="Tahoma" panose="020B0604030504040204" pitchFamily="34" charset="0"/>
              <a:ea typeface="Tahoma" panose="020B0604030504040204" pitchFamily="34" charset="0"/>
              <a:cs typeface="Tahoma" panose="020B0604030504040204" pitchFamily="34" charset="0"/>
            </a:endParaRPr>
          </a:p>
          <a:p>
            <a:pPr marL="342900" indent="-342900">
              <a:buFont typeface="Arial" panose="020B0604020202020204" pitchFamily="34" charset="0"/>
              <a:buChar char="•"/>
              <a:defRPr/>
            </a:pPr>
            <a:r>
              <a:rPr lang="en-GB" sz="2000" dirty="0">
                <a:solidFill>
                  <a:srgbClr val="FF0000"/>
                </a:solidFill>
                <a:latin typeface="Tahoma" panose="020B0604030504040204" pitchFamily="34" charset="0"/>
                <a:ea typeface="Tahoma" panose="020B0604030504040204" pitchFamily="34" charset="0"/>
                <a:cs typeface="Tahoma" panose="020B0604030504040204" pitchFamily="34" charset="0"/>
              </a:rPr>
              <a:t>Why do you like the site?</a:t>
            </a:r>
          </a:p>
          <a:p>
            <a:pPr marL="342900" indent="-342900">
              <a:buFont typeface="Arial" panose="020B0604020202020204" pitchFamily="34" charset="0"/>
              <a:buChar char="•"/>
              <a:defRPr/>
            </a:pPr>
            <a:r>
              <a:rPr lang="en-GB" sz="2000" dirty="0">
                <a:solidFill>
                  <a:srgbClr val="FF0000"/>
                </a:solidFill>
                <a:latin typeface="Tahoma" panose="020B0604030504040204" pitchFamily="34" charset="0"/>
                <a:ea typeface="Tahoma" panose="020B0604030504040204" pitchFamily="34" charset="0"/>
                <a:cs typeface="Tahoma" panose="020B0604030504040204" pitchFamily="34" charset="0"/>
              </a:rPr>
              <a:t>What can you do on it?</a:t>
            </a:r>
          </a:p>
          <a:p>
            <a:pPr marL="342900" indent="-342900">
              <a:buFont typeface="Arial" panose="020B0604020202020204" pitchFamily="34" charset="0"/>
              <a:buChar char="•"/>
              <a:defRPr/>
            </a:pPr>
            <a:r>
              <a:rPr lang="en-GB" sz="2000" dirty="0">
                <a:solidFill>
                  <a:srgbClr val="FF0000"/>
                </a:solidFill>
                <a:latin typeface="Tahoma" panose="020B0604030504040204" pitchFamily="34" charset="0"/>
                <a:ea typeface="Tahoma" panose="020B0604030504040204" pitchFamily="34" charset="0"/>
                <a:cs typeface="Tahoma" panose="020B0604030504040204" pitchFamily="34" charset="0"/>
              </a:rPr>
              <a:t>What’s so fun about it?</a:t>
            </a:r>
          </a:p>
          <a:p>
            <a:pPr marL="342900" indent="-342900">
              <a:buFont typeface="Arial" panose="020B0604020202020204" pitchFamily="34" charset="0"/>
              <a:buChar char="•"/>
              <a:defRPr/>
            </a:pPr>
            <a:r>
              <a:rPr lang="en-GB" sz="2000" dirty="0">
                <a:solidFill>
                  <a:srgbClr val="FF0000"/>
                </a:solidFill>
                <a:latin typeface="Tahoma" panose="020B0604030504040204" pitchFamily="34" charset="0"/>
                <a:ea typeface="Tahoma" panose="020B0604030504040204" pitchFamily="34" charset="0"/>
                <a:cs typeface="Tahoma" panose="020B0604030504040204" pitchFamily="34" charset="0"/>
              </a:rPr>
              <a:t>Who uses it at school?</a:t>
            </a:r>
          </a:p>
          <a:p>
            <a:pPr marL="342900" indent="-342900">
              <a:buFont typeface="Arial" panose="020B0604020202020204" pitchFamily="34" charset="0"/>
              <a:buChar char="•"/>
              <a:defRPr/>
            </a:pPr>
            <a:r>
              <a:rPr lang="en-GB" sz="2000" dirty="0">
                <a:solidFill>
                  <a:srgbClr val="FF0000"/>
                </a:solidFill>
                <a:latin typeface="Tahoma" panose="020B0604030504040204" pitchFamily="34" charset="0"/>
                <a:ea typeface="Tahoma" panose="020B0604030504040204" pitchFamily="34" charset="0"/>
                <a:cs typeface="Tahoma" panose="020B0604030504040204" pitchFamily="34" charset="0"/>
              </a:rPr>
              <a:t>Who can you talk to?</a:t>
            </a:r>
          </a:p>
          <a:p>
            <a:pPr marL="342900" indent="-342900">
              <a:buFont typeface="Arial" panose="020B0604020202020204" pitchFamily="34" charset="0"/>
              <a:buChar char="•"/>
              <a:defRPr/>
            </a:pPr>
            <a:r>
              <a:rPr lang="en-GB" sz="2000" dirty="0">
                <a:solidFill>
                  <a:srgbClr val="FF0000"/>
                </a:solidFill>
                <a:latin typeface="Tahoma" panose="020B0604030504040204" pitchFamily="34" charset="0"/>
                <a:ea typeface="Tahoma" panose="020B0604030504040204" pitchFamily="34" charset="0"/>
                <a:cs typeface="Tahoma" panose="020B0604030504040204" pitchFamily="34" charset="0"/>
              </a:rPr>
              <a:t>Who are your friends on it? </a:t>
            </a:r>
          </a:p>
        </p:txBody>
      </p:sp>
    </p:spTree>
    <p:extLst>
      <p:ext uri="{BB962C8B-B14F-4D97-AF65-F5344CB8AC3E}">
        <p14:creationId xmlns:p14="http://schemas.microsoft.com/office/powerpoint/2010/main" val="374548607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1"/>
          <p:cNvSpPr/>
          <p:nvPr/>
        </p:nvSpPr>
        <p:spPr>
          <a:xfrm>
            <a:off x="-19416" y="0"/>
            <a:ext cx="9144000" cy="6858000"/>
          </a:xfrm>
          <a:prstGeom prst="rect">
            <a:avLst/>
          </a:prstGeom>
          <a:blipFill>
            <a:blip r:embed="rId3" cstate="print"/>
            <a:stretch>
              <a:fillRect/>
            </a:stretch>
          </a:blipFill>
        </p:spPr>
        <p:txBody>
          <a:bodyPr wrap="square" lIns="0" tIns="0" rIns="0" bIns="0" rtlCol="0">
            <a:spAutoFit/>
          </a:bodyPr>
          <a:lstStyle/>
          <a:p>
            <a:endParaRPr dirty="0"/>
          </a:p>
        </p:txBody>
      </p:sp>
      <p:sp>
        <p:nvSpPr>
          <p:cNvPr id="3" name="object 3"/>
          <p:cNvSpPr txBox="1"/>
          <p:nvPr/>
        </p:nvSpPr>
        <p:spPr>
          <a:xfrm>
            <a:off x="1512253" y="481748"/>
            <a:ext cx="2399805" cy="293489"/>
          </a:xfrm>
          <a:prstGeom prst="rect">
            <a:avLst/>
          </a:prstGeom>
        </p:spPr>
        <p:txBody>
          <a:bodyPr vert="horz" wrap="square" lIns="0" tIns="0" rIns="0" bIns="0" rtlCol="0">
            <a:spAutoFit/>
          </a:bodyPr>
          <a:lstStyle/>
          <a:p>
            <a:pPr marL="0" marR="0">
              <a:lnSpc>
                <a:spcPts val="2010"/>
              </a:lnSpc>
              <a:spcBef>
                <a:spcPts val="0"/>
              </a:spcBef>
              <a:spcAft>
                <a:spcPts val="0"/>
              </a:spcAft>
            </a:pPr>
            <a:r>
              <a:rPr sz="1800" dirty="0">
                <a:solidFill>
                  <a:srgbClr val="FFFFFF"/>
                </a:solidFill>
                <a:latin typeface="GJNUDA+ArialMT"/>
                <a:cs typeface="GJNUDA+ArialMT"/>
              </a:rPr>
              <a:t>Hillside Infants School</a:t>
            </a:r>
          </a:p>
        </p:txBody>
      </p:sp>
      <p:sp>
        <p:nvSpPr>
          <p:cNvPr id="5" name="TextBox 4"/>
          <p:cNvSpPr txBox="1"/>
          <p:nvPr/>
        </p:nvSpPr>
        <p:spPr>
          <a:xfrm>
            <a:off x="251520" y="1772816"/>
            <a:ext cx="8194572" cy="400110"/>
          </a:xfrm>
          <a:prstGeom prst="rect">
            <a:avLst/>
          </a:prstGeom>
          <a:solidFill>
            <a:schemeClr val="bg1"/>
          </a:solidFill>
        </p:spPr>
        <p:txBody>
          <a:bodyPr wrap="square" rtlCol="0">
            <a:spAutoFit/>
          </a:bodyPr>
          <a:lstStyle/>
          <a:p>
            <a:pPr>
              <a:defRPr/>
            </a:pPr>
            <a:endParaRPr lang="en-GB" sz="2000" dirty="0">
              <a:solidFill>
                <a:srgbClr val="FF0000"/>
              </a:solidFill>
              <a:latin typeface="Tahoma" panose="020B0604030504040204" pitchFamily="34" charset="0"/>
              <a:ea typeface="Tahoma" panose="020B0604030504040204" pitchFamily="34" charset="0"/>
              <a:cs typeface="Tahoma" panose="020B0604030504040204" pitchFamily="34" charset="0"/>
            </a:endParaRPr>
          </a:p>
        </p:txBody>
      </p:sp>
      <p:pic>
        <p:nvPicPr>
          <p:cNvPr id="6" name="-geQER9ecdc"/>
          <p:cNvPicPr>
            <a:picLocks noRot="1" noChangeAspect="1"/>
          </p:cNvPicPr>
          <p:nvPr>
            <a:videoFile r:link="rId1"/>
          </p:nvPr>
        </p:nvPicPr>
        <p:blipFill>
          <a:blip r:embed="rId4">
            <a:extLst>
              <a:ext uri="{28A0092B-C50C-407E-A947-70E740481C1C}">
                <a14:useLocalDpi xmlns:a14="http://schemas.microsoft.com/office/drawing/2010/main" val="0"/>
              </a:ext>
            </a:extLst>
          </a:blip>
          <a:srcRect/>
          <a:stretch>
            <a:fillRect/>
          </a:stretch>
        </p:blipFill>
        <p:spPr bwMode="auto">
          <a:xfrm>
            <a:off x="755576" y="1556792"/>
            <a:ext cx="7690516" cy="4325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p:cNvSpPr txBox="1"/>
          <p:nvPr/>
        </p:nvSpPr>
        <p:spPr>
          <a:xfrm>
            <a:off x="2248328" y="6098732"/>
            <a:ext cx="4608512" cy="400110"/>
          </a:xfrm>
          <a:prstGeom prst="rect">
            <a:avLst/>
          </a:prstGeom>
          <a:noFill/>
        </p:spPr>
        <p:txBody>
          <a:bodyPr wrap="square" rtlCol="0">
            <a:spAutoFit/>
          </a:bodyPr>
          <a:lstStyle/>
          <a:p>
            <a:pPr algn="ctr"/>
            <a:r>
              <a:rPr lang="en-GB" sz="2000" u="sng" dirty="0"/>
              <a:t>www.thinkuknow.co.uk/parents</a:t>
            </a:r>
            <a:endParaRPr lang="en-GB" sz="2000" dirty="0"/>
          </a:p>
        </p:txBody>
      </p:sp>
    </p:spTree>
    <p:extLst>
      <p:ext uri="{BB962C8B-B14F-4D97-AF65-F5344CB8AC3E}">
        <p14:creationId xmlns:p14="http://schemas.microsoft.com/office/powerpoint/2010/main" val="47687464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1"/>
          <p:cNvSpPr/>
          <p:nvPr/>
        </p:nvSpPr>
        <p:spPr>
          <a:xfrm>
            <a:off x="-19416" y="0"/>
            <a:ext cx="9144000" cy="6858000"/>
          </a:xfrm>
          <a:prstGeom prst="rect">
            <a:avLst/>
          </a:prstGeom>
          <a:blipFill>
            <a:blip r:embed="rId2" cstate="print"/>
            <a:stretch>
              <a:fillRect/>
            </a:stretch>
          </a:blipFill>
        </p:spPr>
        <p:txBody>
          <a:bodyPr wrap="square" lIns="0" tIns="0" rIns="0" bIns="0" rtlCol="0">
            <a:spAutoFit/>
          </a:bodyPr>
          <a:lstStyle/>
          <a:p>
            <a:endParaRPr dirty="0"/>
          </a:p>
        </p:txBody>
      </p:sp>
      <p:sp>
        <p:nvSpPr>
          <p:cNvPr id="3" name="object 3"/>
          <p:cNvSpPr txBox="1"/>
          <p:nvPr/>
        </p:nvSpPr>
        <p:spPr>
          <a:xfrm>
            <a:off x="1512253" y="481748"/>
            <a:ext cx="2399805" cy="293489"/>
          </a:xfrm>
          <a:prstGeom prst="rect">
            <a:avLst/>
          </a:prstGeom>
        </p:spPr>
        <p:txBody>
          <a:bodyPr vert="horz" wrap="square" lIns="0" tIns="0" rIns="0" bIns="0" rtlCol="0">
            <a:spAutoFit/>
          </a:bodyPr>
          <a:lstStyle/>
          <a:p>
            <a:pPr marL="0" marR="0">
              <a:lnSpc>
                <a:spcPts val="2010"/>
              </a:lnSpc>
              <a:spcBef>
                <a:spcPts val="0"/>
              </a:spcBef>
              <a:spcAft>
                <a:spcPts val="0"/>
              </a:spcAft>
            </a:pPr>
            <a:r>
              <a:rPr sz="1800" dirty="0">
                <a:solidFill>
                  <a:srgbClr val="FFFFFF"/>
                </a:solidFill>
                <a:latin typeface="GJNUDA+ArialMT"/>
                <a:cs typeface="GJNUDA+ArialMT"/>
              </a:rPr>
              <a:t>Hillside Infants School</a:t>
            </a:r>
          </a:p>
        </p:txBody>
      </p:sp>
      <p:sp>
        <p:nvSpPr>
          <p:cNvPr id="5" name="TextBox 4"/>
          <p:cNvSpPr txBox="1"/>
          <p:nvPr/>
        </p:nvSpPr>
        <p:spPr>
          <a:xfrm>
            <a:off x="251520" y="1772816"/>
            <a:ext cx="8194572" cy="5016758"/>
          </a:xfrm>
          <a:prstGeom prst="rect">
            <a:avLst/>
          </a:prstGeom>
          <a:solidFill>
            <a:schemeClr val="bg1"/>
          </a:solidFill>
        </p:spPr>
        <p:txBody>
          <a:bodyPr wrap="square" rtlCol="0">
            <a:spAutoFit/>
          </a:bodyPr>
          <a:lstStyle/>
          <a:p>
            <a:pPr>
              <a:defRPr/>
            </a:pPr>
            <a:r>
              <a:rPr lang="en-GB" sz="2000" b="1" u="sng" dirty="0">
                <a:latin typeface="Candara" panose="020E0502030303020204" pitchFamily="34" charset="0"/>
              </a:rPr>
              <a:t>Reach an agreement</a:t>
            </a:r>
          </a:p>
          <a:p>
            <a:pPr>
              <a:defRPr/>
            </a:pPr>
            <a:endParaRPr lang="en-GB" sz="2000" u="sng" dirty="0">
              <a:latin typeface="Candara" panose="020E0502030303020204" pitchFamily="34" charset="0"/>
            </a:endParaRPr>
          </a:p>
          <a:p>
            <a:pPr algn="just">
              <a:defRPr/>
            </a:pPr>
            <a:r>
              <a:rPr lang="en-GB" sz="2000" dirty="0">
                <a:latin typeface="Tahoma" panose="020B0604030504040204" pitchFamily="34" charset="0"/>
                <a:ea typeface="Tahoma" panose="020B0604030504040204" pitchFamily="34" charset="0"/>
                <a:cs typeface="Tahoma" panose="020B0604030504040204" pitchFamily="34" charset="0"/>
              </a:rPr>
              <a:t>A good way to set boundaries with your child about what they can and can’t do online is to set an agreement with them.</a:t>
            </a:r>
          </a:p>
          <a:p>
            <a:pPr algn="just">
              <a:defRPr/>
            </a:pPr>
            <a:endParaRPr lang="en-GB" sz="2000" dirty="0">
              <a:latin typeface="Tahoma" panose="020B0604030504040204" pitchFamily="34" charset="0"/>
              <a:ea typeface="Tahoma" panose="020B0604030504040204" pitchFamily="34" charset="0"/>
              <a:cs typeface="Tahoma" panose="020B0604030504040204" pitchFamily="34" charset="0"/>
            </a:endParaRPr>
          </a:p>
          <a:p>
            <a:pPr algn="just">
              <a:defRPr/>
            </a:pPr>
            <a:r>
              <a:rPr lang="en-GB" sz="2000" dirty="0">
                <a:latin typeface="Tahoma" panose="020B0604030504040204" pitchFamily="34" charset="0"/>
                <a:ea typeface="Tahoma" panose="020B0604030504040204" pitchFamily="34" charset="0"/>
                <a:cs typeface="Tahoma" panose="020B0604030504040204" pitchFamily="34" charset="0"/>
              </a:rPr>
              <a:t>It is important that the children realise the importance of the agreement and that it is in place to help support and keep the child safe</a:t>
            </a:r>
            <a:r>
              <a:rPr lang="en-GB" sz="2000" dirty="0" smtClean="0">
                <a:latin typeface="Tahoma" panose="020B0604030504040204" pitchFamily="34" charset="0"/>
                <a:ea typeface="Tahoma" panose="020B0604030504040204" pitchFamily="34" charset="0"/>
                <a:cs typeface="Tahoma" panose="020B0604030504040204" pitchFamily="34" charset="0"/>
              </a:rPr>
              <a:t>.</a:t>
            </a:r>
          </a:p>
          <a:p>
            <a:pPr algn="just">
              <a:defRPr/>
            </a:pPr>
            <a:endParaRPr lang="en-GB" sz="1600" dirty="0">
              <a:latin typeface="Tahoma" panose="020B0604030504040204" pitchFamily="34" charset="0"/>
              <a:ea typeface="Tahoma" panose="020B0604030504040204" pitchFamily="34" charset="0"/>
              <a:cs typeface="Tahoma" panose="020B0604030504040204" pitchFamily="34" charset="0"/>
            </a:endParaRPr>
          </a:p>
          <a:p>
            <a:pPr algn="just">
              <a:defRPr/>
            </a:pPr>
            <a:r>
              <a:rPr lang="en-GB" b="1" dirty="0">
                <a:latin typeface="Tahoma" panose="020B0604030504040204" pitchFamily="34" charset="0"/>
                <a:ea typeface="Tahoma" panose="020B0604030504040204" pitchFamily="34" charset="0"/>
                <a:cs typeface="Tahoma" panose="020B0604030504040204" pitchFamily="34" charset="0"/>
              </a:rPr>
              <a:t>Here are some examples of the areas you might want to discuss</a:t>
            </a:r>
            <a:r>
              <a:rPr lang="en-GB" b="1" dirty="0" smtClean="0">
                <a:latin typeface="Tahoma" panose="020B0604030504040204" pitchFamily="34" charset="0"/>
                <a:ea typeface="Tahoma" panose="020B0604030504040204" pitchFamily="34" charset="0"/>
                <a:cs typeface="Tahoma" panose="020B0604030504040204" pitchFamily="34" charset="0"/>
              </a:rPr>
              <a:t>:</a:t>
            </a:r>
            <a:endParaRPr lang="en-GB" b="1" dirty="0">
              <a:latin typeface="Tahoma" panose="020B0604030504040204" pitchFamily="34" charset="0"/>
              <a:ea typeface="Tahoma" panose="020B0604030504040204" pitchFamily="34" charset="0"/>
              <a:cs typeface="Tahoma" panose="020B0604030504040204" pitchFamily="34" charset="0"/>
            </a:endParaRPr>
          </a:p>
          <a:p>
            <a:pPr marL="285750" indent="-285750" algn="just">
              <a:buFont typeface="Arial" panose="020B0604020202020204" pitchFamily="34" charset="0"/>
              <a:buChar char="•"/>
              <a:defRPr/>
            </a:pPr>
            <a:r>
              <a:rPr lang="en-GB" dirty="0">
                <a:solidFill>
                  <a:srgbClr val="FF0000"/>
                </a:solidFill>
                <a:latin typeface="Tahoma" panose="020B0604030504040204" pitchFamily="34" charset="0"/>
                <a:ea typeface="Tahoma" panose="020B0604030504040204" pitchFamily="34" charset="0"/>
                <a:cs typeface="Tahoma" panose="020B0604030504040204" pitchFamily="34" charset="0"/>
              </a:rPr>
              <a:t>Limits on the amount of time your child spends online</a:t>
            </a:r>
          </a:p>
          <a:p>
            <a:pPr marL="285750" indent="-285750" algn="just">
              <a:buFont typeface="Arial" panose="020B0604020202020204" pitchFamily="34" charset="0"/>
              <a:buChar char="•"/>
              <a:defRPr/>
            </a:pPr>
            <a:r>
              <a:rPr lang="en-GB" dirty="0">
                <a:solidFill>
                  <a:srgbClr val="FF0000"/>
                </a:solidFill>
                <a:latin typeface="Tahoma" panose="020B0604030504040204" pitchFamily="34" charset="0"/>
                <a:ea typeface="Tahoma" panose="020B0604030504040204" pitchFamily="34" charset="0"/>
                <a:cs typeface="Tahoma" panose="020B0604030504040204" pitchFamily="34" charset="0"/>
              </a:rPr>
              <a:t>No bedroom rule</a:t>
            </a:r>
          </a:p>
          <a:p>
            <a:pPr marL="285750" indent="-285750" algn="just">
              <a:buFont typeface="Arial" panose="020B0604020202020204" pitchFamily="34" charset="0"/>
              <a:buChar char="•"/>
              <a:defRPr/>
            </a:pPr>
            <a:r>
              <a:rPr lang="en-GB" dirty="0">
                <a:solidFill>
                  <a:srgbClr val="FF0000"/>
                </a:solidFill>
                <a:latin typeface="Tahoma" panose="020B0604030504040204" pitchFamily="34" charset="0"/>
                <a:ea typeface="Tahoma" panose="020B0604030504040204" pitchFamily="34" charset="0"/>
                <a:cs typeface="Tahoma" panose="020B0604030504040204" pitchFamily="34" charset="0"/>
              </a:rPr>
              <a:t>Having regular screen breaks</a:t>
            </a:r>
          </a:p>
          <a:p>
            <a:pPr marL="285750" indent="-285750" algn="just">
              <a:buFont typeface="Arial" panose="020B0604020202020204" pitchFamily="34" charset="0"/>
              <a:buChar char="•"/>
              <a:defRPr/>
            </a:pPr>
            <a:r>
              <a:rPr lang="en-GB" dirty="0">
                <a:solidFill>
                  <a:srgbClr val="FF0000"/>
                </a:solidFill>
                <a:latin typeface="Tahoma" panose="020B0604030504040204" pitchFamily="34" charset="0"/>
                <a:ea typeface="Tahoma" panose="020B0604030504040204" pitchFamily="34" charset="0"/>
                <a:cs typeface="Tahoma" panose="020B0604030504040204" pitchFamily="34" charset="0"/>
              </a:rPr>
              <a:t>Not sharing any pictures they wouldn’t be happy to share with you.</a:t>
            </a:r>
          </a:p>
          <a:p>
            <a:pPr marL="285750" indent="-285750" algn="just">
              <a:buFont typeface="Arial" panose="020B0604020202020204" pitchFamily="34" charset="0"/>
              <a:buChar char="•"/>
              <a:defRPr/>
            </a:pPr>
            <a:r>
              <a:rPr lang="en-GB" dirty="0">
                <a:solidFill>
                  <a:srgbClr val="FF0000"/>
                </a:solidFill>
                <a:latin typeface="Tahoma" panose="020B0604030504040204" pitchFamily="34" charset="0"/>
                <a:ea typeface="Tahoma" panose="020B0604030504040204" pitchFamily="34" charset="0"/>
                <a:cs typeface="Tahoma" panose="020B0604030504040204" pitchFamily="34" charset="0"/>
              </a:rPr>
              <a:t>Not giving out personal details</a:t>
            </a:r>
          </a:p>
          <a:p>
            <a:pPr marL="285750" indent="-285750" algn="just">
              <a:buFont typeface="Arial" panose="020B0604020202020204" pitchFamily="34" charset="0"/>
              <a:buChar char="•"/>
              <a:defRPr/>
            </a:pPr>
            <a:r>
              <a:rPr lang="en-GB" dirty="0">
                <a:solidFill>
                  <a:srgbClr val="FF0000"/>
                </a:solidFill>
                <a:latin typeface="Tahoma" panose="020B0604030504040204" pitchFamily="34" charset="0"/>
                <a:ea typeface="Tahoma" panose="020B0604030504040204" pitchFamily="34" charset="0"/>
                <a:cs typeface="Tahoma" panose="020B0604030504040204" pitchFamily="34" charset="0"/>
              </a:rPr>
              <a:t>Coming to you if they are concerned. Or, if not, knowing where they can go for independent help and support.</a:t>
            </a:r>
          </a:p>
        </p:txBody>
      </p:sp>
    </p:spTree>
    <p:extLst>
      <p:ext uri="{BB962C8B-B14F-4D97-AF65-F5344CB8AC3E}">
        <p14:creationId xmlns:p14="http://schemas.microsoft.com/office/powerpoint/2010/main" val="290915627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1"/>
          <p:cNvSpPr/>
          <p:nvPr/>
        </p:nvSpPr>
        <p:spPr>
          <a:xfrm>
            <a:off x="-19416" y="0"/>
            <a:ext cx="9144000" cy="6858000"/>
          </a:xfrm>
          <a:prstGeom prst="rect">
            <a:avLst/>
          </a:prstGeom>
          <a:blipFill>
            <a:blip r:embed="rId3" cstate="print"/>
            <a:stretch>
              <a:fillRect/>
            </a:stretch>
          </a:blipFill>
        </p:spPr>
        <p:txBody>
          <a:bodyPr wrap="square" lIns="0" tIns="0" rIns="0" bIns="0" rtlCol="0">
            <a:spAutoFit/>
          </a:bodyPr>
          <a:lstStyle/>
          <a:p>
            <a:endParaRPr dirty="0"/>
          </a:p>
        </p:txBody>
      </p:sp>
      <p:sp>
        <p:nvSpPr>
          <p:cNvPr id="3" name="object 3"/>
          <p:cNvSpPr txBox="1"/>
          <p:nvPr/>
        </p:nvSpPr>
        <p:spPr>
          <a:xfrm>
            <a:off x="1512253" y="481748"/>
            <a:ext cx="2399805" cy="293489"/>
          </a:xfrm>
          <a:prstGeom prst="rect">
            <a:avLst/>
          </a:prstGeom>
        </p:spPr>
        <p:txBody>
          <a:bodyPr vert="horz" wrap="square" lIns="0" tIns="0" rIns="0" bIns="0" rtlCol="0">
            <a:spAutoFit/>
          </a:bodyPr>
          <a:lstStyle/>
          <a:p>
            <a:pPr marL="0" marR="0">
              <a:lnSpc>
                <a:spcPts val="2010"/>
              </a:lnSpc>
              <a:spcBef>
                <a:spcPts val="0"/>
              </a:spcBef>
              <a:spcAft>
                <a:spcPts val="0"/>
              </a:spcAft>
            </a:pPr>
            <a:r>
              <a:rPr sz="1800" dirty="0">
                <a:solidFill>
                  <a:srgbClr val="FFFFFF"/>
                </a:solidFill>
                <a:latin typeface="GJNUDA+ArialMT"/>
                <a:cs typeface="GJNUDA+ArialMT"/>
              </a:rPr>
              <a:t>Hillside Infants School</a:t>
            </a:r>
          </a:p>
        </p:txBody>
      </p:sp>
      <p:sp>
        <p:nvSpPr>
          <p:cNvPr id="5" name="TextBox 4"/>
          <p:cNvSpPr txBox="1"/>
          <p:nvPr/>
        </p:nvSpPr>
        <p:spPr>
          <a:xfrm>
            <a:off x="251520" y="1772816"/>
            <a:ext cx="8194572" cy="400110"/>
          </a:xfrm>
          <a:prstGeom prst="rect">
            <a:avLst/>
          </a:prstGeom>
          <a:solidFill>
            <a:schemeClr val="bg1"/>
          </a:solidFill>
        </p:spPr>
        <p:txBody>
          <a:bodyPr wrap="square" rtlCol="0">
            <a:spAutoFit/>
          </a:bodyPr>
          <a:lstStyle/>
          <a:p>
            <a:pPr algn="ctr"/>
            <a:r>
              <a:rPr lang="en-GB" altLang="en-US" sz="2000" b="1" dirty="0">
                <a:latin typeface="Candara" panose="020E0502030303020204" pitchFamily="34" charset="0"/>
              </a:rPr>
              <a:t>Online Safety Video to share with children</a:t>
            </a:r>
          </a:p>
        </p:txBody>
      </p:sp>
      <p:pic>
        <p:nvPicPr>
          <p:cNvPr id="4" name="Yt0us2O3_Jk"/>
          <p:cNvPicPr>
            <a:picLocks noRot="1" noChangeAspect="1"/>
          </p:cNvPicPr>
          <p:nvPr>
            <a:videoFile r:link="rId1"/>
          </p:nvPr>
        </p:nvPicPr>
        <p:blipFill>
          <a:blip r:embed="rId4"/>
          <a:stretch>
            <a:fillRect/>
          </a:stretch>
        </p:blipFill>
        <p:spPr>
          <a:xfrm>
            <a:off x="1043608" y="2172926"/>
            <a:ext cx="6912768" cy="4136394"/>
          </a:xfrm>
          <a:prstGeom prst="rect">
            <a:avLst/>
          </a:prstGeom>
        </p:spPr>
      </p:pic>
    </p:spTree>
    <p:extLst>
      <p:ext uri="{BB962C8B-B14F-4D97-AF65-F5344CB8AC3E}">
        <p14:creationId xmlns:p14="http://schemas.microsoft.com/office/powerpoint/2010/main" val="365740152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1"/>
          <p:cNvSpPr/>
          <p:nvPr/>
        </p:nvSpPr>
        <p:spPr>
          <a:xfrm>
            <a:off x="-19416" y="0"/>
            <a:ext cx="9144000" cy="6858000"/>
          </a:xfrm>
          <a:prstGeom prst="rect">
            <a:avLst/>
          </a:prstGeom>
          <a:blipFill>
            <a:blip r:embed="rId2" cstate="print"/>
            <a:stretch>
              <a:fillRect/>
            </a:stretch>
          </a:blipFill>
        </p:spPr>
        <p:txBody>
          <a:bodyPr wrap="square" lIns="0" tIns="0" rIns="0" bIns="0" rtlCol="0">
            <a:spAutoFit/>
          </a:bodyPr>
          <a:lstStyle/>
          <a:p>
            <a:endParaRPr dirty="0"/>
          </a:p>
        </p:txBody>
      </p:sp>
      <p:sp>
        <p:nvSpPr>
          <p:cNvPr id="3" name="object 3"/>
          <p:cNvSpPr txBox="1"/>
          <p:nvPr/>
        </p:nvSpPr>
        <p:spPr>
          <a:xfrm>
            <a:off x="1512253" y="481748"/>
            <a:ext cx="2399805" cy="293489"/>
          </a:xfrm>
          <a:prstGeom prst="rect">
            <a:avLst/>
          </a:prstGeom>
        </p:spPr>
        <p:txBody>
          <a:bodyPr vert="horz" wrap="square" lIns="0" tIns="0" rIns="0" bIns="0" rtlCol="0">
            <a:spAutoFit/>
          </a:bodyPr>
          <a:lstStyle/>
          <a:p>
            <a:pPr marL="0" marR="0">
              <a:lnSpc>
                <a:spcPts val="2010"/>
              </a:lnSpc>
              <a:spcBef>
                <a:spcPts val="0"/>
              </a:spcBef>
              <a:spcAft>
                <a:spcPts val="0"/>
              </a:spcAft>
            </a:pPr>
            <a:r>
              <a:rPr sz="1800" dirty="0">
                <a:solidFill>
                  <a:srgbClr val="FFFFFF"/>
                </a:solidFill>
                <a:latin typeface="GJNUDA+ArialMT"/>
                <a:cs typeface="GJNUDA+ArialMT"/>
              </a:rPr>
              <a:t>Hillside Infants School</a:t>
            </a:r>
          </a:p>
        </p:txBody>
      </p:sp>
      <p:sp>
        <p:nvSpPr>
          <p:cNvPr id="5" name="TextBox 4"/>
          <p:cNvSpPr txBox="1"/>
          <p:nvPr/>
        </p:nvSpPr>
        <p:spPr>
          <a:xfrm>
            <a:off x="323528" y="1628800"/>
            <a:ext cx="8194572" cy="2585323"/>
          </a:xfrm>
          <a:prstGeom prst="rect">
            <a:avLst/>
          </a:prstGeom>
          <a:solidFill>
            <a:schemeClr val="bg1"/>
          </a:solidFill>
        </p:spPr>
        <p:txBody>
          <a:bodyPr wrap="square" rtlCol="0">
            <a:spAutoFit/>
          </a:bodyPr>
          <a:lstStyle/>
          <a:p>
            <a:pPr algn="ctr">
              <a:spcBef>
                <a:spcPct val="0"/>
              </a:spcBef>
              <a:spcAft>
                <a:spcPct val="0"/>
              </a:spcAft>
            </a:pPr>
            <a:r>
              <a:rPr lang="en-GB" altLang="en-US" sz="5400" b="1" dirty="0">
                <a:latin typeface="Tahoma" panose="020B0604030504040204" pitchFamily="34" charset="0"/>
                <a:ea typeface="Tahoma" panose="020B0604030504040204" pitchFamily="34" charset="0"/>
                <a:cs typeface="Tahoma" panose="020B0604030504040204" pitchFamily="34" charset="0"/>
              </a:rPr>
              <a:t>What tools and </a:t>
            </a:r>
            <a:r>
              <a:rPr lang="en-GB" altLang="en-US" sz="5400" b="1" dirty="0" smtClean="0">
                <a:latin typeface="Tahoma" panose="020B0604030504040204" pitchFamily="34" charset="0"/>
                <a:ea typeface="Tahoma" panose="020B0604030504040204" pitchFamily="34" charset="0"/>
                <a:cs typeface="Tahoma" panose="020B0604030504040204" pitchFamily="34" charset="0"/>
              </a:rPr>
              <a:t>resources are there </a:t>
            </a:r>
            <a:r>
              <a:rPr lang="en-GB" altLang="en-US" sz="5400" b="1" dirty="0">
                <a:latin typeface="Tahoma" panose="020B0604030504040204" pitchFamily="34" charset="0"/>
                <a:ea typeface="Tahoma" panose="020B0604030504040204" pitchFamily="34" charset="0"/>
                <a:cs typeface="Tahoma" panose="020B0604030504040204" pitchFamily="34" charset="0"/>
              </a:rPr>
              <a:t>for </a:t>
            </a:r>
            <a:r>
              <a:rPr lang="en-GB" altLang="en-US" sz="5400" b="1" dirty="0" smtClean="0">
                <a:latin typeface="Tahoma" panose="020B0604030504040204" pitchFamily="34" charset="0"/>
                <a:ea typeface="Tahoma" panose="020B0604030504040204" pitchFamily="34" charset="0"/>
                <a:cs typeface="Tahoma" panose="020B0604030504040204" pitchFamily="34" charset="0"/>
              </a:rPr>
              <a:t>support?</a:t>
            </a:r>
            <a:endParaRPr lang="en-GB" altLang="en-US" sz="5400" b="1" dirty="0">
              <a:latin typeface="Tahoma" panose="020B0604030504040204" pitchFamily="34" charset="0"/>
              <a:ea typeface="Tahoma" panose="020B0604030504040204" pitchFamily="34" charset="0"/>
              <a:cs typeface="Tahoma" panose="020B0604030504040204" pitchFamily="34" charset="0"/>
            </a:endParaRPr>
          </a:p>
        </p:txBody>
      </p:sp>
      <p:pic>
        <p:nvPicPr>
          <p:cNvPr id="6" name="Picture 5" descr="Free internet safety resources for parents - UK Safer Internet Centre"/>
          <p:cNvPicPr/>
          <p:nvPr/>
        </p:nvPicPr>
        <p:blipFill>
          <a:blip r:embed="rId3">
            <a:extLst>
              <a:ext uri="{28A0092B-C50C-407E-A947-70E740481C1C}">
                <a14:useLocalDpi xmlns:a14="http://schemas.microsoft.com/office/drawing/2010/main" val="0"/>
              </a:ext>
            </a:extLst>
          </a:blip>
          <a:srcRect/>
          <a:stretch>
            <a:fillRect/>
          </a:stretch>
        </p:blipFill>
        <p:spPr bwMode="auto">
          <a:xfrm>
            <a:off x="700871" y="3692276"/>
            <a:ext cx="2019300" cy="2750820"/>
          </a:xfrm>
          <a:prstGeom prst="rect">
            <a:avLst/>
          </a:prstGeom>
          <a:noFill/>
          <a:ln>
            <a:noFill/>
          </a:ln>
        </p:spPr>
      </p:pic>
    </p:spTree>
    <p:extLst>
      <p:ext uri="{BB962C8B-B14F-4D97-AF65-F5344CB8AC3E}">
        <p14:creationId xmlns:p14="http://schemas.microsoft.com/office/powerpoint/2010/main" val="19411007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1"/>
          <p:cNvSpPr/>
          <p:nvPr/>
        </p:nvSpPr>
        <p:spPr>
          <a:xfrm>
            <a:off x="-19416" y="0"/>
            <a:ext cx="9144000" cy="6858000"/>
          </a:xfrm>
          <a:prstGeom prst="rect">
            <a:avLst/>
          </a:prstGeom>
          <a:blipFill>
            <a:blip r:embed="rId2" cstate="print"/>
            <a:stretch>
              <a:fillRect/>
            </a:stretch>
          </a:blipFill>
        </p:spPr>
        <p:txBody>
          <a:bodyPr wrap="square" lIns="0" tIns="0" rIns="0" bIns="0" rtlCol="0">
            <a:spAutoFit/>
          </a:bodyPr>
          <a:lstStyle/>
          <a:p>
            <a:endParaRPr dirty="0"/>
          </a:p>
        </p:txBody>
      </p:sp>
      <p:sp>
        <p:nvSpPr>
          <p:cNvPr id="3" name="object 3"/>
          <p:cNvSpPr txBox="1"/>
          <p:nvPr/>
        </p:nvSpPr>
        <p:spPr>
          <a:xfrm>
            <a:off x="1512253" y="481748"/>
            <a:ext cx="2399805" cy="293489"/>
          </a:xfrm>
          <a:prstGeom prst="rect">
            <a:avLst/>
          </a:prstGeom>
        </p:spPr>
        <p:txBody>
          <a:bodyPr vert="horz" wrap="square" lIns="0" tIns="0" rIns="0" bIns="0" rtlCol="0">
            <a:spAutoFit/>
          </a:bodyPr>
          <a:lstStyle/>
          <a:p>
            <a:pPr marL="0" marR="0">
              <a:lnSpc>
                <a:spcPts val="2010"/>
              </a:lnSpc>
              <a:spcBef>
                <a:spcPts val="0"/>
              </a:spcBef>
              <a:spcAft>
                <a:spcPts val="0"/>
              </a:spcAft>
            </a:pPr>
            <a:r>
              <a:rPr sz="1800" dirty="0">
                <a:solidFill>
                  <a:srgbClr val="FFFFFF"/>
                </a:solidFill>
                <a:latin typeface="GJNUDA+ArialMT"/>
                <a:cs typeface="GJNUDA+ArialMT"/>
              </a:rPr>
              <a:t>Hillside Infants School</a:t>
            </a:r>
          </a:p>
        </p:txBody>
      </p:sp>
      <p:sp>
        <p:nvSpPr>
          <p:cNvPr id="5" name="TextBox 4"/>
          <p:cNvSpPr txBox="1"/>
          <p:nvPr/>
        </p:nvSpPr>
        <p:spPr>
          <a:xfrm>
            <a:off x="323528" y="1628800"/>
            <a:ext cx="8194572" cy="4093428"/>
          </a:xfrm>
          <a:prstGeom prst="rect">
            <a:avLst/>
          </a:prstGeom>
          <a:solidFill>
            <a:schemeClr val="bg1"/>
          </a:solidFill>
        </p:spPr>
        <p:txBody>
          <a:bodyPr wrap="square" rtlCol="0">
            <a:spAutoFit/>
          </a:bodyPr>
          <a:lstStyle/>
          <a:p>
            <a:pPr>
              <a:defRPr/>
            </a:pPr>
            <a:r>
              <a:rPr lang="en-GB" sz="2000" u="sng" dirty="0">
                <a:latin typeface="Tahoma" panose="020B0604030504040204" pitchFamily="34" charset="0"/>
                <a:ea typeface="Tahoma" panose="020B0604030504040204" pitchFamily="34" charset="0"/>
                <a:cs typeface="Tahoma" panose="020B0604030504040204" pitchFamily="34" charset="0"/>
              </a:rPr>
              <a:t>Technical Tools</a:t>
            </a:r>
          </a:p>
          <a:p>
            <a:pPr>
              <a:defRPr/>
            </a:pPr>
            <a:endParaRPr lang="en-GB" sz="2000" u="sng" dirty="0">
              <a:latin typeface="Tahoma" panose="020B0604030504040204" pitchFamily="34" charset="0"/>
              <a:ea typeface="Tahoma" panose="020B0604030504040204" pitchFamily="34" charset="0"/>
              <a:cs typeface="Tahoma" panose="020B0604030504040204" pitchFamily="34" charset="0"/>
            </a:endParaRPr>
          </a:p>
          <a:p>
            <a:pPr marL="174625" indent="-174625">
              <a:buFont typeface="Arial" panose="020B0604020202020204" pitchFamily="34" charset="0"/>
              <a:buChar char="•"/>
              <a:defRPr/>
            </a:pPr>
            <a:r>
              <a:rPr lang="en-GB" sz="2000" dirty="0">
                <a:latin typeface="Tahoma" panose="020B0604030504040204" pitchFamily="34" charset="0"/>
                <a:ea typeface="Tahoma" panose="020B0604030504040204" pitchFamily="34" charset="0"/>
                <a:cs typeface="Tahoma" panose="020B0604030504040204" pitchFamily="34" charset="0"/>
              </a:rPr>
              <a:t>Parental controls on Computers and Mobile Devices</a:t>
            </a:r>
          </a:p>
          <a:p>
            <a:pPr marL="174625" indent="-174625">
              <a:buFont typeface="Arial" panose="020B0604020202020204" pitchFamily="34" charset="0"/>
              <a:buChar char="•"/>
              <a:defRPr/>
            </a:pPr>
            <a:endParaRPr lang="en-GB" sz="2000" dirty="0">
              <a:latin typeface="Tahoma" panose="020B0604030504040204" pitchFamily="34" charset="0"/>
              <a:ea typeface="Tahoma" panose="020B0604030504040204" pitchFamily="34" charset="0"/>
              <a:cs typeface="Tahoma" panose="020B0604030504040204" pitchFamily="34" charset="0"/>
            </a:endParaRPr>
          </a:p>
          <a:p>
            <a:pPr marL="174625" indent="-174625">
              <a:buFont typeface="Arial" panose="020B0604020202020204" pitchFamily="34" charset="0"/>
              <a:buChar char="•"/>
              <a:defRPr/>
            </a:pPr>
            <a:r>
              <a:rPr lang="en-GB" sz="2000" dirty="0">
                <a:latin typeface="Tahoma" panose="020B0604030504040204" pitchFamily="34" charset="0"/>
                <a:ea typeface="Tahoma" panose="020B0604030504040204" pitchFamily="34" charset="0"/>
                <a:cs typeface="Tahoma" panose="020B0604030504040204" pitchFamily="34" charset="0"/>
              </a:rPr>
              <a:t>Parental controls on home broadband </a:t>
            </a:r>
          </a:p>
          <a:p>
            <a:pPr marL="174625" indent="-174625">
              <a:buFont typeface="Arial" panose="020B0604020202020204" pitchFamily="34" charset="0"/>
              <a:buChar char="•"/>
              <a:defRPr/>
            </a:pPr>
            <a:endParaRPr lang="en-GB" sz="2000" dirty="0">
              <a:latin typeface="Tahoma" panose="020B0604030504040204" pitchFamily="34" charset="0"/>
              <a:ea typeface="Tahoma" panose="020B0604030504040204" pitchFamily="34" charset="0"/>
              <a:cs typeface="Tahoma" panose="020B0604030504040204" pitchFamily="34" charset="0"/>
            </a:endParaRPr>
          </a:p>
          <a:p>
            <a:pPr marL="174625" indent="-174625">
              <a:buFont typeface="Arial" panose="020B0604020202020204" pitchFamily="34" charset="0"/>
              <a:buChar char="•"/>
              <a:defRPr/>
            </a:pPr>
            <a:r>
              <a:rPr lang="en-GB" sz="2000" dirty="0">
                <a:latin typeface="Tahoma" panose="020B0604030504040204" pitchFamily="34" charset="0"/>
                <a:ea typeface="Tahoma" panose="020B0604030504040204" pitchFamily="34" charset="0"/>
                <a:cs typeface="Tahoma" panose="020B0604030504040204" pitchFamily="34" charset="0"/>
              </a:rPr>
              <a:t>Content lock on mobile networks </a:t>
            </a:r>
          </a:p>
          <a:p>
            <a:pPr marL="174625" indent="-174625">
              <a:buFont typeface="Arial" panose="020B0604020202020204" pitchFamily="34" charset="0"/>
              <a:buChar char="•"/>
              <a:defRPr/>
            </a:pPr>
            <a:endParaRPr lang="en-GB" sz="2000" dirty="0">
              <a:latin typeface="Tahoma" panose="020B0604030504040204" pitchFamily="34" charset="0"/>
              <a:ea typeface="Tahoma" panose="020B0604030504040204" pitchFamily="34" charset="0"/>
              <a:cs typeface="Tahoma" panose="020B0604030504040204" pitchFamily="34" charset="0"/>
            </a:endParaRPr>
          </a:p>
          <a:p>
            <a:pPr marL="174625" indent="-174625">
              <a:buFont typeface="Arial" panose="020B0604020202020204" pitchFamily="34" charset="0"/>
              <a:buChar char="•"/>
              <a:defRPr/>
            </a:pPr>
            <a:r>
              <a:rPr lang="en-GB" sz="2000" dirty="0">
                <a:latin typeface="Tahoma" panose="020B0604030504040204" pitchFamily="34" charset="0"/>
                <a:ea typeface="Tahoma" panose="020B0604030504040204" pitchFamily="34" charset="0"/>
                <a:cs typeface="Tahoma" panose="020B0604030504040204" pitchFamily="34" charset="0"/>
              </a:rPr>
              <a:t>Child –friendly search engines</a:t>
            </a:r>
          </a:p>
          <a:p>
            <a:pPr marL="174625" indent="-174625">
              <a:buFont typeface="Arial" panose="020B0604020202020204" pitchFamily="34" charset="0"/>
              <a:buChar char="•"/>
              <a:defRPr/>
            </a:pPr>
            <a:endParaRPr lang="en-GB" sz="2000" dirty="0">
              <a:latin typeface="Tahoma" panose="020B0604030504040204" pitchFamily="34" charset="0"/>
              <a:ea typeface="Tahoma" panose="020B0604030504040204" pitchFamily="34" charset="0"/>
              <a:cs typeface="Tahoma" panose="020B0604030504040204" pitchFamily="34" charset="0"/>
            </a:endParaRPr>
          </a:p>
          <a:p>
            <a:pPr marL="174625" indent="-174625">
              <a:buFont typeface="Arial" panose="020B0604020202020204" pitchFamily="34" charset="0"/>
              <a:buChar char="•"/>
              <a:defRPr/>
            </a:pPr>
            <a:r>
              <a:rPr lang="en-GB" sz="2000" dirty="0">
                <a:latin typeface="Tahoma" panose="020B0604030504040204" pitchFamily="34" charset="0"/>
                <a:ea typeface="Tahoma" panose="020B0604030504040204" pitchFamily="34" charset="0"/>
                <a:cs typeface="Tahoma" panose="020B0604030504040204" pitchFamily="34" charset="0"/>
              </a:rPr>
              <a:t>Turn off geo location settings on devices </a:t>
            </a:r>
          </a:p>
          <a:p>
            <a:pPr marL="174625" indent="-174625">
              <a:buFont typeface="Arial" panose="020B0604020202020204" pitchFamily="34" charset="0"/>
              <a:buChar char="•"/>
              <a:defRPr/>
            </a:pPr>
            <a:endParaRPr lang="en-GB" sz="2000" dirty="0">
              <a:latin typeface="Tahoma" panose="020B0604030504040204" pitchFamily="34" charset="0"/>
              <a:ea typeface="Tahoma" panose="020B0604030504040204" pitchFamily="34" charset="0"/>
              <a:cs typeface="Tahoma" panose="020B0604030504040204" pitchFamily="34" charset="0"/>
            </a:endParaRPr>
          </a:p>
          <a:p>
            <a:pPr marL="174625" indent="-174625">
              <a:buFont typeface="Arial" panose="020B0604020202020204" pitchFamily="34" charset="0"/>
              <a:buChar char="•"/>
              <a:defRPr/>
            </a:pPr>
            <a:r>
              <a:rPr lang="en-GB" sz="2000" dirty="0">
                <a:latin typeface="Tahoma" panose="020B0604030504040204" pitchFamily="34" charset="0"/>
                <a:ea typeface="Tahoma" panose="020B0604030504040204" pitchFamily="34" charset="0"/>
                <a:cs typeface="Tahoma" panose="020B0604030504040204" pitchFamily="34" charset="0"/>
              </a:rPr>
              <a:t>Use the strongest privacy settings on social media</a:t>
            </a:r>
            <a:endParaRPr lang="en-GB" sz="2000" u="sng"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34695340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1"/>
          <p:cNvSpPr/>
          <p:nvPr/>
        </p:nvSpPr>
        <p:spPr>
          <a:xfrm>
            <a:off x="-19416" y="0"/>
            <a:ext cx="9144000" cy="6858000"/>
          </a:xfrm>
          <a:prstGeom prst="rect">
            <a:avLst/>
          </a:prstGeom>
          <a:blipFill>
            <a:blip r:embed="rId2" cstate="print"/>
            <a:stretch>
              <a:fillRect/>
            </a:stretch>
          </a:blipFill>
        </p:spPr>
        <p:txBody>
          <a:bodyPr wrap="square" lIns="0" tIns="0" rIns="0" bIns="0" rtlCol="0">
            <a:spAutoFit/>
          </a:bodyPr>
          <a:lstStyle/>
          <a:p>
            <a:endParaRPr dirty="0"/>
          </a:p>
        </p:txBody>
      </p:sp>
      <p:sp>
        <p:nvSpPr>
          <p:cNvPr id="3" name="object 3"/>
          <p:cNvSpPr txBox="1"/>
          <p:nvPr/>
        </p:nvSpPr>
        <p:spPr>
          <a:xfrm>
            <a:off x="1512253" y="481748"/>
            <a:ext cx="2399805" cy="293489"/>
          </a:xfrm>
          <a:prstGeom prst="rect">
            <a:avLst/>
          </a:prstGeom>
        </p:spPr>
        <p:txBody>
          <a:bodyPr vert="horz" wrap="square" lIns="0" tIns="0" rIns="0" bIns="0" rtlCol="0">
            <a:spAutoFit/>
          </a:bodyPr>
          <a:lstStyle/>
          <a:p>
            <a:pPr marL="0" marR="0">
              <a:lnSpc>
                <a:spcPts val="2010"/>
              </a:lnSpc>
              <a:spcBef>
                <a:spcPts val="0"/>
              </a:spcBef>
              <a:spcAft>
                <a:spcPts val="0"/>
              </a:spcAft>
            </a:pPr>
            <a:r>
              <a:rPr sz="1800" dirty="0">
                <a:solidFill>
                  <a:srgbClr val="FFFFFF"/>
                </a:solidFill>
                <a:latin typeface="GJNUDA+ArialMT"/>
                <a:cs typeface="GJNUDA+ArialMT"/>
              </a:rPr>
              <a:t>Hillside Infants School</a:t>
            </a:r>
          </a:p>
        </p:txBody>
      </p:sp>
      <p:sp>
        <p:nvSpPr>
          <p:cNvPr id="5" name="TextBox 4"/>
          <p:cNvSpPr txBox="1"/>
          <p:nvPr/>
        </p:nvSpPr>
        <p:spPr>
          <a:xfrm>
            <a:off x="323528" y="1628800"/>
            <a:ext cx="8194572" cy="4401205"/>
          </a:xfrm>
          <a:prstGeom prst="rect">
            <a:avLst/>
          </a:prstGeom>
          <a:solidFill>
            <a:schemeClr val="bg1"/>
          </a:solidFill>
        </p:spPr>
        <p:txBody>
          <a:bodyPr wrap="square" rtlCol="0">
            <a:spAutoFit/>
          </a:bodyPr>
          <a:lstStyle/>
          <a:p>
            <a:pPr>
              <a:defRPr/>
            </a:pPr>
            <a:r>
              <a:rPr lang="en-GB" sz="2000" b="1" u="sng" dirty="0">
                <a:latin typeface="Tahoma" panose="020B0604030504040204" pitchFamily="34" charset="0"/>
                <a:ea typeface="Tahoma" panose="020B0604030504040204" pitchFamily="34" charset="0"/>
                <a:cs typeface="Tahoma" panose="020B0604030504040204" pitchFamily="34" charset="0"/>
              </a:rPr>
              <a:t>Reporting Tools</a:t>
            </a:r>
          </a:p>
          <a:p>
            <a:pPr>
              <a:defRPr/>
            </a:pPr>
            <a:endParaRPr lang="en-GB" sz="2000" u="sng" dirty="0">
              <a:latin typeface="Tahoma" panose="020B0604030504040204" pitchFamily="34" charset="0"/>
              <a:ea typeface="Tahoma" panose="020B0604030504040204" pitchFamily="34" charset="0"/>
              <a:cs typeface="Tahoma" panose="020B0604030504040204" pitchFamily="34" charset="0"/>
            </a:endParaRPr>
          </a:p>
          <a:p>
            <a:pPr marL="174625" indent="-174625" algn="just">
              <a:buFont typeface="Arial" panose="020B0604020202020204" pitchFamily="34" charset="0"/>
              <a:buChar char="•"/>
              <a:defRPr/>
            </a:pPr>
            <a:r>
              <a:rPr lang="en-GB" sz="2000" dirty="0">
                <a:latin typeface="Tahoma" panose="020B0604030504040204" pitchFamily="34" charset="0"/>
                <a:ea typeface="Tahoma" panose="020B0604030504040204" pitchFamily="34" charset="0"/>
                <a:cs typeface="Tahoma" panose="020B0604030504040204" pitchFamily="34" charset="0"/>
              </a:rPr>
              <a:t>Report online safety incidents to your school</a:t>
            </a:r>
          </a:p>
          <a:p>
            <a:pPr marL="174625" indent="-174625" algn="just">
              <a:buFont typeface="Arial" panose="020B0604020202020204" pitchFamily="34" charset="0"/>
              <a:buChar char="•"/>
              <a:defRPr/>
            </a:pPr>
            <a:endParaRPr lang="en-GB" sz="2000" dirty="0">
              <a:latin typeface="Tahoma" panose="020B0604030504040204" pitchFamily="34" charset="0"/>
              <a:ea typeface="Tahoma" panose="020B0604030504040204" pitchFamily="34" charset="0"/>
              <a:cs typeface="Tahoma" panose="020B0604030504040204" pitchFamily="34" charset="0"/>
            </a:endParaRPr>
          </a:p>
          <a:p>
            <a:pPr marL="174625" indent="-174625" algn="just">
              <a:buFont typeface="Arial" panose="020B0604020202020204" pitchFamily="34" charset="0"/>
              <a:buChar char="•"/>
              <a:defRPr/>
            </a:pPr>
            <a:r>
              <a:rPr lang="en-GB" sz="2000" dirty="0">
                <a:latin typeface="Tahoma" panose="020B0604030504040204" pitchFamily="34" charset="0"/>
                <a:ea typeface="Tahoma" panose="020B0604030504040204" pitchFamily="34" charset="0"/>
                <a:cs typeface="Tahoma" panose="020B0604030504040204" pitchFamily="34" charset="0"/>
              </a:rPr>
              <a:t>Report online safety problems to the website where the incident happened</a:t>
            </a:r>
          </a:p>
          <a:p>
            <a:pPr marL="174625" indent="-174625" algn="just">
              <a:buFont typeface="Arial" panose="020B0604020202020204" pitchFamily="34" charset="0"/>
              <a:buChar char="•"/>
              <a:defRPr/>
            </a:pPr>
            <a:endParaRPr lang="en-GB" sz="2000" dirty="0">
              <a:latin typeface="Tahoma" panose="020B0604030504040204" pitchFamily="34" charset="0"/>
              <a:ea typeface="Tahoma" panose="020B0604030504040204" pitchFamily="34" charset="0"/>
              <a:cs typeface="Tahoma" panose="020B0604030504040204" pitchFamily="34" charset="0"/>
            </a:endParaRPr>
          </a:p>
          <a:p>
            <a:pPr marL="174625" indent="-174625" algn="just">
              <a:buFont typeface="Arial" panose="020B0604020202020204" pitchFamily="34" charset="0"/>
              <a:buChar char="•"/>
              <a:defRPr/>
            </a:pPr>
            <a:r>
              <a:rPr lang="en-GB" sz="2000" dirty="0">
                <a:latin typeface="Tahoma" panose="020B0604030504040204" pitchFamily="34" charset="0"/>
                <a:ea typeface="Tahoma" panose="020B0604030504040204" pitchFamily="34" charset="0"/>
                <a:cs typeface="Tahoma" panose="020B0604030504040204" pitchFamily="34" charset="0"/>
              </a:rPr>
              <a:t>Report more serious case to CEOP. Child Exploitation and online protection. This should only be used in cases such as if your child has experienced sexual or offensive chat that has made them feel uncomfortable or someone is trying to meet up with them.</a:t>
            </a:r>
          </a:p>
          <a:p>
            <a:pPr marL="174625" indent="-174625" algn="just">
              <a:buFont typeface="Arial" panose="020B0604020202020204" pitchFamily="34" charset="0"/>
              <a:buChar char="•"/>
              <a:defRPr/>
            </a:pPr>
            <a:endParaRPr lang="en-GB" sz="2000" dirty="0">
              <a:latin typeface="Tahoma" panose="020B0604030504040204" pitchFamily="34" charset="0"/>
              <a:ea typeface="Tahoma" panose="020B0604030504040204" pitchFamily="34" charset="0"/>
              <a:cs typeface="Tahoma" panose="020B0604030504040204" pitchFamily="34" charset="0"/>
            </a:endParaRPr>
          </a:p>
          <a:p>
            <a:pPr marL="174625" indent="-174625" algn="just">
              <a:buFont typeface="Arial" panose="020B0604020202020204" pitchFamily="34" charset="0"/>
              <a:buChar char="•"/>
              <a:defRPr/>
            </a:pPr>
            <a:r>
              <a:rPr lang="en-GB" sz="2000" dirty="0">
                <a:latin typeface="Tahoma" panose="020B0604030504040204" pitchFamily="34" charset="0"/>
                <a:ea typeface="Tahoma" panose="020B0604030504040204" pitchFamily="34" charset="0"/>
                <a:cs typeface="Tahoma" panose="020B0604030504040204" pitchFamily="34" charset="0"/>
              </a:rPr>
              <a:t>Ultimately in an emergency you should report the incident to the police.</a:t>
            </a:r>
            <a:endParaRPr lang="en-GB" sz="2000" u="sng"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97189387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1"/>
          <p:cNvSpPr/>
          <p:nvPr/>
        </p:nvSpPr>
        <p:spPr>
          <a:xfrm>
            <a:off x="-19416" y="0"/>
            <a:ext cx="9144000" cy="6858000"/>
          </a:xfrm>
          <a:prstGeom prst="rect">
            <a:avLst/>
          </a:prstGeom>
          <a:blipFill>
            <a:blip r:embed="rId2" cstate="print"/>
            <a:stretch>
              <a:fillRect/>
            </a:stretch>
          </a:blipFill>
        </p:spPr>
        <p:txBody>
          <a:bodyPr wrap="square" lIns="0" tIns="0" rIns="0" bIns="0" rtlCol="0">
            <a:spAutoFit/>
          </a:bodyPr>
          <a:lstStyle/>
          <a:p>
            <a:endParaRPr dirty="0"/>
          </a:p>
        </p:txBody>
      </p:sp>
      <p:sp>
        <p:nvSpPr>
          <p:cNvPr id="3" name="object 3"/>
          <p:cNvSpPr txBox="1"/>
          <p:nvPr/>
        </p:nvSpPr>
        <p:spPr>
          <a:xfrm>
            <a:off x="1512253" y="481748"/>
            <a:ext cx="2399805" cy="293489"/>
          </a:xfrm>
          <a:prstGeom prst="rect">
            <a:avLst/>
          </a:prstGeom>
        </p:spPr>
        <p:txBody>
          <a:bodyPr vert="horz" wrap="square" lIns="0" tIns="0" rIns="0" bIns="0" rtlCol="0">
            <a:spAutoFit/>
          </a:bodyPr>
          <a:lstStyle/>
          <a:p>
            <a:pPr marL="0" marR="0">
              <a:lnSpc>
                <a:spcPts val="2010"/>
              </a:lnSpc>
              <a:spcBef>
                <a:spcPts val="0"/>
              </a:spcBef>
              <a:spcAft>
                <a:spcPts val="0"/>
              </a:spcAft>
            </a:pPr>
            <a:r>
              <a:rPr sz="1800" dirty="0">
                <a:solidFill>
                  <a:srgbClr val="FFFFFF"/>
                </a:solidFill>
                <a:latin typeface="GJNUDA+ArialMT"/>
                <a:cs typeface="GJNUDA+ArialMT"/>
              </a:rPr>
              <a:t>Hillside Infants School</a:t>
            </a:r>
          </a:p>
        </p:txBody>
      </p:sp>
      <p:sp>
        <p:nvSpPr>
          <p:cNvPr id="5" name="TextBox 4"/>
          <p:cNvSpPr txBox="1"/>
          <p:nvPr/>
        </p:nvSpPr>
        <p:spPr>
          <a:xfrm>
            <a:off x="323528" y="1628800"/>
            <a:ext cx="8194572" cy="4031873"/>
          </a:xfrm>
          <a:prstGeom prst="rect">
            <a:avLst/>
          </a:prstGeom>
          <a:solidFill>
            <a:schemeClr val="bg1"/>
          </a:solidFill>
        </p:spPr>
        <p:txBody>
          <a:bodyPr wrap="square" rtlCol="0">
            <a:spAutoFit/>
          </a:bodyPr>
          <a:lstStyle/>
          <a:p>
            <a:pPr>
              <a:spcBef>
                <a:spcPct val="0"/>
              </a:spcBef>
              <a:spcAft>
                <a:spcPct val="0"/>
              </a:spcAft>
            </a:pPr>
            <a:r>
              <a:rPr lang="en-GB" altLang="en-US" sz="2400" u="sng" dirty="0">
                <a:latin typeface="Tahoma" panose="020B0604030504040204" pitchFamily="34" charset="0"/>
                <a:ea typeface="Tahoma" panose="020B0604030504040204" pitchFamily="34" charset="0"/>
                <a:cs typeface="Tahoma" panose="020B0604030504040204" pitchFamily="34" charset="0"/>
              </a:rPr>
              <a:t>Online Resources</a:t>
            </a:r>
          </a:p>
          <a:p>
            <a:pPr algn="just">
              <a:spcBef>
                <a:spcPct val="0"/>
              </a:spcBef>
              <a:spcAft>
                <a:spcPct val="0"/>
              </a:spcAft>
            </a:pPr>
            <a:endParaRPr lang="en-GB" altLang="en-US" sz="1200" u="sng" dirty="0">
              <a:latin typeface="Tahoma" panose="020B0604030504040204" pitchFamily="34" charset="0"/>
              <a:ea typeface="Tahoma" panose="020B0604030504040204" pitchFamily="34" charset="0"/>
              <a:cs typeface="Tahoma" panose="020B0604030504040204" pitchFamily="34" charset="0"/>
            </a:endParaRPr>
          </a:p>
          <a:p>
            <a:pPr algn="just">
              <a:spcBef>
                <a:spcPct val="0"/>
              </a:spcBef>
              <a:spcAft>
                <a:spcPct val="0"/>
              </a:spcAft>
            </a:pPr>
            <a:r>
              <a:rPr lang="en-GB" altLang="en-US" sz="2000" dirty="0">
                <a:latin typeface="Tahoma" panose="020B0604030504040204" pitchFamily="34" charset="0"/>
                <a:ea typeface="Tahoma" panose="020B0604030504040204" pitchFamily="34" charset="0"/>
                <a:cs typeface="Tahoma" panose="020B0604030504040204" pitchFamily="34" charset="0"/>
              </a:rPr>
              <a:t>They are a range of good websites available to teach your child and yourself about online safety.</a:t>
            </a:r>
          </a:p>
          <a:p>
            <a:pPr>
              <a:spcBef>
                <a:spcPct val="0"/>
              </a:spcBef>
              <a:spcAft>
                <a:spcPct val="0"/>
              </a:spcAft>
            </a:pPr>
            <a:endParaRPr lang="en-GB" altLang="en-US" sz="2000" u="sng" dirty="0">
              <a:latin typeface="Tahoma" panose="020B0604030504040204" pitchFamily="34" charset="0"/>
              <a:ea typeface="Tahoma" panose="020B0604030504040204" pitchFamily="34" charset="0"/>
              <a:cs typeface="Tahoma" panose="020B0604030504040204" pitchFamily="34" charset="0"/>
            </a:endParaRPr>
          </a:p>
          <a:p>
            <a:pPr>
              <a:spcBef>
                <a:spcPct val="0"/>
              </a:spcBef>
              <a:spcAft>
                <a:spcPct val="0"/>
              </a:spcAft>
            </a:pPr>
            <a:r>
              <a:rPr lang="en-GB" altLang="en-US" sz="2000" u="sng" dirty="0">
                <a:solidFill>
                  <a:srgbClr val="0000FF"/>
                </a:solidFill>
                <a:latin typeface="Tahoma" panose="020B0604030504040204" pitchFamily="34" charset="0"/>
                <a:ea typeface="Tahoma" panose="020B0604030504040204" pitchFamily="34" charset="0"/>
                <a:cs typeface="Tahoma" panose="020B0604030504040204" pitchFamily="34" charset="0"/>
              </a:rPr>
              <a:t>www.thinkuknow.co.uk/parents</a:t>
            </a:r>
          </a:p>
          <a:p>
            <a:pPr>
              <a:spcBef>
                <a:spcPct val="0"/>
              </a:spcBef>
              <a:spcAft>
                <a:spcPct val="0"/>
              </a:spcAft>
            </a:pPr>
            <a:endParaRPr lang="en-GB" altLang="en-US" sz="2000" dirty="0">
              <a:solidFill>
                <a:srgbClr val="0000FF"/>
              </a:solidFill>
              <a:latin typeface="Tahoma" panose="020B0604030504040204" pitchFamily="34" charset="0"/>
              <a:ea typeface="Tahoma" panose="020B0604030504040204" pitchFamily="34" charset="0"/>
              <a:cs typeface="Tahoma" panose="020B0604030504040204" pitchFamily="34" charset="0"/>
            </a:endParaRPr>
          </a:p>
          <a:p>
            <a:pPr>
              <a:spcBef>
                <a:spcPct val="0"/>
              </a:spcBef>
              <a:spcAft>
                <a:spcPct val="0"/>
              </a:spcAft>
            </a:pPr>
            <a:r>
              <a:rPr lang="en-GB" altLang="en-US" sz="2000" u="sng" dirty="0">
                <a:solidFill>
                  <a:srgbClr val="0000FF"/>
                </a:solidFill>
                <a:latin typeface="Tahoma" panose="020B0604030504040204" pitchFamily="34" charset="0"/>
                <a:ea typeface="Tahoma" panose="020B0604030504040204" pitchFamily="34" charset="0"/>
                <a:cs typeface="Tahoma" panose="020B0604030504040204" pitchFamily="34" charset="0"/>
              </a:rPr>
              <a:t>www.nspcc.org.uk/preventing-abuse/keeping-children-safe/online-safety </a:t>
            </a:r>
          </a:p>
          <a:p>
            <a:pPr>
              <a:spcBef>
                <a:spcPct val="0"/>
              </a:spcBef>
              <a:spcAft>
                <a:spcPct val="0"/>
              </a:spcAft>
            </a:pPr>
            <a:endParaRPr lang="en-GB" altLang="en-US" sz="2000" dirty="0">
              <a:solidFill>
                <a:srgbClr val="0000FF"/>
              </a:solidFill>
              <a:latin typeface="Tahoma" panose="020B0604030504040204" pitchFamily="34" charset="0"/>
              <a:ea typeface="Tahoma" panose="020B0604030504040204" pitchFamily="34" charset="0"/>
              <a:cs typeface="Tahoma" panose="020B0604030504040204" pitchFamily="34" charset="0"/>
            </a:endParaRPr>
          </a:p>
          <a:p>
            <a:pPr>
              <a:spcBef>
                <a:spcPct val="0"/>
              </a:spcBef>
              <a:spcAft>
                <a:spcPct val="0"/>
              </a:spcAft>
            </a:pPr>
            <a:r>
              <a:rPr lang="en-GB" altLang="en-US" sz="2000" u="sng" dirty="0">
                <a:solidFill>
                  <a:srgbClr val="0000FF"/>
                </a:solidFill>
                <a:latin typeface="Tahoma" panose="020B0604030504040204" pitchFamily="34" charset="0"/>
                <a:ea typeface="Tahoma" panose="020B0604030504040204" pitchFamily="34" charset="0"/>
                <a:cs typeface="Tahoma" panose="020B0604030504040204" pitchFamily="34" charset="0"/>
              </a:rPr>
              <a:t>www.childnet.com/resources/know-it-all-for-parents</a:t>
            </a:r>
            <a:r>
              <a:rPr lang="en-GB" altLang="en-US" sz="2000" dirty="0">
                <a:solidFill>
                  <a:srgbClr val="0000FF"/>
                </a:solidFill>
                <a:latin typeface="Tahoma" panose="020B0604030504040204" pitchFamily="34" charset="0"/>
                <a:ea typeface="Tahoma" panose="020B0604030504040204" pitchFamily="34" charset="0"/>
                <a:cs typeface="Tahoma" panose="020B0604030504040204" pitchFamily="34" charset="0"/>
              </a:rPr>
              <a:t> </a:t>
            </a:r>
          </a:p>
          <a:p>
            <a:pPr>
              <a:spcBef>
                <a:spcPct val="0"/>
              </a:spcBef>
              <a:spcAft>
                <a:spcPct val="0"/>
              </a:spcAft>
            </a:pPr>
            <a:endParaRPr lang="en-GB" altLang="en-US" sz="2000" u="sng" dirty="0">
              <a:solidFill>
                <a:srgbClr val="0000FF"/>
              </a:solidFill>
              <a:latin typeface="Tahoma" panose="020B0604030504040204" pitchFamily="34" charset="0"/>
              <a:ea typeface="Tahoma" panose="020B0604030504040204" pitchFamily="34" charset="0"/>
              <a:cs typeface="Tahoma" panose="020B0604030504040204" pitchFamily="34" charset="0"/>
            </a:endParaRPr>
          </a:p>
          <a:p>
            <a:pPr>
              <a:spcBef>
                <a:spcPct val="0"/>
              </a:spcBef>
              <a:spcAft>
                <a:spcPct val="0"/>
              </a:spcAft>
            </a:pPr>
            <a:r>
              <a:rPr lang="en-GB" altLang="en-US" sz="2000" u="sng" dirty="0">
                <a:solidFill>
                  <a:srgbClr val="0000FF"/>
                </a:solidFill>
                <a:latin typeface="Tahoma" panose="020B0604030504040204" pitchFamily="34" charset="0"/>
                <a:ea typeface="Tahoma" panose="020B0604030504040204" pitchFamily="34" charset="0"/>
                <a:cs typeface="Tahoma" panose="020B0604030504040204" pitchFamily="34" charset="0"/>
              </a:rPr>
              <a:t>www.internetmatters.org</a:t>
            </a:r>
          </a:p>
        </p:txBody>
      </p:sp>
    </p:spTree>
    <p:extLst>
      <p:ext uri="{BB962C8B-B14F-4D97-AF65-F5344CB8AC3E}">
        <p14:creationId xmlns:p14="http://schemas.microsoft.com/office/powerpoint/2010/main" val="296354759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1"/>
          <p:cNvSpPr/>
          <p:nvPr/>
        </p:nvSpPr>
        <p:spPr>
          <a:xfrm>
            <a:off x="-19416" y="0"/>
            <a:ext cx="9144000" cy="6858000"/>
          </a:xfrm>
          <a:prstGeom prst="rect">
            <a:avLst/>
          </a:prstGeom>
          <a:blipFill>
            <a:blip r:embed="rId2" cstate="print"/>
            <a:stretch>
              <a:fillRect/>
            </a:stretch>
          </a:blipFill>
        </p:spPr>
        <p:txBody>
          <a:bodyPr wrap="square" lIns="0" tIns="0" rIns="0" bIns="0" rtlCol="0">
            <a:spAutoFit/>
          </a:bodyPr>
          <a:lstStyle/>
          <a:p>
            <a:endParaRPr dirty="0"/>
          </a:p>
        </p:txBody>
      </p:sp>
      <p:sp>
        <p:nvSpPr>
          <p:cNvPr id="3" name="object 3"/>
          <p:cNvSpPr txBox="1"/>
          <p:nvPr/>
        </p:nvSpPr>
        <p:spPr>
          <a:xfrm>
            <a:off x="1512253" y="481748"/>
            <a:ext cx="2399805" cy="293489"/>
          </a:xfrm>
          <a:prstGeom prst="rect">
            <a:avLst/>
          </a:prstGeom>
        </p:spPr>
        <p:txBody>
          <a:bodyPr vert="horz" wrap="square" lIns="0" tIns="0" rIns="0" bIns="0" rtlCol="0">
            <a:spAutoFit/>
          </a:bodyPr>
          <a:lstStyle/>
          <a:p>
            <a:pPr marL="0" marR="0">
              <a:lnSpc>
                <a:spcPts val="2010"/>
              </a:lnSpc>
              <a:spcBef>
                <a:spcPts val="0"/>
              </a:spcBef>
              <a:spcAft>
                <a:spcPts val="0"/>
              </a:spcAft>
            </a:pPr>
            <a:r>
              <a:rPr sz="1800" dirty="0">
                <a:solidFill>
                  <a:srgbClr val="FFFFFF"/>
                </a:solidFill>
                <a:latin typeface="GJNUDA+ArialMT"/>
                <a:cs typeface="GJNUDA+ArialMT"/>
              </a:rPr>
              <a:t>Hillside Infants School</a:t>
            </a:r>
          </a:p>
        </p:txBody>
      </p:sp>
      <p:sp>
        <p:nvSpPr>
          <p:cNvPr id="5" name="TextBox 4"/>
          <p:cNvSpPr txBox="1"/>
          <p:nvPr/>
        </p:nvSpPr>
        <p:spPr>
          <a:xfrm>
            <a:off x="323528" y="1628800"/>
            <a:ext cx="8194572" cy="4832092"/>
          </a:xfrm>
          <a:prstGeom prst="rect">
            <a:avLst/>
          </a:prstGeom>
          <a:solidFill>
            <a:schemeClr val="bg1"/>
          </a:solidFill>
        </p:spPr>
        <p:txBody>
          <a:bodyPr wrap="square" rtlCol="0">
            <a:spAutoFit/>
          </a:bodyPr>
          <a:lstStyle/>
          <a:p>
            <a:pPr algn="ctr">
              <a:defRPr/>
            </a:pPr>
            <a:r>
              <a:rPr lang="en-GB" b="1" u="sng" dirty="0" smtClean="0">
                <a:latin typeface="Tahoma" panose="020B0604030504040204" pitchFamily="34" charset="0"/>
                <a:ea typeface="Tahoma" panose="020B0604030504040204" pitchFamily="34" charset="0"/>
                <a:cs typeface="Tahoma" panose="020B0604030504040204" pitchFamily="34" charset="0"/>
              </a:rPr>
              <a:t>Top online safety tips</a:t>
            </a:r>
            <a:endParaRPr lang="en-GB" sz="1400" b="1" u="sng" dirty="0" smtClean="0">
              <a:latin typeface="Tahoma" panose="020B0604030504040204" pitchFamily="34" charset="0"/>
              <a:ea typeface="Tahoma" panose="020B0604030504040204" pitchFamily="34" charset="0"/>
              <a:cs typeface="Tahoma" panose="020B0604030504040204" pitchFamily="34" charset="0"/>
            </a:endParaRPr>
          </a:p>
          <a:p>
            <a:pPr algn="ctr">
              <a:defRPr/>
            </a:pPr>
            <a:endParaRPr lang="en-GB" b="1" u="sng" dirty="0" smtClean="0">
              <a:latin typeface="Tahoma" panose="020B0604030504040204" pitchFamily="34" charset="0"/>
              <a:ea typeface="Tahoma" panose="020B0604030504040204" pitchFamily="34" charset="0"/>
              <a:cs typeface="Tahoma" panose="020B0604030504040204" pitchFamily="34" charset="0"/>
            </a:endParaRPr>
          </a:p>
          <a:p>
            <a:pPr marL="285750" indent="-285750">
              <a:buFont typeface="Arial" panose="020B0604020202020204" pitchFamily="34" charset="0"/>
              <a:buChar char="•"/>
              <a:defRPr/>
            </a:pPr>
            <a:r>
              <a:rPr lang="en-GB" sz="1600" dirty="0" smtClean="0">
                <a:latin typeface="Tahoma" panose="020B0604030504040204" pitchFamily="34" charset="0"/>
                <a:ea typeface="Tahoma" panose="020B0604030504040204" pitchFamily="34" charset="0"/>
                <a:cs typeface="Tahoma" panose="020B0604030504040204" pitchFamily="34" charset="0"/>
              </a:rPr>
              <a:t>Talk </a:t>
            </a:r>
            <a:r>
              <a:rPr lang="en-GB" sz="1600" dirty="0">
                <a:latin typeface="Tahoma" panose="020B0604030504040204" pitchFamily="34" charset="0"/>
                <a:ea typeface="Tahoma" panose="020B0604030504040204" pitchFamily="34" charset="0"/>
                <a:cs typeface="Tahoma" panose="020B0604030504040204" pitchFamily="34" charset="0"/>
              </a:rPr>
              <a:t>to your child about what </a:t>
            </a:r>
            <a:r>
              <a:rPr lang="en-GB" sz="1600" dirty="0" smtClean="0">
                <a:latin typeface="Tahoma" panose="020B0604030504040204" pitchFamily="34" charset="0"/>
                <a:ea typeface="Tahoma" panose="020B0604030504040204" pitchFamily="34" charset="0"/>
                <a:cs typeface="Tahoma" panose="020B0604030504040204" pitchFamily="34" charset="0"/>
              </a:rPr>
              <a:t>they are </a:t>
            </a:r>
            <a:r>
              <a:rPr lang="en-GB" sz="1600" dirty="0">
                <a:latin typeface="Tahoma" panose="020B0604030504040204" pitchFamily="34" charset="0"/>
                <a:ea typeface="Tahoma" panose="020B0604030504040204" pitchFamily="34" charset="0"/>
                <a:cs typeface="Tahoma" panose="020B0604030504040204" pitchFamily="34" charset="0"/>
              </a:rPr>
              <a:t>up to online. </a:t>
            </a:r>
          </a:p>
          <a:p>
            <a:pPr>
              <a:defRPr/>
            </a:pPr>
            <a:endParaRPr lang="en-GB" sz="1600" dirty="0">
              <a:latin typeface="Tahoma" panose="020B0604030504040204" pitchFamily="34" charset="0"/>
              <a:ea typeface="Tahoma" panose="020B0604030504040204" pitchFamily="34" charset="0"/>
              <a:cs typeface="Tahoma" panose="020B0604030504040204" pitchFamily="34" charset="0"/>
            </a:endParaRPr>
          </a:p>
          <a:p>
            <a:pPr marL="285750" indent="-285750">
              <a:buFont typeface="Arial" panose="020B0604020202020204" pitchFamily="34" charset="0"/>
              <a:buChar char="•"/>
              <a:defRPr/>
            </a:pPr>
            <a:r>
              <a:rPr lang="en-GB" sz="1600" dirty="0">
                <a:latin typeface="Tahoma" panose="020B0604030504040204" pitchFamily="34" charset="0"/>
                <a:ea typeface="Tahoma" panose="020B0604030504040204" pitchFamily="34" charset="0"/>
                <a:cs typeface="Tahoma" panose="020B0604030504040204" pitchFamily="34" charset="0"/>
              </a:rPr>
              <a:t>Encourage your child to go online and explore! </a:t>
            </a:r>
          </a:p>
          <a:p>
            <a:pPr>
              <a:defRPr/>
            </a:pPr>
            <a:r>
              <a:rPr lang="en-GB" sz="1600" dirty="0">
                <a:latin typeface="Tahoma" panose="020B0604030504040204" pitchFamily="34" charset="0"/>
                <a:ea typeface="Tahoma" panose="020B0604030504040204" pitchFamily="34" charset="0"/>
                <a:cs typeface="Tahoma" panose="020B0604030504040204" pitchFamily="34" charset="0"/>
              </a:rPr>
              <a:t> </a:t>
            </a:r>
          </a:p>
          <a:p>
            <a:pPr marL="285750" indent="-285750">
              <a:buFont typeface="Arial" panose="020B0604020202020204" pitchFamily="34" charset="0"/>
              <a:buChar char="•"/>
              <a:defRPr/>
            </a:pPr>
            <a:r>
              <a:rPr lang="en-GB" sz="1600" dirty="0">
                <a:latin typeface="Tahoma" panose="020B0604030504040204" pitchFamily="34" charset="0"/>
                <a:ea typeface="Tahoma" panose="020B0604030504040204" pitchFamily="34" charset="0"/>
                <a:cs typeface="Tahoma" panose="020B0604030504040204" pitchFamily="34" charset="0"/>
              </a:rPr>
              <a:t>Keep up-to-date with your child’s development online. </a:t>
            </a:r>
          </a:p>
          <a:p>
            <a:pPr>
              <a:defRPr/>
            </a:pPr>
            <a:r>
              <a:rPr lang="en-GB" sz="1600" dirty="0">
                <a:latin typeface="Tahoma" panose="020B0604030504040204" pitchFamily="34" charset="0"/>
                <a:ea typeface="Tahoma" panose="020B0604030504040204" pitchFamily="34" charset="0"/>
                <a:cs typeface="Tahoma" panose="020B0604030504040204" pitchFamily="34" charset="0"/>
              </a:rPr>
              <a:t> </a:t>
            </a:r>
          </a:p>
          <a:p>
            <a:pPr marL="285750" indent="-285750">
              <a:buFont typeface="Arial" panose="020B0604020202020204" pitchFamily="34" charset="0"/>
              <a:buChar char="•"/>
              <a:defRPr/>
            </a:pPr>
            <a:r>
              <a:rPr lang="en-GB" sz="1600" dirty="0">
                <a:latin typeface="Tahoma" panose="020B0604030504040204" pitchFamily="34" charset="0"/>
                <a:ea typeface="Tahoma" panose="020B0604030504040204" pitchFamily="34" charset="0"/>
                <a:cs typeface="Tahoma" panose="020B0604030504040204" pitchFamily="34" charset="0"/>
              </a:rPr>
              <a:t>Set boundaries in the online world just as you would in the real world. </a:t>
            </a:r>
          </a:p>
          <a:p>
            <a:pPr>
              <a:defRPr/>
            </a:pPr>
            <a:r>
              <a:rPr lang="en-GB" sz="1600" dirty="0">
                <a:latin typeface="Tahoma" panose="020B0604030504040204" pitchFamily="34" charset="0"/>
                <a:ea typeface="Tahoma" panose="020B0604030504040204" pitchFamily="34" charset="0"/>
                <a:cs typeface="Tahoma" panose="020B0604030504040204" pitchFamily="34" charset="0"/>
              </a:rPr>
              <a:t> </a:t>
            </a:r>
          </a:p>
          <a:p>
            <a:pPr marL="285750" indent="-285750">
              <a:buFont typeface="Arial" panose="020B0604020202020204" pitchFamily="34" charset="0"/>
              <a:buChar char="•"/>
              <a:defRPr/>
            </a:pPr>
            <a:r>
              <a:rPr lang="en-GB" sz="1600" dirty="0">
                <a:latin typeface="Tahoma" panose="020B0604030504040204" pitchFamily="34" charset="0"/>
                <a:ea typeface="Tahoma" panose="020B0604030504040204" pitchFamily="34" charset="0"/>
                <a:cs typeface="Tahoma" panose="020B0604030504040204" pitchFamily="34" charset="0"/>
              </a:rPr>
              <a:t>Keep all equipment that connects to the internet in a family space.</a:t>
            </a:r>
          </a:p>
          <a:p>
            <a:pPr>
              <a:defRPr/>
            </a:pPr>
            <a:r>
              <a:rPr lang="en-GB" sz="1600" dirty="0">
                <a:latin typeface="Tahoma" panose="020B0604030504040204" pitchFamily="34" charset="0"/>
                <a:ea typeface="Tahoma" panose="020B0604030504040204" pitchFamily="34" charset="0"/>
                <a:cs typeface="Tahoma" panose="020B0604030504040204" pitchFamily="34" charset="0"/>
              </a:rPr>
              <a:t> </a:t>
            </a:r>
          </a:p>
          <a:p>
            <a:pPr marL="285750" indent="-285750">
              <a:buFont typeface="Arial" panose="020B0604020202020204" pitchFamily="34" charset="0"/>
              <a:buChar char="•"/>
              <a:defRPr/>
            </a:pPr>
            <a:r>
              <a:rPr lang="en-GB" sz="1600" dirty="0">
                <a:latin typeface="Tahoma" panose="020B0604030504040204" pitchFamily="34" charset="0"/>
                <a:ea typeface="Tahoma" panose="020B0604030504040204" pitchFamily="34" charset="0"/>
                <a:cs typeface="Tahoma" panose="020B0604030504040204" pitchFamily="34" charset="0"/>
              </a:rPr>
              <a:t>Know what connects to the internet and how. </a:t>
            </a:r>
          </a:p>
          <a:p>
            <a:pPr>
              <a:defRPr/>
            </a:pPr>
            <a:r>
              <a:rPr lang="en-GB" sz="1600" dirty="0">
                <a:latin typeface="Tahoma" panose="020B0604030504040204" pitchFamily="34" charset="0"/>
                <a:ea typeface="Tahoma" panose="020B0604030504040204" pitchFamily="34" charset="0"/>
                <a:cs typeface="Tahoma" panose="020B0604030504040204" pitchFamily="34" charset="0"/>
              </a:rPr>
              <a:t> </a:t>
            </a:r>
          </a:p>
          <a:p>
            <a:pPr marL="285750" indent="-285750">
              <a:buFont typeface="Arial" panose="020B0604020202020204" pitchFamily="34" charset="0"/>
              <a:buChar char="•"/>
              <a:defRPr/>
            </a:pPr>
            <a:r>
              <a:rPr lang="en-GB" sz="1600" dirty="0">
                <a:latin typeface="Tahoma" panose="020B0604030504040204" pitchFamily="34" charset="0"/>
                <a:ea typeface="Tahoma" panose="020B0604030504040204" pitchFamily="34" charset="0"/>
                <a:cs typeface="Tahoma" panose="020B0604030504040204" pitchFamily="34" charset="0"/>
              </a:rPr>
              <a:t>Use parental controls on devices that link to the internet, such as the TV, laptops, computers, games consoles and mobile phones.</a:t>
            </a:r>
          </a:p>
          <a:p>
            <a:pPr marL="285750" indent="-285750">
              <a:buFont typeface="Arial" panose="020B0604020202020204" pitchFamily="34" charset="0"/>
              <a:buChar char="•"/>
              <a:defRPr/>
            </a:pPr>
            <a:endParaRPr lang="en-GB" sz="1600" dirty="0">
              <a:latin typeface="Tahoma" panose="020B0604030504040204" pitchFamily="34" charset="0"/>
              <a:ea typeface="Tahoma" panose="020B0604030504040204" pitchFamily="34" charset="0"/>
              <a:cs typeface="Tahoma" panose="020B0604030504040204" pitchFamily="34" charset="0"/>
            </a:endParaRPr>
          </a:p>
          <a:p>
            <a:pPr marL="285750" indent="-285750">
              <a:buFont typeface="Arial" panose="020B0604020202020204" pitchFamily="34" charset="0"/>
              <a:buChar char="•"/>
              <a:defRPr/>
            </a:pPr>
            <a:r>
              <a:rPr lang="en-GB" sz="1600" dirty="0">
                <a:latin typeface="Tahoma" panose="020B0604030504040204" pitchFamily="34" charset="0"/>
                <a:ea typeface="Tahoma" panose="020B0604030504040204" pitchFamily="34" charset="0"/>
                <a:cs typeface="Tahoma" panose="020B0604030504040204" pitchFamily="34" charset="0"/>
              </a:rPr>
              <a:t>Explore the online resources available to keep yourselves up to date so you can support your children. </a:t>
            </a:r>
            <a:endParaRPr lang="en-GB" sz="1600" u="sng" dirty="0">
              <a:solidFill>
                <a:srgbClr val="0000FF"/>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58829032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1"/>
          <p:cNvSpPr/>
          <p:nvPr/>
        </p:nvSpPr>
        <p:spPr>
          <a:xfrm>
            <a:off x="-19416" y="0"/>
            <a:ext cx="9144000" cy="6858000"/>
          </a:xfrm>
          <a:prstGeom prst="rect">
            <a:avLst/>
          </a:prstGeom>
          <a:blipFill>
            <a:blip r:embed="rId2" cstate="print"/>
            <a:stretch>
              <a:fillRect/>
            </a:stretch>
          </a:blipFill>
        </p:spPr>
        <p:txBody>
          <a:bodyPr wrap="square" lIns="0" tIns="0" rIns="0" bIns="0" rtlCol="0">
            <a:spAutoFit/>
          </a:bodyPr>
          <a:lstStyle/>
          <a:p>
            <a:endParaRPr dirty="0"/>
          </a:p>
        </p:txBody>
      </p:sp>
      <p:sp>
        <p:nvSpPr>
          <p:cNvPr id="3" name="object 3"/>
          <p:cNvSpPr txBox="1"/>
          <p:nvPr/>
        </p:nvSpPr>
        <p:spPr>
          <a:xfrm>
            <a:off x="1512253" y="481748"/>
            <a:ext cx="2399805" cy="293489"/>
          </a:xfrm>
          <a:prstGeom prst="rect">
            <a:avLst/>
          </a:prstGeom>
        </p:spPr>
        <p:txBody>
          <a:bodyPr vert="horz" wrap="square" lIns="0" tIns="0" rIns="0" bIns="0" rtlCol="0">
            <a:spAutoFit/>
          </a:bodyPr>
          <a:lstStyle/>
          <a:p>
            <a:pPr marL="0" marR="0">
              <a:lnSpc>
                <a:spcPts val="2010"/>
              </a:lnSpc>
              <a:spcBef>
                <a:spcPts val="0"/>
              </a:spcBef>
              <a:spcAft>
                <a:spcPts val="0"/>
              </a:spcAft>
            </a:pPr>
            <a:r>
              <a:rPr sz="1800" dirty="0">
                <a:solidFill>
                  <a:srgbClr val="FFFFFF"/>
                </a:solidFill>
                <a:latin typeface="GJNUDA+ArialMT"/>
                <a:cs typeface="GJNUDA+ArialMT"/>
              </a:rPr>
              <a:t>Hillside Infants School</a:t>
            </a:r>
          </a:p>
        </p:txBody>
      </p:sp>
      <p:sp>
        <p:nvSpPr>
          <p:cNvPr id="5" name="TextBox 4"/>
          <p:cNvSpPr txBox="1"/>
          <p:nvPr/>
        </p:nvSpPr>
        <p:spPr>
          <a:xfrm>
            <a:off x="455298" y="1550054"/>
            <a:ext cx="8194572" cy="4862870"/>
          </a:xfrm>
          <a:prstGeom prst="rect">
            <a:avLst/>
          </a:prstGeom>
          <a:solidFill>
            <a:schemeClr val="bg1"/>
          </a:solidFill>
        </p:spPr>
        <p:txBody>
          <a:bodyPr wrap="square" rtlCol="0">
            <a:spAutoFit/>
          </a:bodyPr>
          <a:lstStyle/>
          <a:p>
            <a:pPr algn="ctr">
              <a:defRPr/>
            </a:pPr>
            <a:r>
              <a:rPr lang="en-GB" sz="4000" u="sng" dirty="0" smtClean="0">
                <a:latin typeface="Tahoma" panose="020B0604030504040204" pitchFamily="34" charset="0"/>
                <a:ea typeface="Tahoma" panose="020B0604030504040204" pitchFamily="34" charset="0"/>
                <a:cs typeface="Tahoma" panose="020B0604030504040204" pitchFamily="34" charset="0"/>
              </a:rPr>
              <a:t>School internet filter</a:t>
            </a:r>
            <a:endParaRPr lang="en-GB" u="sng" dirty="0">
              <a:latin typeface="Tahoma" panose="020B0604030504040204" pitchFamily="34" charset="0"/>
              <a:ea typeface="Tahoma" panose="020B0604030504040204" pitchFamily="34" charset="0"/>
              <a:cs typeface="Tahoma" panose="020B0604030504040204" pitchFamily="34" charset="0"/>
            </a:endParaRPr>
          </a:p>
          <a:p>
            <a:pPr algn="ctr">
              <a:defRPr/>
            </a:pPr>
            <a:endParaRPr lang="en-GB" dirty="0" smtClean="0">
              <a:latin typeface="Tahoma" panose="020B0604030504040204" pitchFamily="34" charset="0"/>
              <a:ea typeface="Tahoma" panose="020B0604030504040204" pitchFamily="34" charset="0"/>
              <a:cs typeface="Tahoma" panose="020B0604030504040204" pitchFamily="34" charset="0"/>
            </a:endParaRPr>
          </a:p>
          <a:p>
            <a:pPr marL="285750" indent="-285750" algn="just">
              <a:buFont typeface="Arial" panose="020B0604020202020204" pitchFamily="34" charset="0"/>
              <a:buChar char="•"/>
            </a:pPr>
            <a:r>
              <a:rPr lang="en-GB" dirty="0">
                <a:latin typeface="Tahoma" panose="020B0604030504040204" pitchFamily="34" charset="0"/>
                <a:ea typeface="Tahoma" panose="020B0604030504040204" pitchFamily="34" charset="0"/>
                <a:cs typeface="Tahoma" panose="020B0604030504040204" pitchFamily="34" charset="0"/>
              </a:rPr>
              <a:t>Children's Internet access is heavily filtered by </a:t>
            </a:r>
            <a:r>
              <a:rPr lang="en-GB" dirty="0" smtClean="0">
                <a:latin typeface="Tahoma" panose="020B0604030504040204" pitchFamily="34" charset="0"/>
                <a:ea typeface="Tahoma" panose="020B0604030504040204" pitchFamily="34" charset="0"/>
                <a:cs typeface="Tahoma" panose="020B0604030504040204" pitchFamily="34" charset="0"/>
              </a:rPr>
              <a:t>London grid for learnings Web screen </a:t>
            </a:r>
            <a:r>
              <a:rPr lang="en-GB" dirty="0">
                <a:latin typeface="Tahoma" panose="020B0604030504040204" pitchFamily="34" charset="0"/>
                <a:ea typeface="Tahoma" panose="020B0604030504040204" pitchFamily="34" charset="0"/>
                <a:cs typeface="Tahoma" panose="020B0604030504040204" pitchFamily="34" charset="0"/>
              </a:rPr>
              <a:t>platform which is a modified version of </a:t>
            </a:r>
            <a:r>
              <a:rPr lang="en-GB" dirty="0" smtClean="0">
                <a:latin typeface="Tahoma" panose="020B0604030504040204" pitchFamily="34" charset="0"/>
                <a:ea typeface="Tahoma" panose="020B0604030504040204" pitchFamily="34" charset="0"/>
                <a:cs typeface="Tahoma" panose="020B0604030504040204" pitchFamily="34" charset="0"/>
              </a:rPr>
              <a:t>Light speed.</a:t>
            </a:r>
            <a:r>
              <a:rPr lang="en-GB" dirty="0">
                <a:latin typeface="Tahoma" panose="020B0604030504040204" pitchFamily="34" charset="0"/>
                <a:ea typeface="Tahoma" panose="020B0604030504040204" pitchFamily="34" charset="0"/>
                <a:cs typeface="Tahoma" panose="020B0604030504040204" pitchFamily="34" charset="0"/>
              </a:rPr>
              <a:t> </a:t>
            </a:r>
          </a:p>
          <a:p>
            <a:pPr algn="just"/>
            <a:r>
              <a:rPr lang="en-GB" dirty="0">
                <a:latin typeface="Tahoma" panose="020B0604030504040204" pitchFamily="34" charset="0"/>
                <a:ea typeface="Tahoma" panose="020B0604030504040204" pitchFamily="34" charset="0"/>
                <a:cs typeface="Tahoma" panose="020B0604030504040204" pitchFamily="34" charset="0"/>
              </a:rPr>
              <a:t/>
            </a:r>
            <a:br>
              <a:rPr lang="en-GB" dirty="0">
                <a:latin typeface="Tahoma" panose="020B0604030504040204" pitchFamily="34" charset="0"/>
                <a:ea typeface="Tahoma" panose="020B0604030504040204" pitchFamily="34" charset="0"/>
                <a:cs typeface="Tahoma" panose="020B0604030504040204" pitchFamily="34" charset="0"/>
              </a:rPr>
            </a:br>
            <a:endParaRPr lang="en-GB" dirty="0">
              <a:latin typeface="Tahoma" panose="020B0604030504040204" pitchFamily="34" charset="0"/>
              <a:ea typeface="Tahoma" panose="020B0604030504040204" pitchFamily="34" charset="0"/>
              <a:cs typeface="Tahoma" panose="020B0604030504040204" pitchFamily="34" charset="0"/>
            </a:endParaRPr>
          </a:p>
          <a:p>
            <a:pPr marL="285750" indent="-285750" algn="just">
              <a:buFont typeface="Arial" panose="020B0604020202020204" pitchFamily="34" charset="0"/>
              <a:buChar char="•"/>
            </a:pPr>
            <a:r>
              <a:rPr lang="en-GB" dirty="0">
                <a:latin typeface="Tahoma" panose="020B0604030504040204" pitchFamily="34" charset="0"/>
                <a:ea typeface="Tahoma" panose="020B0604030504040204" pitchFamily="34" charset="0"/>
                <a:cs typeface="Tahoma" panose="020B0604030504040204" pitchFamily="34" charset="0"/>
              </a:rPr>
              <a:t>This includes YouTube filtering for age appropriate videos only. </a:t>
            </a:r>
          </a:p>
          <a:p>
            <a:pPr algn="just"/>
            <a:r>
              <a:rPr lang="en-GB" dirty="0">
                <a:latin typeface="Tahoma" panose="020B0604030504040204" pitchFamily="34" charset="0"/>
                <a:ea typeface="Tahoma" panose="020B0604030504040204" pitchFamily="34" charset="0"/>
                <a:cs typeface="Tahoma" panose="020B0604030504040204" pitchFamily="34" charset="0"/>
              </a:rPr>
              <a:t/>
            </a:r>
            <a:br>
              <a:rPr lang="en-GB" dirty="0">
                <a:latin typeface="Tahoma" panose="020B0604030504040204" pitchFamily="34" charset="0"/>
                <a:ea typeface="Tahoma" panose="020B0604030504040204" pitchFamily="34" charset="0"/>
                <a:cs typeface="Tahoma" panose="020B0604030504040204" pitchFamily="34" charset="0"/>
              </a:rPr>
            </a:br>
            <a:endParaRPr lang="en-GB" dirty="0">
              <a:latin typeface="Tahoma" panose="020B0604030504040204" pitchFamily="34" charset="0"/>
              <a:ea typeface="Tahoma" panose="020B0604030504040204" pitchFamily="34" charset="0"/>
              <a:cs typeface="Tahoma" panose="020B0604030504040204" pitchFamily="34" charset="0"/>
            </a:endParaRPr>
          </a:p>
          <a:p>
            <a:pPr marL="285750" indent="-285750" algn="just">
              <a:buFont typeface="Arial" panose="020B0604020202020204" pitchFamily="34" charset="0"/>
              <a:buChar char="•"/>
            </a:pPr>
            <a:r>
              <a:rPr lang="en-GB" dirty="0">
                <a:latin typeface="Tahoma" panose="020B0604030504040204" pitchFamily="34" charset="0"/>
                <a:ea typeface="Tahoma" panose="020B0604030504040204" pitchFamily="34" charset="0"/>
                <a:cs typeface="Tahoma" panose="020B0604030504040204" pitchFamily="34" charset="0"/>
              </a:rPr>
              <a:t>The filter also logs searches for specific keywords under self harm, bullying, and various terms covered under Prevent.  Reports are sent to network admins of any of the triggers are met for keyword access. </a:t>
            </a:r>
          </a:p>
          <a:p>
            <a:pPr algn="just"/>
            <a:r>
              <a:rPr lang="en-GB" dirty="0">
                <a:latin typeface="Tahoma" panose="020B0604030504040204" pitchFamily="34" charset="0"/>
                <a:ea typeface="Tahoma" panose="020B0604030504040204" pitchFamily="34" charset="0"/>
                <a:cs typeface="Tahoma" panose="020B0604030504040204" pitchFamily="34" charset="0"/>
              </a:rPr>
              <a:t/>
            </a:r>
            <a:br>
              <a:rPr lang="en-GB" dirty="0">
                <a:latin typeface="Tahoma" panose="020B0604030504040204" pitchFamily="34" charset="0"/>
                <a:ea typeface="Tahoma" panose="020B0604030504040204" pitchFamily="34" charset="0"/>
                <a:cs typeface="Tahoma" panose="020B0604030504040204" pitchFamily="34" charset="0"/>
              </a:rPr>
            </a:br>
            <a:endParaRPr lang="en-GB" dirty="0">
              <a:latin typeface="Tahoma" panose="020B0604030504040204" pitchFamily="34" charset="0"/>
              <a:ea typeface="Tahoma" panose="020B0604030504040204" pitchFamily="34" charset="0"/>
              <a:cs typeface="Tahoma" panose="020B0604030504040204" pitchFamily="34" charset="0"/>
            </a:endParaRPr>
          </a:p>
          <a:p>
            <a:pPr marL="285750" indent="-285750" algn="just">
              <a:buFont typeface="Arial" panose="020B0604020202020204" pitchFamily="34" charset="0"/>
              <a:buChar char="•"/>
            </a:pPr>
            <a:r>
              <a:rPr lang="en-GB" dirty="0">
                <a:latin typeface="Tahoma" panose="020B0604030504040204" pitchFamily="34" charset="0"/>
                <a:ea typeface="Tahoma" panose="020B0604030504040204" pitchFamily="34" charset="0"/>
                <a:cs typeface="Tahoma" panose="020B0604030504040204" pitchFamily="34" charset="0"/>
              </a:rPr>
              <a:t>Computer accounts are password protected and endpoint malware and virus protection is provided by Sophos. </a:t>
            </a:r>
            <a:endParaRPr lang="en-GB" dirty="0" smtClean="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29939807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1"/>
          <p:cNvSpPr/>
          <p:nvPr/>
        </p:nvSpPr>
        <p:spPr>
          <a:xfrm>
            <a:off x="-19416" y="0"/>
            <a:ext cx="9144000" cy="6858000"/>
          </a:xfrm>
          <a:prstGeom prst="rect">
            <a:avLst/>
          </a:prstGeom>
          <a:blipFill>
            <a:blip r:embed="rId3" cstate="print"/>
            <a:stretch>
              <a:fillRect/>
            </a:stretch>
          </a:blipFill>
        </p:spPr>
        <p:txBody>
          <a:bodyPr wrap="square" lIns="0" tIns="0" rIns="0" bIns="0" rtlCol="0">
            <a:spAutoFit/>
          </a:bodyPr>
          <a:lstStyle/>
          <a:p>
            <a:endParaRPr dirty="0"/>
          </a:p>
        </p:txBody>
      </p:sp>
      <p:sp>
        <p:nvSpPr>
          <p:cNvPr id="3" name="object 3"/>
          <p:cNvSpPr txBox="1"/>
          <p:nvPr/>
        </p:nvSpPr>
        <p:spPr>
          <a:xfrm>
            <a:off x="1512253" y="481748"/>
            <a:ext cx="2399805" cy="293489"/>
          </a:xfrm>
          <a:prstGeom prst="rect">
            <a:avLst/>
          </a:prstGeom>
        </p:spPr>
        <p:txBody>
          <a:bodyPr vert="horz" wrap="square" lIns="0" tIns="0" rIns="0" bIns="0" rtlCol="0">
            <a:spAutoFit/>
          </a:bodyPr>
          <a:lstStyle/>
          <a:p>
            <a:pPr marL="0" marR="0">
              <a:lnSpc>
                <a:spcPts val="2010"/>
              </a:lnSpc>
              <a:spcBef>
                <a:spcPts val="0"/>
              </a:spcBef>
              <a:spcAft>
                <a:spcPts val="0"/>
              </a:spcAft>
            </a:pPr>
            <a:r>
              <a:rPr sz="1800" dirty="0">
                <a:solidFill>
                  <a:srgbClr val="FFFFFF"/>
                </a:solidFill>
                <a:latin typeface="GJNUDA+ArialMT"/>
                <a:cs typeface="GJNUDA+ArialMT"/>
              </a:rPr>
              <a:t>Hillside Infants School</a:t>
            </a:r>
          </a:p>
        </p:txBody>
      </p:sp>
      <p:sp>
        <p:nvSpPr>
          <p:cNvPr id="5" name="TextBox 4"/>
          <p:cNvSpPr txBox="1"/>
          <p:nvPr/>
        </p:nvSpPr>
        <p:spPr>
          <a:xfrm>
            <a:off x="455298" y="1413063"/>
            <a:ext cx="8194572" cy="4031873"/>
          </a:xfrm>
          <a:prstGeom prst="rect">
            <a:avLst/>
          </a:prstGeom>
          <a:solidFill>
            <a:schemeClr val="bg1"/>
          </a:solidFill>
        </p:spPr>
        <p:txBody>
          <a:bodyPr wrap="square" rtlCol="0">
            <a:spAutoFit/>
          </a:bodyPr>
          <a:lstStyle/>
          <a:p>
            <a:pPr algn="ctr">
              <a:defRPr/>
            </a:pPr>
            <a:r>
              <a:rPr lang="en-GB" sz="2800" u="sng" dirty="0" smtClean="0">
                <a:latin typeface="Tahoma" panose="020B0604030504040204" pitchFamily="34" charset="0"/>
                <a:ea typeface="Tahoma" panose="020B0604030504040204" pitchFamily="34" charset="0"/>
                <a:cs typeface="Tahoma" panose="020B0604030504040204" pitchFamily="34" charset="0"/>
              </a:rPr>
              <a:t>Safer internet day </a:t>
            </a:r>
            <a:endParaRPr lang="en-GB" sz="2800" u="sng" dirty="0">
              <a:latin typeface="Tahoma" panose="020B0604030504040204" pitchFamily="34" charset="0"/>
              <a:ea typeface="Tahoma" panose="020B0604030504040204" pitchFamily="34" charset="0"/>
              <a:cs typeface="Tahoma" panose="020B0604030504040204" pitchFamily="34" charset="0"/>
            </a:endParaRPr>
          </a:p>
          <a:p>
            <a:pPr algn="ctr">
              <a:defRPr/>
            </a:pPr>
            <a:endParaRPr lang="en-GB" dirty="0" smtClean="0">
              <a:latin typeface="Tahoma" panose="020B0604030504040204" pitchFamily="34" charset="0"/>
              <a:ea typeface="Tahoma" panose="020B0604030504040204" pitchFamily="34" charset="0"/>
              <a:cs typeface="Tahoma" panose="020B0604030504040204" pitchFamily="34" charset="0"/>
            </a:endParaRPr>
          </a:p>
          <a:p>
            <a:pPr marL="285750" indent="-285750" algn="ctr">
              <a:buFont typeface="Arial" panose="020B0604020202020204" pitchFamily="34" charset="0"/>
              <a:buChar char="•"/>
              <a:defRPr/>
            </a:pPr>
            <a:r>
              <a:rPr lang="en-GB" dirty="0" smtClean="0">
                <a:latin typeface="Tahoma" panose="020B0604030504040204" pitchFamily="34" charset="0"/>
                <a:ea typeface="Tahoma" panose="020B0604030504040204" pitchFamily="34" charset="0"/>
                <a:cs typeface="Tahoma" panose="020B0604030504040204" pitchFamily="34" charset="0"/>
              </a:rPr>
              <a:t>Celebrated in February every year – all over the world</a:t>
            </a:r>
          </a:p>
          <a:p>
            <a:pPr marL="285750" indent="-285750" algn="ctr">
              <a:buFont typeface="Arial" panose="020B0604020202020204" pitchFamily="34" charset="0"/>
              <a:buChar char="•"/>
              <a:defRPr/>
            </a:pPr>
            <a:endParaRPr lang="en-GB" dirty="0">
              <a:latin typeface="Tahoma" panose="020B0604030504040204" pitchFamily="34" charset="0"/>
              <a:ea typeface="Tahoma" panose="020B0604030504040204" pitchFamily="34" charset="0"/>
              <a:cs typeface="Tahoma" panose="020B0604030504040204" pitchFamily="34" charset="0"/>
            </a:endParaRPr>
          </a:p>
          <a:p>
            <a:pPr marL="285750" indent="-285750" algn="ctr">
              <a:buFont typeface="Arial" panose="020B0604020202020204" pitchFamily="34" charset="0"/>
              <a:buChar char="•"/>
              <a:defRPr/>
            </a:pPr>
            <a:r>
              <a:rPr lang="en-GB" dirty="0" smtClean="0">
                <a:latin typeface="Tahoma" panose="020B0604030504040204" pitchFamily="34" charset="0"/>
                <a:ea typeface="Tahoma" panose="020B0604030504040204" pitchFamily="34" charset="0"/>
                <a:cs typeface="Tahoma" panose="020B0604030504040204" pitchFamily="34" charset="0"/>
              </a:rPr>
              <a:t>Poster competition</a:t>
            </a:r>
          </a:p>
          <a:p>
            <a:pPr marL="285750" indent="-285750" algn="ctr">
              <a:buFont typeface="Arial" panose="020B0604020202020204" pitchFamily="34" charset="0"/>
              <a:buChar char="•"/>
              <a:defRPr/>
            </a:pPr>
            <a:endParaRPr lang="en-GB" dirty="0">
              <a:latin typeface="Tahoma" panose="020B0604030504040204" pitchFamily="34" charset="0"/>
              <a:ea typeface="Tahoma" panose="020B0604030504040204" pitchFamily="34" charset="0"/>
              <a:cs typeface="Tahoma" panose="020B0604030504040204" pitchFamily="34" charset="0"/>
            </a:endParaRPr>
          </a:p>
          <a:p>
            <a:pPr marL="285750" indent="-285750" algn="ctr">
              <a:buFont typeface="Arial" panose="020B0604020202020204" pitchFamily="34" charset="0"/>
              <a:buChar char="•"/>
              <a:defRPr/>
            </a:pPr>
            <a:r>
              <a:rPr lang="en-GB" dirty="0" smtClean="0">
                <a:latin typeface="Tahoma" panose="020B0604030504040204" pitchFamily="34" charset="0"/>
                <a:ea typeface="Tahoma" panose="020B0604030504040204" pitchFamily="34" charset="0"/>
                <a:cs typeface="Tahoma" panose="020B0604030504040204" pitchFamily="34" charset="0"/>
              </a:rPr>
              <a:t>Whole school assembly</a:t>
            </a:r>
          </a:p>
          <a:p>
            <a:pPr marL="285750" indent="-285750" algn="ctr">
              <a:buFont typeface="Arial" panose="020B0604020202020204" pitchFamily="34" charset="0"/>
              <a:buChar char="•"/>
              <a:defRPr/>
            </a:pPr>
            <a:endParaRPr lang="en-GB" dirty="0">
              <a:latin typeface="Tahoma" panose="020B0604030504040204" pitchFamily="34" charset="0"/>
              <a:ea typeface="Tahoma" panose="020B0604030504040204" pitchFamily="34" charset="0"/>
              <a:cs typeface="Tahoma" panose="020B0604030504040204" pitchFamily="34" charset="0"/>
            </a:endParaRPr>
          </a:p>
          <a:p>
            <a:pPr marL="285750" indent="-285750" algn="ctr">
              <a:buFont typeface="Arial" panose="020B0604020202020204" pitchFamily="34" charset="0"/>
              <a:buChar char="•"/>
              <a:defRPr/>
            </a:pPr>
            <a:r>
              <a:rPr lang="en-GB" dirty="0" smtClean="0">
                <a:latin typeface="Tahoma" panose="020B0604030504040204" pitchFamily="34" charset="0"/>
                <a:ea typeface="Tahoma" panose="020B0604030504040204" pitchFamily="34" charset="0"/>
                <a:cs typeface="Tahoma" panose="020B0604030504040204" pitchFamily="34" charset="0"/>
              </a:rPr>
              <a:t>Safer internet activities</a:t>
            </a:r>
          </a:p>
          <a:p>
            <a:pPr marL="285750" indent="-285750" algn="ctr">
              <a:buFont typeface="Arial" panose="020B0604020202020204" pitchFamily="34" charset="0"/>
              <a:buChar char="•"/>
              <a:defRPr/>
            </a:pPr>
            <a:endParaRPr lang="en-GB" dirty="0">
              <a:latin typeface="Tahoma" panose="020B0604030504040204" pitchFamily="34" charset="0"/>
              <a:ea typeface="Tahoma" panose="020B0604030504040204" pitchFamily="34" charset="0"/>
              <a:cs typeface="Tahoma" panose="020B0604030504040204" pitchFamily="34" charset="0"/>
            </a:endParaRPr>
          </a:p>
          <a:p>
            <a:pPr marL="285750" indent="-285750" algn="ctr">
              <a:buFont typeface="Arial" panose="020B0604020202020204" pitchFamily="34" charset="0"/>
              <a:buChar char="•"/>
              <a:defRPr/>
            </a:pPr>
            <a:r>
              <a:rPr lang="en-GB" dirty="0" smtClean="0">
                <a:latin typeface="Tahoma" panose="020B0604030504040204" pitchFamily="34" charset="0"/>
                <a:ea typeface="Tahoma" panose="020B0604030504040204" pitchFamily="34" charset="0"/>
                <a:cs typeface="Tahoma" panose="020B0604030504040204" pitchFamily="34" charset="0"/>
              </a:rPr>
              <a:t>Northwood High school – phone usage presentation</a:t>
            </a:r>
          </a:p>
          <a:p>
            <a:pPr marL="285750" indent="-285750" algn="ctr">
              <a:buFont typeface="Arial" panose="020B0604020202020204" pitchFamily="34" charset="0"/>
              <a:buChar char="•"/>
              <a:defRPr/>
            </a:pPr>
            <a:endParaRPr lang="en-GB" sz="2400" dirty="0">
              <a:latin typeface="Tahoma" panose="020B0604030504040204" pitchFamily="34" charset="0"/>
              <a:ea typeface="Tahoma" panose="020B0604030504040204" pitchFamily="34" charset="0"/>
              <a:cs typeface="Tahoma" panose="020B0604030504040204" pitchFamily="34" charset="0"/>
            </a:endParaRPr>
          </a:p>
          <a:p>
            <a:pPr marL="285750" indent="-285750" algn="ctr">
              <a:buFont typeface="Arial" panose="020B0604020202020204" pitchFamily="34" charset="0"/>
              <a:buChar char="•"/>
              <a:defRPr/>
            </a:pPr>
            <a:endParaRPr lang="en-GB" sz="2400" dirty="0" smtClean="0">
              <a:latin typeface="Tahoma" panose="020B0604030504040204" pitchFamily="34" charset="0"/>
              <a:ea typeface="Tahoma" panose="020B0604030504040204" pitchFamily="34" charset="0"/>
              <a:cs typeface="Tahoma" panose="020B0604030504040204" pitchFamily="34" charset="0"/>
            </a:endParaRPr>
          </a:p>
        </p:txBody>
      </p:sp>
      <p:pic>
        <p:nvPicPr>
          <p:cNvPr id="4" name="SD5KW6dqnv0"/>
          <p:cNvPicPr>
            <a:picLocks noRot="1" noChangeAspect="1"/>
          </p:cNvPicPr>
          <p:nvPr>
            <a:videoFile r:link="rId1"/>
          </p:nvPr>
        </p:nvPicPr>
        <p:blipFill>
          <a:blip r:embed="rId4"/>
          <a:stretch>
            <a:fillRect/>
          </a:stretch>
        </p:blipFill>
        <p:spPr>
          <a:xfrm>
            <a:off x="2843808" y="4725144"/>
            <a:ext cx="3657600" cy="2057400"/>
          </a:xfrm>
          <a:prstGeom prst="rect">
            <a:avLst/>
          </a:prstGeom>
        </p:spPr>
      </p:pic>
    </p:spTree>
    <p:extLst>
      <p:ext uri="{BB962C8B-B14F-4D97-AF65-F5344CB8AC3E}">
        <p14:creationId xmlns:p14="http://schemas.microsoft.com/office/powerpoint/2010/main" val="98342546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1"/>
          <p:cNvSpPr/>
          <p:nvPr/>
        </p:nvSpPr>
        <p:spPr>
          <a:xfrm>
            <a:off x="-19416" y="0"/>
            <a:ext cx="9144000" cy="6858000"/>
          </a:xfrm>
          <a:prstGeom prst="rect">
            <a:avLst/>
          </a:prstGeom>
          <a:blipFill>
            <a:blip r:embed="rId2" cstate="print"/>
            <a:stretch>
              <a:fillRect/>
            </a:stretch>
          </a:blipFill>
        </p:spPr>
        <p:txBody>
          <a:bodyPr wrap="square" lIns="0" tIns="0" rIns="0" bIns="0" rtlCol="0">
            <a:spAutoFit/>
          </a:bodyPr>
          <a:lstStyle/>
          <a:p>
            <a:endParaRPr dirty="0"/>
          </a:p>
        </p:txBody>
      </p:sp>
      <p:sp>
        <p:nvSpPr>
          <p:cNvPr id="3" name="object 3"/>
          <p:cNvSpPr txBox="1"/>
          <p:nvPr/>
        </p:nvSpPr>
        <p:spPr>
          <a:xfrm>
            <a:off x="1512253" y="481748"/>
            <a:ext cx="2399805" cy="293489"/>
          </a:xfrm>
          <a:prstGeom prst="rect">
            <a:avLst/>
          </a:prstGeom>
        </p:spPr>
        <p:txBody>
          <a:bodyPr vert="horz" wrap="square" lIns="0" tIns="0" rIns="0" bIns="0" rtlCol="0">
            <a:spAutoFit/>
          </a:bodyPr>
          <a:lstStyle/>
          <a:p>
            <a:pPr marL="0" marR="0">
              <a:lnSpc>
                <a:spcPts val="2010"/>
              </a:lnSpc>
              <a:spcBef>
                <a:spcPts val="0"/>
              </a:spcBef>
              <a:spcAft>
                <a:spcPts val="0"/>
              </a:spcAft>
            </a:pPr>
            <a:r>
              <a:rPr sz="1800" dirty="0">
                <a:solidFill>
                  <a:srgbClr val="FFFFFF"/>
                </a:solidFill>
                <a:latin typeface="GJNUDA+ArialMT"/>
                <a:cs typeface="GJNUDA+ArialMT"/>
              </a:rPr>
              <a:t>Hillside Infants School</a:t>
            </a:r>
          </a:p>
        </p:txBody>
      </p:sp>
      <p:sp>
        <p:nvSpPr>
          <p:cNvPr id="5" name="TextBox 4"/>
          <p:cNvSpPr txBox="1"/>
          <p:nvPr/>
        </p:nvSpPr>
        <p:spPr>
          <a:xfrm>
            <a:off x="323528" y="1628800"/>
            <a:ext cx="8194572" cy="2308324"/>
          </a:xfrm>
          <a:prstGeom prst="rect">
            <a:avLst/>
          </a:prstGeom>
          <a:solidFill>
            <a:schemeClr val="bg1"/>
          </a:solidFill>
        </p:spPr>
        <p:txBody>
          <a:bodyPr wrap="square" rtlCol="0">
            <a:spAutoFit/>
          </a:bodyPr>
          <a:lstStyle/>
          <a:p>
            <a:pPr algn="ctr">
              <a:lnSpc>
                <a:spcPct val="90000"/>
              </a:lnSpc>
              <a:spcBef>
                <a:spcPct val="0"/>
              </a:spcBef>
              <a:spcAft>
                <a:spcPct val="0"/>
              </a:spcAft>
            </a:pPr>
            <a:r>
              <a:rPr lang="en-GB" altLang="en-US" sz="4000" dirty="0">
                <a:latin typeface="Tahoma" panose="020B0604030504040204" pitchFamily="34" charset="0"/>
                <a:ea typeface="Tahoma" panose="020B0604030504040204" pitchFamily="34" charset="0"/>
                <a:cs typeface="Tahoma" panose="020B0604030504040204" pitchFamily="34" charset="0"/>
              </a:rPr>
              <a:t>Thank you for coming to this Online Safety Workshop and working in partnership with us to keep your children safe.</a:t>
            </a:r>
          </a:p>
        </p:txBody>
      </p:sp>
      <p:pic>
        <p:nvPicPr>
          <p:cNvPr id="6" name="Picture 5" descr="Online Safety for Parents &amp; Carers - Nunney First School"/>
          <p:cNvPicPr/>
          <p:nvPr/>
        </p:nvPicPr>
        <p:blipFill>
          <a:blip r:embed="rId3">
            <a:extLst>
              <a:ext uri="{28A0092B-C50C-407E-A947-70E740481C1C}">
                <a14:useLocalDpi xmlns:a14="http://schemas.microsoft.com/office/drawing/2010/main" val="0"/>
              </a:ext>
            </a:extLst>
          </a:blip>
          <a:srcRect/>
          <a:stretch>
            <a:fillRect/>
          </a:stretch>
        </p:blipFill>
        <p:spPr bwMode="auto">
          <a:xfrm>
            <a:off x="2615546" y="3867612"/>
            <a:ext cx="4541520" cy="2948940"/>
          </a:xfrm>
          <a:prstGeom prst="rect">
            <a:avLst/>
          </a:prstGeom>
          <a:noFill/>
          <a:ln>
            <a:noFill/>
          </a:ln>
        </p:spPr>
      </p:pic>
    </p:spTree>
    <p:extLst>
      <p:ext uri="{BB962C8B-B14F-4D97-AF65-F5344CB8AC3E}">
        <p14:creationId xmlns:p14="http://schemas.microsoft.com/office/powerpoint/2010/main" val="380420929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495</TotalTime>
  <Words>2149</Words>
  <Application>Microsoft Office PowerPoint</Application>
  <PresentationFormat>On-screen Show (4:3)</PresentationFormat>
  <Paragraphs>377</Paragraphs>
  <Slides>33</Slides>
  <Notes>1</Notes>
  <HiddenSlides>0</HiddenSlides>
  <MMClips>3</MMClips>
  <ScaleCrop>false</ScaleCrop>
  <HeadingPairs>
    <vt:vector size="4" baseType="variant">
      <vt:variant>
        <vt:lpstr>Theme</vt:lpstr>
      </vt:variant>
      <vt:variant>
        <vt:i4>1</vt:i4>
      </vt:variant>
      <vt:variant>
        <vt:lpstr>Slide Titles</vt:lpstr>
      </vt:variant>
      <vt:variant>
        <vt:i4>33</vt:i4>
      </vt:variant>
    </vt:vector>
  </HeadingPairs>
  <TitlesOfParts>
    <vt:vector size="34"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Kate Gibson</dc:creator>
  <cp:lastModifiedBy>Karen O'Donnell</cp:lastModifiedBy>
  <cp:revision>62</cp:revision>
  <dcterms:created xsi:type="dcterms:W3CDTF">2022-09-09T14:02:56Z</dcterms:created>
  <dcterms:modified xsi:type="dcterms:W3CDTF">2024-02-09T11:33:04Z</dcterms:modified>
</cp:coreProperties>
</file>