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Lst>
  <p:sldSz cy="6858000" cx="12192000"/>
  <p:notesSz cx="6858000" cy="9144000"/>
  <p:embeddedFontLst>
    <p:embeddedFont>
      <p:font typeface="Tahoma"/>
      <p:regular r:id="rId31"/>
      <p:bold r:id="rId3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3" roundtripDataSignature="AMtx7mg4zcUO814zz66ABMxjruR9G6tJU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00C91450-33B2-45DC-ABBA-BFB9B3A28191}">
  <a:tblStyle styleId="{00C91450-33B2-45DC-ABBA-BFB9B3A28191}" styleName="Table_0">
    <a:wholeTbl>
      <a:tcTxStyle b="off" i="off">
        <a:font>
          <a:latin typeface="Calibri"/>
          <a:ea typeface="Calibri"/>
          <a:cs typeface="Calibri"/>
        </a:font>
        <a:schemeClr val="dk1"/>
      </a:tcTxStyle>
      <a:tcStyle>
        <a:tcBdr>
          <a:left>
            <a:ln cap="flat" cmpd="sng" w="12700">
              <a:solidFill>
                <a:schemeClr val="dk1"/>
              </a:solidFill>
              <a:prstDash val="solid"/>
              <a:round/>
              <a:headEnd len="sm" w="sm" type="none"/>
              <a:tailEnd len="sm" w="sm" type="none"/>
            </a:ln>
          </a:left>
          <a:right>
            <a:ln cap="flat" cmpd="sng" w="12700">
              <a:solidFill>
                <a:schemeClr val="dk1"/>
              </a:solidFill>
              <a:prstDash val="solid"/>
              <a:round/>
              <a:headEnd len="sm" w="sm" type="none"/>
              <a:tailEnd len="sm" w="sm" type="none"/>
            </a:ln>
          </a:right>
          <a:top>
            <a:ln cap="flat" cmpd="sng" w="12700">
              <a:solidFill>
                <a:schemeClr val="dk1"/>
              </a:solidFill>
              <a:prstDash val="solid"/>
              <a:round/>
              <a:headEnd len="sm" w="sm" type="none"/>
              <a:tailEnd len="sm" w="sm" type="none"/>
            </a:ln>
          </a:top>
          <a:bottom>
            <a:ln cap="flat" cmpd="sng" w="12700">
              <a:solidFill>
                <a:schemeClr val="dk1"/>
              </a:solidFill>
              <a:prstDash val="solid"/>
              <a:round/>
              <a:headEnd len="sm" w="sm" type="none"/>
              <a:tailEnd len="sm" w="sm" type="none"/>
            </a:ln>
          </a:bottom>
          <a:insideH>
            <a:ln cap="flat" cmpd="sng" w="12700">
              <a:solidFill>
                <a:schemeClr val="dk1"/>
              </a:solidFill>
              <a:prstDash val="solid"/>
              <a:round/>
              <a:headEnd len="sm" w="sm" type="none"/>
              <a:tailEnd len="sm" w="sm" type="none"/>
            </a:ln>
          </a:insideH>
          <a:insideV>
            <a:ln cap="flat" cmpd="sng" w="12700">
              <a:solidFill>
                <a:schemeClr val="dk1"/>
              </a:solidFill>
              <a:prstDash val="solid"/>
              <a:round/>
              <a:headEnd len="sm" w="sm" type="none"/>
              <a:tailEnd len="sm" w="sm" type="none"/>
            </a:ln>
          </a:insideV>
        </a:tcBdr>
        <a:fill>
          <a:solidFill>
            <a:srgbClr val="FFFFFF">
              <a:alpha val="0"/>
            </a:srgbClr>
          </a:solidFill>
        </a:fill>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font" Target="fonts/Tahoma-regular.fntdata"/><Relationship Id="rId30" Type="http://schemas.openxmlformats.org/officeDocument/2006/relationships/slide" Target="slides/slide25.xml"/><Relationship Id="rId11" Type="http://schemas.openxmlformats.org/officeDocument/2006/relationships/slide" Target="slides/slide6.xml"/><Relationship Id="rId33" Type="http://customschemas.google.com/relationships/presentationmetadata" Target="metadata"/><Relationship Id="rId10" Type="http://schemas.openxmlformats.org/officeDocument/2006/relationships/slide" Target="slides/slide5.xml"/><Relationship Id="rId32" Type="http://schemas.openxmlformats.org/officeDocument/2006/relationships/font" Target="fonts/Tahoma-bold.fntdata"/><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6" name="Google Shape;86;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9" name="Google Shape;99;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5" name="Google Shape;105;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2" name="Google Shape;112;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2" name="Google Shape;122;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6" name="Google Shape;136;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8" name="Google Shape;148;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9" name="Google Shape;159;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2" name="Google Shape;172;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9" name="Google Shape;179;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6" name="Google Shape;186;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3" name="Google Shape;193;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0" name="Google Shape;200;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7" name="Google Shape;207;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4" name="Google Shape;214;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7" name="Google Shape;227;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0" name="Google Shape;240;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3" name="Google Shape;253;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4" name="Google Shape;264;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0" name="Google Shape;270;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0" name="Google Shape;280;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5" name="Shape 285"/>
        <p:cNvGrpSpPr/>
        <p:nvPr/>
      </p:nvGrpSpPr>
      <p:grpSpPr>
        <a:xfrm>
          <a:off x="0" y="0"/>
          <a:ext cx="0" cy="0"/>
          <a:chOff x="0" y="0"/>
          <a:chExt cx="0" cy="0"/>
        </a:xfrm>
      </p:grpSpPr>
      <p:sp>
        <p:nvSpPr>
          <p:cNvPr id="286" name="Google Shape;286;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7" name="Google Shape;287;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4" name="Google Shape;294;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8" name="Google Shape;308;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4" name="Google Shape;324;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27"/>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27"/>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2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2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2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2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2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29"/>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29"/>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2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2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3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30"/>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30"/>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3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3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31"/>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31"/>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31"/>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31"/>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31"/>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3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3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34"/>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34"/>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34"/>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35"/>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35"/>
          <p:cNvSpPr/>
          <p:nvPr>
            <p:ph idx="2" type="pic"/>
          </p:nvPr>
        </p:nvSpPr>
        <p:spPr>
          <a:xfrm>
            <a:off x="5183188" y="987425"/>
            <a:ext cx="6172200" cy="4873625"/>
          </a:xfrm>
          <a:prstGeom prst="rect">
            <a:avLst/>
          </a:prstGeom>
          <a:noFill/>
          <a:ln>
            <a:noFill/>
          </a:ln>
        </p:spPr>
      </p:sp>
      <p:sp>
        <p:nvSpPr>
          <p:cNvPr id="68" name="Google Shape;68;p35"/>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3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36"/>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37"/>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37"/>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2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2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2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2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8.jpg"/><Relationship Id="rId4" Type="http://schemas.openxmlformats.org/officeDocument/2006/relationships/image" Target="../media/image8.png"/><Relationship Id="rId10" Type="http://schemas.openxmlformats.org/officeDocument/2006/relationships/image" Target="../media/image17.png"/><Relationship Id="rId9" Type="http://schemas.openxmlformats.org/officeDocument/2006/relationships/image" Target="../media/image2.png"/><Relationship Id="rId5" Type="http://schemas.openxmlformats.org/officeDocument/2006/relationships/image" Target="../media/image14.png"/><Relationship Id="rId6" Type="http://schemas.openxmlformats.org/officeDocument/2006/relationships/image" Target="../media/image6.png"/><Relationship Id="rId7" Type="http://schemas.openxmlformats.org/officeDocument/2006/relationships/image" Target="../media/image22.png"/><Relationship Id="rId8"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8.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8.jp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8.jpg"/><Relationship Id="rId4" Type="http://schemas.openxmlformats.org/officeDocument/2006/relationships/image" Target="../media/image12.png"/><Relationship Id="rId5" Type="http://schemas.openxmlformats.org/officeDocument/2006/relationships/image" Target="../media/image11.png"/><Relationship Id="rId6" Type="http://schemas.openxmlformats.org/officeDocument/2006/relationships/image" Target="../media/image15.png"/><Relationship Id="rId7" Type="http://schemas.openxmlformats.org/officeDocument/2006/relationships/image" Target="../media/image19.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8.jpg"/><Relationship Id="rId4" Type="http://schemas.openxmlformats.org/officeDocument/2006/relationships/image" Target="../media/image13.jpg"/><Relationship Id="rId9" Type="http://schemas.openxmlformats.org/officeDocument/2006/relationships/image" Target="../media/image25.png"/><Relationship Id="rId5" Type="http://schemas.openxmlformats.org/officeDocument/2006/relationships/image" Target="../media/image10.png"/><Relationship Id="rId6" Type="http://schemas.openxmlformats.org/officeDocument/2006/relationships/image" Target="../media/image1.png"/><Relationship Id="rId7" Type="http://schemas.openxmlformats.org/officeDocument/2006/relationships/image" Target="../media/image4.png"/><Relationship Id="rId8"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18.jpg"/><Relationship Id="rId4" Type="http://schemas.openxmlformats.org/officeDocument/2006/relationships/image" Target="../media/image31.jpg"/><Relationship Id="rId5" Type="http://schemas.openxmlformats.org/officeDocument/2006/relationships/image" Target="../media/image48.png"/><Relationship Id="rId6" Type="http://schemas.openxmlformats.org/officeDocument/2006/relationships/image" Target="../media/image16.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18.jpg"/><Relationship Id="rId4" Type="http://schemas.openxmlformats.org/officeDocument/2006/relationships/image" Target="../media/image36.png"/><Relationship Id="rId5" Type="http://schemas.openxmlformats.org/officeDocument/2006/relationships/image" Target="../media/image59.png"/><Relationship Id="rId6" Type="http://schemas.openxmlformats.org/officeDocument/2006/relationships/image" Target="../media/image46.png"/><Relationship Id="rId7" Type="http://schemas.openxmlformats.org/officeDocument/2006/relationships/image" Target="../media/image2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18.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18.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18.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18.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18.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18.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18.jpg"/><Relationship Id="rId4" Type="http://schemas.openxmlformats.org/officeDocument/2006/relationships/image" Target="../media/image2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18.jpg"/><Relationship Id="rId4" Type="http://schemas.openxmlformats.org/officeDocument/2006/relationships/image" Target="../media/image21.png"/><Relationship Id="rId10" Type="http://schemas.openxmlformats.org/officeDocument/2006/relationships/image" Target="../media/image61.png"/><Relationship Id="rId9" Type="http://schemas.openxmlformats.org/officeDocument/2006/relationships/image" Target="../media/image34.png"/><Relationship Id="rId5" Type="http://schemas.openxmlformats.org/officeDocument/2006/relationships/image" Target="../media/image20.png"/><Relationship Id="rId6" Type="http://schemas.openxmlformats.org/officeDocument/2006/relationships/image" Target="../media/image33.png"/><Relationship Id="rId7" Type="http://schemas.openxmlformats.org/officeDocument/2006/relationships/image" Target="../media/image37.png"/><Relationship Id="rId8" Type="http://schemas.openxmlformats.org/officeDocument/2006/relationships/image" Target="../media/image2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18.jpg"/><Relationship Id="rId4" Type="http://schemas.openxmlformats.org/officeDocument/2006/relationships/image" Target="../media/image32.png"/><Relationship Id="rId10" Type="http://schemas.openxmlformats.org/officeDocument/2006/relationships/image" Target="../media/image41.png"/><Relationship Id="rId9" Type="http://schemas.openxmlformats.org/officeDocument/2006/relationships/image" Target="../media/image35.png"/><Relationship Id="rId5" Type="http://schemas.openxmlformats.org/officeDocument/2006/relationships/image" Target="../media/image42.png"/><Relationship Id="rId6" Type="http://schemas.openxmlformats.org/officeDocument/2006/relationships/image" Target="../media/image54.png"/><Relationship Id="rId7" Type="http://schemas.openxmlformats.org/officeDocument/2006/relationships/image" Target="../media/image44.png"/><Relationship Id="rId8" Type="http://schemas.openxmlformats.org/officeDocument/2006/relationships/image" Target="../media/image2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18.jpg"/><Relationship Id="rId4" Type="http://schemas.openxmlformats.org/officeDocument/2006/relationships/image" Target="../media/image8.png"/><Relationship Id="rId10" Type="http://schemas.openxmlformats.org/officeDocument/2006/relationships/image" Target="../media/image17.png"/><Relationship Id="rId9" Type="http://schemas.openxmlformats.org/officeDocument/2006/relationships/image" Target="../media/image2.png"/><Relationship Id="rId5" Type="http://schemas.openxmlformats.org/officeDocument/2006/relationships/image" Target="../media/image14.png"/><Relationship Id="rId6" Type="http://schemas.openxmlformats.org/officeDocument/2006/relationships/image" Target="../media/image6.png"/><Relationship Id="rId7" Type="http://schemas.openxmlformats.org/officeDocument/2006/relationships/image" Target="../media/image22.png"/><Relationship Id="rId8" Type="http://schemas.openxmlformats.org/officeDocument/2006/relationships/image" Target="../media/image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18.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18.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18.jpg"/><Relationship Id="rId4" Type="http://schemas.openxmlformats.org/officeDocument/2006/relationships/image" Target="../media/image56.png"/><Relationship Id="rId5" Type="http://schemas.openxmlformats.org/officeDocument/2006/relationships/image" Target="../media/image53.png"/><Relationship Id="rId6" Type="http://schemas.openxmlformats.org/officeDocument/2006/relationships/image" Target="../media/image5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18.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image" Target="../media/image18.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18.jpg"/><Relationship Id="rId4" Type="http://schemas.openxmlformats.org/officeDocument/2006/relationships/image" Target="../media/image63.png"/><Relationship Id="rId5" Type="http://schemas.openxmlformats.org/officeDocument/2006/relationships/image" Target="../media/image55.png"/><Relationship Id="rId6" Type="http://schemas.openxmlformats.org/officeDocument/2006/relationships/image" Target="../media/image52.png"/><Relationship Id="rId7" Type="http://schemas.openxmlformats.org/officeDocument/2006/relationships/image" Target="../media/image43.png"/><Relationship Id="rId8" Type="http://schemas.openxmlformats.org/officeDocument/2006/relationships/image" Target="../media/image47.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18.jpg"/><Relationship Id="rId4" Type="http://schemas.openxmlformats.org/officeDocument/2006/relationships/image" Target="../media/image62.jpg"/><Relationship Id="rId5" Type="http://schemas.openxmlformats.org/officeDocument/2006/relationships/image" Target="../media/image49.jpg"/><Relationship Id="rId6" Type="http://schemas.openxmlformats.org/officeDocument/2006/relationships/image" Target="../media/image50.png"/><Relationship Id="rId7" Type="http://schemas.openxmlformats.org/officeDocument/2006/relationships/image" Target="../media/image57.jpg"/><Relationship Id="rId8" Type="http://schemas.openxmlformats.org/officeDocument/2006/relationships/image" Target="../media/image60.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 Id="rId3" Type="http://schemas.openxmlformats.org/officeDocument/2006/relationships/image" Target="../media/image18.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pic>
        <p:nvPicPr>
          <p:cNvPr descr="Hillside_Header_big.jpg" id="88" name="Google Shape;88;p1"/>
          <p:cNvPicPr preferRelativeResize="0"/>
          <p:nvPr/>
        </p:nvPicPr>
        <p:blipFill rotWithShape="1">
          <a:blip r:embed="rId3">
            <a:alphaModFix/>
          </a:blip>
          <a:srcRect b="0" l="0" r="0" t="0"/>
          <a:stretch/>
        </p:blipFill>
        <p:spPr>
          <a:xfrm>
            <a:off x="0" y="-19050"/>
            <a:ext cx="12192000" cy="1794062"/>
          </a:xfrm>
          <a:prstGeom prst="rect">
            <a:avLst/>
          </a:prstGeom>
          <a:noFill/>
          <a:ln>
            <a:noFill/>
          </a:ln>
        </p:spPr>
      </p:pic>
      <p:sp>
        <p:nvSpPr>
          <p:cNvPr id="89" name="Google Shape;89;p1"/>
          <p:cNvSpPr txBox="1"/>
          <p:nvPr/>
        </p:nvSpPr>
        <p:spPr>
          <a:xfrm>
            <a:off x="279699" y="2097740"/>
            <a:ext cx="11715077" cy="4278094"/>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GB" sz="3600" u="sng" cap="none" strike="noStrike">
                <a:solidFill>
                  <a:schemeClr val="dk1"/>
                </a:solidFill>
                <a:latin typeface="Tahoma"/>
                <a:ea typeface="Tahoma"/>
                <a:cs typeface="Tahoma"/>
                <a:sym typeface="Tahoma"/>
              </a:rPr>
              <a:t>Learning Together Morning</a:t>
            </a:r>
            <a:endParaRPr/>
          </a:p>
          <a:p>
            <a:pPr indent="0" lvl="0" marL="0" marR="0" rtl="0" algn="ctr">
              <a:spcBef>
                <a:spcPts val="0"/>
              </a:spcBef>
              <a:spcAft>
                <a:spcPts val="0"/>
              </a:spcAft>
              <a:buNone/>
            </a:pPr>
            <a:r>
              <a:t/>
            </a:r>
            <a:endParaRPr b="1" i="0" sz="3600" u="sng" cap="none" strike="noStrike">
              <a:solidFill>
                <a:schemeClr val="dk1"/>
              </a:solidFill>
              <a:latin typeface="Tahoma"/>
              <a:ea typeface="Tahoma"/>
              <a:cs typeface="Tahoma"/>
              <a:sym typeface="Tahoma"/>
            </a:endParaRPr>
          </a:p>
          <a:p>
            <a:pPr indent="0" lvl="0" marL="0" marR="0" rtl="0" algn="ctr">
              <a:spcBef>
                <a:spcPts val="0"/>
              </a:spcBef>
              <a:spcAft>
                <a:spcPts val="0"/>
              </a:spcAft>
              <a:buNone/>
            </a:pPr>
            <a:r>
              <a:rPr b="1" i="0" lang="en-GB" sz="3600" u="none" cap="none" strike="noStrike">
                <a:solidFill>
                  <a:schemeClr val="dk1"/>
                </a:solidFill>
                <a:latin typeface="Tahoma"/>
                <a:ea typeface="Tahoma"/>
                <a:cs typeface="Tahoma"/>
                <a:sym typeface="Tahoma"/>
              </a:rPr>
              <a:t>Maths</a:t>
            </a:r>
            <a:endParaRPr/>
          </a:p>
          <a:p>
            <a:pPr indent="0" lvl="0" marL="0" marR="0" rtl="0" algn="ctr">
              <a:spcBef>
                <a:spcPts val="0"/>
              </a:spcBef>
              <a:spcAft>
                <a:spcPts val="0"/>
              </a:spcAft>
              <a:buNone/>
            </a:pPr>
            <a:r>
              <a:t/>
            </a:r>
            <a:endParaRPr b="1" i="0" sz="3600" u="none" cap="none" strike="noStrike">
              <a:solidFill>
                <a:schemeClr val="dk1"/>
              </a:solidFill>
              <a:latin typeface="Tahoma"/>
              <a:ea typeface="Tahoma"/>
              <a:cs typeface="Tahoma"/>
              <a:sym typeface="Tahoma"/>
            </a:endParaRPr>
          </a:p>
          <a:p>
            <a:pPr indent="0" lvl="0" marL="0" marR="0" rtl="0" algn="ctr">
              <a:spcBef>
                <a:spcPts val="0"/>
              </a:spcBef>
              <a:spcAft>
                <a:spcPts val="0"/>
              </a:spcAft>
              <a:buNone/>
            </a:pPr>
            <a:r>
              <a:rPr b="1" i="0" lang="en-GB" sz="3600" u="none" cap="none" strike="noStrike">
                <a:solidFill>
                  <a:schemeClr val="dk1"/>
                </a:solidFill>
                <a:latin typeface="Tahoma"/>
                <a:ea typeface="Tahoma"/>
                <a:cs typeface="Tahoma"/>
                <a:sym typeface="Tahoma"/>
              </a:rPr>
              <a:t>07.11.25</a:t>
            </a:r>
            <a:endParaRPr/>
          </a:p>
          <a:p>
            <a:pPr indent="0" lvl="0" marL="0" marR="0" rtl="0" algn="ctr">
              <a:spcBef>
                <a:spcPts val="0"/>
              </a:spcBef>
              <a:spcAft>
                <a:spcPts val="0"/>
              </a:spcAft>
              <a:buNone/>
            </a:pPr>
            <a:r>
              <a:rPr b="1" i="0" lang="en-GB" sz="3600" u="sng" cap="none" strike="noStrike">
                <a:solidFill>
                  <a:schemeClr val="dk1"/>
                </a:solidFill>
                <a:latin typeface="Tahoma"/>
                <a:ea typeface="Tahoma"/>
                <a:cs typeface="Tahoma"/>
                <a:sym typeface="Tahoma"/>
              </a:rPr>
              <a:t> </a:t>
            </a:r>
            <a:endParaRPr/>
          </a:p>
          <a:p>
            <a:pPr indent="0" lvl="0" marL="0" marR="0" rtl="0" algn="ctr">
              <a:spcBef>
                <a:spcPts val="0"/>
              </a:spcBef>
              <a:spcAft>
                <a:spcPts val="0"/>
              </a:spcAft>
              <a:buNone/>
            </a:pPr>
            <a:r>
              <a:t/>
            </a:r>
            <a:endParaRPr b="1" i="0" sz="2800" u="none" cap="none" strike="noStrike">
              <a:solidFill>
                <a:schemeClr val="dk1"/>
              </a:solidFill>
              <a:latin typeface="Tahoma"/>
              <a:ea typeface="Tahoma"/>
              <a:cs typeface="Tahoma"/>
              <a:sym typeface="Tahoma"/>
            </a:endParaRPr>
          </a:p>
          <a:p>
            <a:pPr indent="0" lvl="0" marL="0" marR="0" rtl="0" algn="ctr">
              <a:spcBef>
                <a:spcPts val="0"/>
              </a:spcBef>
              <a:spcAft>
                <a:spcPts val="0"/>
              </a:spcAft>
              <a:buNone/>
            </a:pPr>
            <a:r>
              <a:rPr b="1" i="0" lang="en-GB" sz="2800" u="none" cap="none" strike="noStrike">
                <a:solidFill>
                  <a:schemeClr val="dk1"/>
                </a:solidFill>
                <a:latin typeface="Tahoma"/>
                <a:ea typeface="Tahoma"/>
                <a:cs typeface="Tahoma"/>
                <a:sym typeface="Tahoma"/>
              </a:rPr>
              <a:t> </a:t>
            </a:r>
            <a:endParaRPr b="1" i="0" sz="2800" u="none" cap="none" strike="noStrike">
              <a:solidFill>
                <a:schemeClr val="dk1"/>
              </a:solidFill>
              <a:latin typeface="Tahoma"/>
              <a:ea typeface="Tahoma"/>
              <a:cs typeface="Tahoma"/>
              <a:sym typeface="Tahoma"/>
            </a:endParaRPr>
          </a:p>
        </p:txBody>
      </p:sp>
      <p:pic>
        <p:nvPicPr>
          <p:cNvPr id="90" name="Google Shape;90;p1"/>
          <p:cNvPicPr preferRelativeResize="0"/>
          <p:nvPr/>
        </p:nvPicPr>
        <p:blipFill rotWithShape="1">
          <a:blip r:embed="rId4">
            <a:alphaModFix/>
          </a:blip>
          <a:srcRect b="0" l="0" r="0" t="0"/>
          <a:stretch/>
        </p:blipFill>
        <p:spPr>
          <a:xfrm>
            <a:off x="279699" y="2479708"/>
            <a:ext cx="1598239" cy="1924410"/>
          </a:xfrm>
          <a:prstGeom prst="rect">
            <a:avLst/>
          </a:prstGeom>
          <a:noFill/>
          <a:ln>
            <a:noFill/>
          </a:ln>
        </p:spPr>
      </p:pic>
      <p:pic>
        <p:nvPicPr>
          <p:cNvPr id="91" name="Google Shape;91;p1"/>
          <p:cNvPicPr preferRelativeResize="0"/>
          <p:nvPr/>
        </p:nvPicPr>
        <p:blipFill rotWithShape="1">
          <a:blip r:embed="rId5">
            <a:alphaModFix/>
          </a:blip>
          <a:srcRect b="0" l="0" r="0" t="0"/>
          <a:stretch/>
        </p:blipFill>
        <p:spPr>
          <a:xfrm>
            <a:off x="10208503" y="2450514"/>
            <a:ext cx="1786273" cy="1786273"/>
          </a:xfrm>
          <a:prstGeom prst="rect">
            <a:avLst/>
          </a:prstGeom>
          <a:noFill/>
          <a:ln>
            <a:noFill/>
          </a:ln>
        </p:spPr>
      </p:pic>
      <p:pic>
        <p:nvPicPr>
          <p:cNvPr id="92" name="Google Shape;92;p1"/>
          <p:cNvPicPr preferRelativeResize="0"/>
          <p:nvPr/>
        </p:nvPicPr>
        <p:blipFill rotWithShape="1">
          <a:blip r:embed="rId6">
            <a:alphaModFix/>
          </a:blip>
          <a:srcRect b="0" l="0" r="0" t="0"/>
          <a:stretch/>
        </p:blipFill>
        <p:spPr>
          <a:xfrm>
            <a:off x="2696836" y="3961683"/>
            <a:ext cx="1347340" cy="1584331"/>
          </a:xfrm>
          <a:prstGeom prst="rect">
            <a:avLst/>
          </a:prstGeom>
          <a:noFill/>
          <a:ln>
            <a:noFill/>
          </a:ln>
        </p:spPr>
      </p:pic>
      <p:pic>
        <p:nvPicPr>
          <p:cNvPr id="93" name="Google Shape;93;p1"/>
          <p:cNvPicPr preferRelativeResize="0"/>
          <p:nvPr/>
        </p:nvPicPr>
        <p:blipFill rotWithShape="1">
          <a:blip r:embed="rId7">
            <a:alphaModFix/>
          </a:blip>
          <a:srcRect b="0" l="0" r="0" t="0"/>
          <a:stretch/>
        </p:blipFill>
        <p:spPr>
          <a:xfrm>
            <a:off x="8085415" y="3632537"/>
            <a:ext cx="1174552" cy="1543162"/>
          </a:xfrm>
          <a:prstGeom prst="rect">
            <a:avLst/>
          </a:prstGeom>
          <a:noFill/>
          <a:ln>
            <a:noFill/>
          </a:ln>
        </p:spPr>
      </p:pic>
      <p:pic>
        <p:nvPicPr>
          <p:cNvPr id="94" name="Google Shape;94;p1"/>
          <p:cNvPicPr preferRelativeResize="0"/>
          <p:nvPr/>
        </p:nvPicPr>
        <p:blipFill rotWithShape="1">
          <a:blip r:embed="rId8">
            <a:alphaModFix/>
          </a:blip>
          <a:srcRect b="0" l="0" r="0" t="0"/>
          <a:stretch/>
        </p:blipFill>
        <p:spPr>
          <a:xfrm>
            <a:off x="8891214" y="221643"/>
            <a:ext cx="2178271" cy="1421970"/>
          </a:xfrm>
          <a:prstGeom prst="rect">
            <a:avLst/>
          </a:prstGeom>
          <a:noFill/>
          <a:ln>
            <a:noFill/>
          </a:ln>
        </p:spPr>
      </p:pic>
      <p:pic>
        <p:nvPicPr>
          <p:cNvPr id="95" name="Google Shape;95;p1"/>
          <p:cNvPicPr preferRelativeResize="0"/>
          <p:nvPr/>
        </p:nvPicPr>
        <p:blipFill rotWithShape="1">
          <a:blip r:embed="rId9">
            <a:alphaModFix/>
          </a:blip>
          <a:srcRect b="0" l="0" r="0" t="0"/>
          <a:stretch/>
        </p:blipFill>
        <p:spPr>
          <a:xfrm>
            <a:off x="2411499" y="221643"/>
            <a:ext cx="1682748" cy="1608829"/>
          </a:xfrm>
          <a:prstGeom prst="rect">
            <a:avLst/>
          </a:prstGeom>
          <a:noFill/>
          <a:ln>
            <a:noFill/>
          </a:ln>
        </p:spPr>
      </p:pic>
      <p:pic>
        <p:nvPicPr>
          <p:cNvPr id="96" name="Google Shape;96;p1"/>
          <p:cNvPicPr preferRelativeResize="0"/>
          <p:nvPr/>
        </p:nvPicPr>
        <p:blipFill rotWithShape="1">
          <a:blip r:embed="rId10">
            <a:alphaModFix/>
          </a:blip>
          <a:srcRect b="0" l="0" r="0" t="0"/>
          <a:stretch/>
        </p:blipFill>
        <p:spPr>
          <a:xfrm>
            <a:off x="5600142" y="5194094"/>
            <a:ext cx="1273996" cy="148483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pic>
        <p:nvPicPr>
          <p:cNvPr descr="Hillside_Header_big.jpg" id="101" name="Google Shape;101;p2"/>
          <p:cNvPicPr preferRelativeResize="0"/>
          <p:nvPr/>
        </p:nvPicPr>
        <p:blipFill rotWithShape="1">
          <a:blip r:embed="rId3">
            <a:alphaModFix/>
          </a:blip>
          <a:srcRect b="0" l="0" r="0" t="0"/>
          <a:stretch/>
        </p:blipFill>
        <p:spPr>
          <a:xfrm>
            <a:off x="0" y="-19050"/>
            <a:ext cx="12192000" cy="1794062"/>
          </a:xfrm>
          <a:prstGeom prst="rect">
            <a:avLst/>
          </a:prstGeom>
          <a:noFill/>
          <a:ln>
            <a:noFill/>
          </a:ln>
        </p:spPr>
      </p:pic>
      <p:sp>
        <p:nvSpPr>
          <p:cNvPr id="102" name="Google Shape;102;p2"/>
          <p:cNvSpPr txBox="1"/>
          <p:nvPr/>
        </p:nvSpPr>
        <p:spPr>
          <a:xfrm>
            <a:off x="279699" y="2097740"/>
            <a:ext cx="11715077" cy="35394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GB" sz="2800" u="sng" cap="none" strike="noStrike">
                <a:solidFill>
                  <a:schemeClr val="dk1"/>
                </a:solidFill>
                <a:latin typeface="Tahoma"/>
                <a:ea typeface="Tahoma"/>
                <a:cs typeface="Tahoma"/>
                <a:sym typeface="Tahoma"/>
              </a:rPr>
              <a:t>Outline of the Morning</a:t>
            </a:r>
            <a:endParaRPr/>
          </a:p>
          <a:p>
            <a:pPr indent="0" lvl="0" marL="0" marR="0" rtl="0" algn="l">
              <a:spcBef>
                <a:spcPts val="0"/>
              </a:spcBef>
              <a:spcAft>
                <a:spcPts val="0"/>
              </a:spcAft>
              <a:buNone/>
            </a:pPr>
            <a:r>
              <a:t/>
            </a:r>
            <a:endParaRPr b="1" sz="2800" u="sng">
              <a:solidFill>
                <a:schemeClr val="dk1"/>
              </a:solidFill>
              <a:latin typeface="Tahoma"/>
              <a:ea typeface="Tahoma"/>
              <a:cs typeface="Tahoma"/>
              <a:sym typeface="Tahoma"/>
            </a:endParaRPr>
          </a:p>
          <a:p>
            <a:pPr indent="-571500" lvl="0" marL="571500" marR="0" rtl="0" algn="l">
              <a:spcBef>
                <a:spcPts val="0"/>
              </a:spcBef>
              <a:spcAft>
                <a:spcPts val="0"/>
              </a:spcAft>
              <a:buClr>
                <a:schemeClr val="dk1"/>
              </a:buClr>
              <a:buSzPts val="2800"/>
              <a:buFont typeface="Arial"/>
              <a:buChar char="•"/>
            </a:pPr>
            <a:r>
              <a:rPr lang="en-GB" sz="2800">
                <a:solidFill>
                  <a:schemeClr val="dk1"/>
                </a:solidFill>
                <a:latin typeface="Tahoma"/>
                <a:ea typeface="Tahoma"/>
                <a:cs typeface="Tahoma"/>
                <a:sym typeface="Tahoma"/>
              </a:rPr>
              <a:t>Understanding early maths skills taught in EYFS </a:t>
            </a:r>
            <a:endParaRPr/>
          </a:p>
          <a:p>
            <a:pPr indent="-571500" lvl="0" marL="571500" marR="0" rtl="0" algn="l">
              <a:spcBef>
                <a:spcPts val="0"/>
              </a:spcBef>
              <a:spcAft>
                <a:spcPts val="0"/>
              </a:spcAft>
              <a:buClr>
                <a:schemeClr val="dk1"/>
              </a:buClr>
              <a:buSzPts val="2800"/>
              <a:buFont typeface="Arial"/>
              <a:buChar char="•"/>
            </a:pPr>
            <a:r>
              <a:rPr lang="en-GB" sz="2800">
                <a:solidFill>
                  <a:schemeClr val="dk1"/>
                </a:solidFill>
                <a:latin typeface="Tahoma"/>
                <a:ea typeface="Tahoma"/>
                <a:cs typeface="Tahoma"/>
                <a:sym typeface="Tahoma"/>
              </a:rPr>
              <a:t>Understanding Maths in KS1 (year 1 and year 2)</a:t>
            </a:r>
            <a:endParaRPr/>
          </a:p>
          <a:p>
            <a:pPr indent="-571500" lvl="0" marL="571500" marR="0" rtl="0" algn="l">
              <a:spcBef>
                <a:spcPts val="0"/>
              </a:spcBef>
              <a:spcAft>
                <a:spcPts val="0"/>
              </a:spcAft>
              <a:buClr>
                <a:schemeClr val="dk1"/>
              </a:buClr>
              <a:buSzPts val="2800"/>
              <a:buFont typeface="Arial"/>
              <a:buChar char="•"/>
            </a:pPr>
            <a:r>
              <a:rPr lang="en-GB" sz="2800">
                <a:solidFill>
                  <a:schemeClr val="dk1"/>
                </a:solidFill>
                <a:latin typeface="Tahoma"/>
                <a:ea typeface="Tahoma"/>
                <a:cs typeface="Tahoma"/>
                <a:sym typeface="Tahoma"/>
              </a:rPr>
              <a:t>Ways to help at home   </a:t>
            </a:r>
            <a:endParaRPr/>
          </a:p>
          <a:p>
            <a:pPr indent="-571500" lvl="0" marL="571500" marR="0" rtl="0" algn="l">
              <a:spcBef>
                <a:spcPts val="0"/>
              </a:spcBef>
              <a:spcAft>
                <a:spcPts val="0"/>
              </a:spcAft>
              <a:buClr>
                <a:schemeClr val="dk1"/>
              </a:buClr>
              <a:buSzPts val="2800"/>
              <a:buFont typeface="Arial"/>
              <a:buChar char="•"/>
            </a:pPr>
            <a:r>
              <a:rPr lang="en-GB" sz="2800">
                <a:solidFill>
                  <a:schemeClr val="dk1"/>
                </a:solidFill>
                <a:latin typeface="Tahoma"/>
                <a:ea typeface="Tahoma"/>
                <a:cs typeface="Tahoma"/>
                <a:sym typeface="Tahoma"/>
              </a:rPr>
              <a:t>Accessible for all learners</a:t>
            </a:r>
            <a:endParaRPr/>
          </a:p>
          <a:p>
            <a:pPr indent="-571500" lvl="0" marL="571500" marR="0" rtl="0" algn="l">
              <a:spcBef>
                <a:spcPts val="0"/>
              </a:spcBef>
              <a:spcAft>
                <a:spcPts val="0"/>
              </a:spcAft>
              <a:buClr>
                <a:schemeClr val="dk1"/>
              </a:buClr>
              <a:buSzPts val="2800"/>
              <a:buFont typeface="Arial"/>
              <a:buChar char="•"/>
            </a:pPr>
            <a:r>
              <a:rPr lang="en-GB" sz="2800">
                <a:solidFill>
                  <a:schemeClr val="dk1"/>
                </a:solidFill>
                <a:latin typeface="Tahoma"/>
                <a:ea typeface="Tahoma"/>
                <a:cs typeface="Tahoma"/>
                <a:sym typeface="Tahoma"/>
              </a:rPr>
              <a:t>Challenge </a:t>
            </a:r>
            <a:endParaRPr/>
          </a:p>
          <a:p>
            <a:pPr indent="0" lvl="0" marL="0" marR="0" rtl="0" algn="l">
              <a:spcBef>
                <a:spcPts val="0"/>
              </a:spcBef>
              <a:spcAft>
                <a:spcPts val="0"/>
              </a:spcAft>
              <a:buNone/>
            </a:pPr>
            <a:r>
              <a:t/>
            </a:r>
            <a:endParaRPr b="1" sz="2800" u="sng">
              <a:solidFill>
                <a:schemeClr val="dk1"/>
              </a:solidFill>
              <a:latin typeface="Tahoma"/>
              <a:ea typeface="Tahoma"/>
              <a:cs typeface="Tahoma"/>
              <a:sym typeface="Tahoma"/>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 name="Shape 106"/>
        <p:cNvGrpSpPr/>
        <p:nvPr/>
      </p:nvGrpSpPr>
      <p:grpSpPr>
        <a:xfrm>
          <a:off x="0" y="0"/>
          <a:ext cx="0" cy="0"/>
          <a:chOff x="0" y="0"/>
          <a:chExt cx="0" cy="0"/>
        </a:xfrm>
      </p:grpSpPr>
      <p:pic>
        <p:nvPicPr>
          <p:cNvPr descr="Hillside_Header_big.jpg" id="107" name="Google Shape;107;p3"/>
          <p:cNvPicPr preferRelativeResize="0"/>
          <p:nvPr/>
        </p:nvPicPr>
        <p:blipFill rotWithShape="1">
          <a:blip r:embed="rId3">
            <a:alphaModFix/>
          </a:blip>
          <a:srcRect b="0" l="0" r="0" t="0"/>
          <a:stretch/>
        </p:blipFill>
        <p:spPr>
          <a:xfrm>
            <a:off x="0" y="-19050"/>
            <a:ext cx="12192000" cy="1794062"/>
          </a:xfrm>
          <a:prstGeom prst="rect">
            <a:avLst/>
          </a:prstGeom>
          <a:noFill/>
          <a:ln>
            <a:noFill/>
          </a:ln>
        </p:spPr>
      </p:pic>
      <p:sp>
        <p:nvSpPr>
          <p:cNvPr id="108" name="Google Shape;108;p3"/>
          <p:cNvSpPr txBox="1"/>
          <p:nvPr/>
        </p:nvSpPr>
        <p:spPr>
          <a:xfrm>
            <a:off x="279699" y="1983440"/>
            <a:ext cx="11715077" cy="29238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3200" u="sng">
                <a:solidFill>
                  <a:schemeClr val="dk1"/>
                </a:solidFill>
                <a:latin typeface="Tahoma"/>
                <a:ea typeface="Tahoma"/>
                <a:cs typeface="Tahoma"/>
                <a:sym typeface="Tahoma"/>
              </a:rPr>
              <a:t>Maths at Hillside Infant School </a:t>
            </a:r>
            <a:endParaRPr/>
          </a:p>
          <a:p>
            <a:pPr indent="0" lvl="0" marL="0" marR="0" rtl="0" algn="l">
              <a:spcBef>
                <a:spcPts val="0"/>
              </a:spcBef>
              <a:spcAft>
                <a:spcPts val="0"/>
              </a:spcAft>
              <a:buNone/>
            </a:pPr>
            <a:r>
              <a:t/>
            </a:r>
            <a:endParaRPr b="1" sz="3200" u="sng">
              <a:solidFill>
                <a:schemeClr val="dk1"/>
              </a:solidFill>
              <a:latin typeface="Tahoma"/>
              <a:ea typeface="Tahoma"/>
              <a:cs typeface="Tahoma"/>
              <a:sym typeface="Tahoma"/>
            </a:endParaRPr>
          </a:p>
          <a:p>
            <a:pPr indent="0" lvl="0" marL="0" marR="0" rtl="0" algn="l">
              <a:spcBef>
                <a:spcPts val="0"/>
              </a:spcBef>
              <a:spcAft>
                <a:spcPts val="0"/>
              </a:spcAft>
              <a:buNone/>
            </a:pPr>
            <a:r>
              <a:rPr lang="en-GB" sz="2000">
                <a:solidFill>
                  <a:schemeClr val="dk1"/>
                </a:solidFill>
                <a:latin typeface="Tahoma"/>
                <a:ea typeface="Tahoma"/>
                <a:cs typeface="Tahoma"/>
                <a:sym typeface="Tahoma"/>
              </a:rPr>
              <a:t>At Hillside Infant School, we are committed to providing all our pupils with a strong foundation in mathematics. We use the WhiteRose Education scheme of work as a supporting resource, which aids in the development of mathematical fluency, reasoning, and problem-solving skills. While we use White Rose to support our teaching, we adapt and personalise the resources to ensure they meet the needs of all our pupils. Our approach encourages children to demonstrate their understanding of mathematics clearly and coherently. </a:t>
            </a:r>
            <a:endParaRPr sz="2000">
              <a:solidFill>
                <a:schemeClr val="dk1"/>
              </a:solidFill>
              <a:latin typeface="Tahoma"/>
              <a:ea typeface="Tahoma"/>
              <a:cs typeface="Tahoma"/>
              <a:sym typeface="Tahoma"/>
            </a:endParaRPr>
          </a:p>
        </p:txBody>
      </p:sp>
      <p:pic>
        <p:nvPicPr>
          <p:cNvPr id="109" name="Google Shape;109;p3"/>
          <p:cNvPicPr preferRelativeResize="0"/>
          <p:nvPr/>
        </p:nvPicPr>
        <p:blipFill rotWithShape="1">
          <a:blip r:embed="rId4">
            <a:alphaModFix/>
          </a:blip>
          <a:srcRect b="0" l="0" r="0" t="0"/>
          <a:stretch/>
        </p:blipFill>
        <p:spPr>
          <a:xfrm>
            <a:off x="4794249" y="5596520"/>
            <a:ext cx="3240983" cy="105828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pic>
        <p:nvPicPr>
          <p:cNvPr descr="Hillside_Header_big.jpg" id="114" name="Google Shape;114;p4"/>
          <p:cNvPicPr preferRelativeResize="0"/>
          <p:nvPr/>
        </p:nvPicPr>
        <p:blipFill rotWithShape="1">
          <a:blip r:embed="rId3">
            <a:alphaModFix/>
          </a:blip>
          <a:srcRect b="0" l="0" r="0" t="0"/>
          <a:stretch/>
        </p:blipFill>
        <p:spPr>
          <a:xfrm>
            <a:off x="0" y="-19050"/>
            <a:ext cx="12192000" cy="1794062"/>
          </a:xfrm>
          <a:prstGeom prst="rect">
            <a:avLst/>
          </a:prstGeom>
          <a:noFill/>
          <a:ln>
            <a:noFill/>
          </a:ln>
        </p:spPr>
      </p:pic>
      <p:sp>
        <p:nvSpPr>
          <p:cNvPr id="115" name="Google Shape;115;p4"/>
          <p:cNvSpPr txBox="1"/>
          <p:nvPr/>
        </p:nvSpPr>
        <p:spPr>
          <a:xfrm>
            <a:off x="279699" y="2097740"/>
            <a:ext cx="11715077" cy="144655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800" u="sng">
                <a:solidFill>
                  <a:schemeClr val="dk1"/>
                </a:solidFill>
                <a:latin typeface="Tahoma"/>
                <a:ea typeface="Tahoma"/>
                <a:cs typeface="Tahoma"/>
                <a:sym typeface="Tahoma"/>
              </a:rPr>
              <a:t>Why Early Maths Matters </a:t>
            </a:r>
            <a:endParaRPr b="1" sz="2800" u="sng">
              <a:solidFill>
                <a:schemeClr val="dk1"/>
              </a:solidFill>
              <a:latin typeface="Tahoma"/>
              <a:ea typeface="Tahoma"/>
              <a:cs typeface="Tahoma"/>
              <a:sym typeface="Tahoma"/>
            </a:endParaRPr>
          </a:p>
          <a:p>
            <a:pPr indent="0" lvl="0" marL="0" marR="0" rtl="0" algn="l">
              <a:spcBef>
                <a:spcPts val="0"/>
              </a:spcBef>
              <a:spcAft>
                <a:spcPts val="0"/>
              </a:spcAft>
              <a:buNone/>
            </a:pPr>
            <a:r>
              <a:rPr lang="en-GB" sz="2000">
                <a:solidFill>
                  <a:schemeClr val="dk1"/>
                </a:solidFill>
                <a:latin typeface="Calibri"/>
                <a:ea typeface="Calibri"/>
                <a:cs typeface="Calibri"/>
                <a:sym typeface="Calibri"/>
              </a:rPr>
              <a:t>Maths in the Early Years helps children make sense of the world around them. Through play and everyday experiences, they learn to count, recognise patterns, compare sizes, and talk about shapes and numbers. These early skills build their confidence and prepare them for future learning.</a:t>
            </a:r>
            <a:endParaRPr b="1" sz="2000" u="sng">
              <a:solidFill>
                <a:schemeClr val="dk1"/>
              </a:solidFill>
              <a:latin typeface="Tahoma"/>
              <a:ea typeface="Tahoma"/>
              <a:cs typeface="Tahoma"/>
              <a:sym typeface="Tahoma"/>
            </a:endParaRPr>
          </a:p>
        </p:txBody>
      </p:sp>
      <p:pic>
        <p:nvPicPr>
          <p:cNvPr id="116" name="Google Shape;116;p4"/>
          <p:cNvPicPr preferRelativeResize="0"/>
          <p:nvPr/>
        </p:nvPicPr>
        <p:blipFill rotWithShape="1">
          <a:blip r:embed="rId4">
            <a:alphaModFix/>
          </a:blip>
          <a:srcRect b="0" l="0" r="0" t="0"/>
          <a:stretch/>
        </p:blipFill>
        <p:spPr>
          <a:xfrm>
            <a:off x="565282" y="4097884"/>
            <a:ext cx="2156404" cy="2399790"/>
          </a:xfrm>
          <a:prstGeom prst="rect">
            <a:avLst/>
          </a:prstGeom>
          <a:noFill/>
          <a:ln>
            <a:noFill/>
          </a:ln>
        </p:spPr>
      </p:pic>
      <p:pic>
        <p:nvPicPr>
          <p:cNvPr id="117" name="Google Shape;117;p4"/>
          <p:cNvPicPr preferRelativeResize="0"/>
          <p:nvPr/>
        </p:nvPicPr>
        <p:blipFill rotWithShape="1">
          <a:blip r:embed="rId5">
            <a:alphaModFix/>
          </a:blip>
          <a:srcRect b="0" l="0" r="0" t="0"/>
          <a:stretch/>
        </p:blipFill>
        <p:spPr>
          <a:xfrm>
            <a:off x="2865120" y="4097884"/>
            <a:ext cx="2865422" cy="2399790"/>
          </a:xfrm>
          <a:prstGeom prst="rect">
            <a:avLst/>
          </a:prstGeom>
          <a:noFill/>
          <a:ln>
            <a:noFill/>
          </a:ln>
        </p:spPr>
      </p:pic>
      <p:pic>
        <p:nvPicPr>
          <p:cNvPr id="118" name="Google Shape;118;p4"/>
          <p:cNvPicPr preferRelativeResize="0"/>
          <p:nvPr/>
        </p:nvPicPr>
        <p:blipFill rotWithShape="1">
          <a:blip r:embed="rId6">
            <a:alphaModFix/>
          </a:blip>
          <a:srcRect b="0" l="0" r="0" t="0"/>
          <a:stretch/>
        </p:blipFill>
        <p:spPr>
          <a:xfrm>
            <a:off x="5873975" y="4097884"/>
            <a:ext cx="3166329" cy="2399790"/>
          </a:xfrm>
          <a:prstGeom prst="rect">
            <a:avLst/>
          </a:prstGeom>
          <a:noFill/>
          <a:ln>
            <a:noFill/>
          </a:ln>
        </p:spPr>
      </p:pic>
      <p:pic>
        <p:nvPicPr>
          <p:cNvPr id="119" name="Google Shape;119;p4"/>
          <p:cNvPicPr preferRelativeResize="0"/>
          <p:nvPr/>
        </p:nvPicPr>
        <p:blipFill rotWithShape="1">
          <a:blip r:embed="rId7">
            <a:alphaModFix/>
          </a:blip>
          <a:srcRect b="0" l="0" r="0" t="0"/>
          <a:stretch/>
        </p:blipFill>
        <p:spPr>
          <a:xfrm>
            <a:off x="9183737" y="4097884"/>
            <a:ext cx="1885882" cy="2405183"/>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pic>
        <p:nvPicPr>
          <p:cNvPr descr="Hillside_Header_big.jpg" id="124" name="Google Shape;124;p5"/>
          <p:cNvPicPr preferRelativeResize="0"/>
          <p:nvPr/>
        </p:nvPicPr>
        <p:blipFill rotWithShape="1">
          <a:blip r:embed="rId3">
            <a:alphaModFix/>
          </a:blip>
          <a:srcRect b="0" l="0" r="0" t="0"/>
          <a:stretch/>
        </p:blipFill>
        <p:spPr>
          <a:xfrm>
            <a:off x="0" y="-19050"/>
            <a:ext cx="12192000" cy="1794062"/>
          </a:xfrm>
          <a:prstGeom prst="rect">
            <a:avLst/>
          </a:prstGeom>
          <a:noFill/>
          <a:ln>
            <a:noFill/>
          </a:ln>
        </p:spPr>
      </p:pic>
      <p:graphicFrame>
        <p:nvGraphicFramePr>
          <p:cNvPr id="125" name="Google Shape;125;p5"/>
          <p:cNvGraphicFramePr/>
          <p:nvPr/>
        </p:nvGraphicFramePr>
        <p:xfrm>
          <a:off x="87853" y="1850316"/>
          <a:ext cx="3000000" cy="3000000"/>
        </p:xfrm>
        <a:graphic>
          <a:graphicData uri="http://schemas.openxmlformats.org/drawingml/2006/table">
            <a:tbl>
              <a:tblPr bandRow="1" firstRow="1">
                <a:noFill/>
                <a:tableStyleId>{00C91450-33B2-45DC-ABBA-BFB9B3A28191}</a:tableStyleId>
              </a:tblPr>
              <a:tblGrid>
                <a:gridCol w="4005425"/>
              </a:tblGrid>
              <a:tr h="370850">
                <a:tc>
                  <a:txBody>
                    <a:bodyPr/>
                    <a:lstStyle/>
                    <a:p>
                      <a:pPr indent="0" lvl="0" marL="0" marR="0" rtl="0" algn="l">
                        <a:spcBef>
                          <a:spcPts val="0"/>
                        </a:spcBef>
                        <a:spcAft>
                          <a:spcPts val="0"/>
                        </a:spcAft>
                        <a:buNone/>
                      </a:pPr>
                      <a:r>
                        <a:rPr lang="en-GB" sz="1800" u="none" cap="none" strike="noStrike"/>
                        <a:t>Number </a:t>
                      </a:r>
                      <a:endParaRPr sz="1800"/>
                    </a:p>
                  </a:txBody>
                  <a:tcPr marT="45725" marB="45725" marR="91450" marL="91450"/>
                </a:tc>
              </a:tr>
              <a:tr h="370850">
                <a:tc>
                  <a:txBody>
                    <a:bodyPr/>
                    <a:lstStyle/>
                    <a:p>
                      <a:pPr indent="-285750" lvl="0" marL="285750" marR="0" rtl="0" algn="l">
                        <a:spcBef>
                          <a:spcPts val="0"/>
                        </a:spcBef>
                        <a:spcAft>
                          <a:spcPts val="0"/>
                        </a:spcAft>
                        <a:buClr>
                          <a:schemeClr val="dk1"/>
                        </a:buClr>
                        <a:buSzPts val="1800"/>
                        <a:buFont typeface="Arial"/>
                        <a:buChar char="•"/>
                      </a:pPr>
                      <a:r>
                        <a:rPr lang="en-GB" sz="1800"/>
                        <a:t>Have a deep understanding of numbers to 10</a:t>
                      </a:r>
                      <a:endParaRPr/>
                    </a:p>
                    <a:p>
                      <a:pPr indent="-285750" lvl="0" marL="285750" marR="0" rtl="0" algn="l">
                        <a:lnSpc>
                          <a:spcPct val="100000"/>
                        </a:lnSpc>
                        <a:spcBef>
                          <a:spcPts val="0"/>
                        </a:spcBef>
                        <a:spcAft>
                          <a:spcPts val="0"/>
                        </a:spcAft>
                        <a:buClr>
                          <a:schemeClr val="dk1"/>
                        </a:buClr>
                        <a:buSzPts val="1800"/>
                        <a:buFont typeface="Arial"/>
                        <a:buChar char="•"/>
                      </a:pPr>
                      <a:r>
                        <a:rPr b="1" lang="en-GB" sz="1800"/>
                        <a:t>Explore and represent numbers up to 10, including how they can be made up (e.g. 7 is 5 + 2).</a:t>
                      </a:r>
                      <a:endParaRPr sz="1800"/>
                    </a:p>
                    <a:p>
                      <a:pPr indent="-285750" lvl="0" marL="285750" marR="0" rtl="0" algn="l">
                        <a:spcBef>
                          <a:spcPts val="0"/>
                        </a:spcBef>
                        <a:spcAft>
                          <a:spcPts val="0"/>
                        </a:spcAft>
                        <a:buClr>
                          <a:schemeClr val="dk1"/>
                        </a:buClr>
                        <a:buSzPts val="1800"/>
                        <a:buFont typeface="Arial"/>
                        <a:buChar char="•"/>
                      </a:pPr>
                      <a:r>
                        <a:rPr lang="en-GB" sz="1800"/>
                        <a:t>Subitise (recognise quantities without counting) up to 5. </a:t>
                      </a:r>
                      <a:endParaRPr/>
                    </a:p>
                    <a:p>
                      <a:pPr indent="-285750" lvl="0" marL="285750" marR="0" rtl="0" algn="l">
                        <a:spcBef>
                          <a:spcPts val="0"/>
                        </a:spcBef>
                        <a:spcAft>
                          <a:spcPts val="0"/>
                        </a:spcAft>
                        <a:buClr>
                          <a:schemeClr val="dk1"/>
                        </a:buClr>
                        <a:buSzPts val="1800"/>
                        <a:buFont typeface="Arial"/>
                        <a:buChar char="•"/>
                      </a:pPr>
                      <a:r>
                        <a:rPr lang="en-GB" sz="1800"/>
                        <a:t>Automatically recall number bonds to 5 and some to 10 (e.g. 3 + 2 = 5).</a:t>
                      </a:r>
                      <a:endParaRPr sz="1800"/>
                    </a:p>
                  </a:txBody>
                  <a:tcPr marT="45725" marB="45725" marR="91450" marL="91450"/>
                </a:tc>
              </a:tr>
            </a:tbl>
          </a:graphicData>
        </a:graphic>
      </p:graphicFrame>
      <p:sp>
        <p:nvSpPr>
          <p:cNvPr id="126" name="Google Shape;126;p5"/>
          <p:cNvSpPr txBox="1"/>
          <p:nvPr/>
        </p:nvSpPr>
        <p:spPr>
          <a:xfrm>
            <a:off x="2958353" y="365760"/>
            <a:ext cx="8681421"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3600" u="sng">
                <a:solidFill>
                  <a:schemeClr val="lt1"/>
                </a:solidFill>
                <a:latin typeface="Calibri"/>
                <a:ea typeface="Calibri"/>
                <a:cs typeface="Calibri"/>
                <a:sym typeface="Calibri"/>
              </a:rPr>
              <a:t>EYFS Maths Skills, more than just numbers!</a:t>
            </a:r>
            <a:endParaRPr b="1" sz="3600" u="sng">
              <a:solidFill>
                <a:schemeClr val="lt1"/>
              </a:solidFill>
              <a:latin typeface="Calibri"/>
              <a:ea typeface="Calibri"/>
              <a:cs typeface="Calibri"/>
              <a:sym typeface="Calibri"/>
            </a:endParaRPr>
          </a:p>
        </p:txBody>
      </p:sp>
      <p:sp>
        <p:nvSpPr>
          <p:cNvPr descr="Reception Mathematics Free Activities | EYFS framework / Early Learning  Goals | Hands-On Education" id="127" name="Google Shape;127;p5"/>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descr="Printable Learning Activity for Free - Number Bonds to 5 - Addition" id="128" name="Google Shape;128;p5"/>
          <p:cNvPicPr preferRelativeResize="0"/>
          <p:nvPr/>
        </p:nvPicPr>
        <p:blipFill rotWithShape="1">
          <a:blip r:embed="rId4">
            <a:alphaModFix/>
          </a:blip>
          <a:srcRect b="29128" l="0" r="0" t="0"/>
          <a:stretch/>
        </p:blipFill>
        <p:spPr>
          <a:xfrm>
            <a:off x="9811826" y="4405107"/>
            <a:ext cx="2208650" cy="2212415"/>
          </a:xfrm>
          <a:prstGeom prst="rect">
            <a:avLst/>
          </a:prstGeom>
          <a:noFill/>
          <a:ln>
            <a:noFill/>
          </a:ln>
        </p:spPr>
      </p:pic>
      <p:pic>
        <p:nvPicPr>
          <p:cNvPr id="129" name="Google Shape;129;p5"/>
          <p:cNvPicPr preferRelativeResize="0"/>
          <p:nvPr/>
        </p:nvPicPr>
        <p:blipFill rotWithShape="1">
          <a:blip r:embed="rId5">
            <a:alphaModFix/>
          </a:blip>
          <a:srcRect b="0" l="0" r="0" t="0"/>
          <a:stretch/>
        </p:blipFill>
        <p:spPr>
          <a:xfrm>
            <a:off x="8905087" y="1676663"/>
            <a:ext cx="2011064" cy="1663830"/>
          </a:xfrm>
          <a:prstGeom prst="rect">
            <a:avLst/>
          </a:prstGeom>
          <a:noFill/>
          <a:ln>
            <a:noFill/>
          </a:ln>
        </p:spPr>
      </p:pic>
      <p:pic>
        <p:nvPicPr>
          <p:cNvPr id="130" name="Google Shape;130;p5"/>
          <p:cNvPicPr preferRelativeResize="0"/>
          <p:nvPr/>
        </p:nvPicPr>
        <p:blipFill rotWithShape="1">
          <a:blip r:embed="rId6">
            <a:alphaModFix/>
          </a:blip>
          <a:srcRect b="0" l="0" r="0" t="0"/>
          <a:stretch/>
        </p:blipFill>
        <p:spPr>
          <a:xfrm>
            <a:off x="4282084" y="1775012"/>
            <a:ext cx="4076700" cy="1228725"/>
          </a:xfrm>
          <a:prstGeom prst="rect">
            <a:avLst/>
          </a:prstGeom>
          <a:noFill/>
          <a:ln>
            <a:noFill/>
          </a:ln>
        </p:spPr>
      </p:pic>
      <p:pic>
        <p:nvPicPr>
          <p:cNvPr id="131" name="Google Shape;131;p5"/>
          <p:cNvPicPr preferRelativeResize="0"/>
          <p:nvPr/>
        </p:nvPicPr>
        <p:blipFill rotWithShape="1">
          <a:blip r:embed="rId7">
            <a:alphaModFix/>
          </a:blip>
          <a:srcRect b="0" l="0" r="0" t="0"/>
          <a:stretch/>
        </p:blipFill>
        <p:spPr>
          <a:xfrm>
            <a:off x="4593550" y="3918268"/>
            <a:ext cx="1502450" cy="2174875"/>
          </a:xfrm>
          <a:prstGeom prst="rect">
            <a:avLst/>
          </a:prstGeom>
          <a:noFill/>
          <a:ln>
            <a:noFill/>
          </a:ln>
        </p:spPr>
      </p:pic>
      <p:pic>
        <p:nvPicPr>
          <p:cNvPr id="132" name="Google Shape;132;p5"/>
          <p:cNvPicPr preferRelativeResize="0"/>
          <p:nvPr/>
        </p:nvPicPr>
        <p:blipFill rotWithShape="1">
          <a:blip r:embed="rId8">
            <a:alphaModFix/>
          </a:blip>
          <a:srcRect b="0" l="0" r="0" t="0"/>
          <a:stretch/>
        </p:blipFill>
        <p:spPr>
          <a:xfrm>
            <a:off x="6095999" y="3918267"/>
            <a:ext cx="1493907" cy="2174875"/>
          </a:xfrm>
          <a:prstGeom prst="rect">
            <a:avLst/>
          </a:prstGeom>
          <a:noFill/>
          <a:ln>
            <a:noFill/>
          </a:ln>
        </p:spPr>
      </p:pic>
      <p:pic>
        <p:nvPicPr>
          <p:cNvPr id="133" name="Google Shape;133;p5"/>
          <p:cNvPicPr preferRelativeResize="0"/>
          <p:nvPr/>
        </p:nvPicPr>
        <p:blipFill rotWithShape="1">
          <a:blip r:embed="rId9">
            <a:alphaModFix/>
          </a:blip>
          <a:srcRect b="0" l="0" r="0" t="0"/>
          <a:stretch/>
        </p:blipFill>
        <p:spPr>
          <a:xfrm>
            <a:off x="8098715" y="3571801"/>
            <a:ext cx="2133600" cy="120967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30"/>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29"/>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31"/>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32"/>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33"/>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28"/>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pic>
        <p:nvPicPr>
          <p:cNvPr descr="Hillside_Header_big.jpg" id="138" name="Google Shape;138;p6"/>
          <p:cNvPicPr preferRelativeResize="0"/>
          <p:nvPr/>
        </p:nvPicPr>
        <p:blipFill rotWithShape="1">
          <a:blip r:embed="rId3">
            <a:alphaModFix/>
          </a:blip>
          <a:srcRect b="0" l="0" r="0" t="0"/>
          <a:stretch/>
        </p:blipFill>
        <p:spPr>
          <a:xfrm>
            <a:off x="0" y="-19050"/>
            <a:ext cx="12192000" cy="1794062"/>
          </a:xfrm>
          <a:prstGeom prst="rect">
            <a:avLst/>
          </a:prstGeom>
          <a:noFill/>
          <a:ln>
            <a:noFill/>
          </a:ln>
        </p:spPr>
      </p:pic>
      <p:graphicFrame>
        <p:nvGraphicFramePr>
          <p:cNvPr id="139" name="Google Shape;139;p6"/>
          <p:cNvGraphicFramePr/>
          <p:nvPr/>
        </p:nvGraphicFramePr>
        <p:xfrm>
          <a:off x="220233" y="1894056"/>
          <a:ext cx="3000000" cy="3000000"/>
        </p:xfrm>
        <a:graphic>
          <a:graphicData uri="http://schemas.openxmlformats.org/drawingml/2006/table">
            <a:tbl>
              <a:tblPr bandRow="1" firstRow="1">
                <a:noFill/>
                <a:tableStyleId>{00C91450-33B2-45DC-ABBA-BFB9B3A28191}</a:tableStyleId>
              </a:tblPr>
              <a:tblGrid>
                <a:gridCol w="4364475"/>
              </a:tblGrid>
              <a:tr h="324900">
                <a:tc>
                  <a:txBody>
                    <a:bodyPr/>
                    <a:lstStyle/>
                    <a:p>
                      <a:pPr indent="0" lvl="0" marL="0" marR="0" rtl="0" algn="l">
                        <a:spcBef>
                          <a:spcPts val="0"/>
                        </a:spcBef>
                        <a:spcAft>
                          <a:spcPts val="0"/>
                        </a:spcAft>
                        <a:buNone/>
                      </a:pPr>
                      <a:r>
                        <a:rPr lang="en-GB" sz="1800"/>
                        <a:t>Numerical Patterns</a:t>
                      </a:r>
                      <a:endParaRPr sz="1800"/>
                    </a:p>
                  </a:txBody>
                  <a:tcPr marT="45725" marB="45725" marR="91450" marL="91450"/>
                </a:tc>
              </a:tr>
              <a:tr h="2964225">
                <a:tc>
                  <a:txBody>
                    <a:bodyPr/>
                    <a:lstStyle/>
                    <a:p>
                      <a:pPr indent="-285750" lvl="0" marL="285750" marR="0" rtl="0" algn="l">
                        <a:spcBef>
                          <a:spcPts val="0"/>
                        </a:spcBef>
                        <a:spcAft>
                          <a:spcPts val="0"/>
                        </a:spcAft>
                        <a:buClr>
                          <a:schemeClr val="dk1"/>
                        </a:buClr>
                        <a:buSzPts val="1800"/>
                        <a:buFont typeface="Arial"/>
                        <a:buChar char="•"/>
                      </a:pPr>
                      <a:r>
                        <a:rPr lang="en-GB" sz="1800"/>
                        <a:t>Verbally count beyond 20, recognising the pattern of the counting system. </a:t>
                      </a:r>
                      <a:endParaRPr/>
                    </a:p>
                    <a:p>
                      <a:pPr indent="-285750" lvl="0" marL="285750" marR="0" rtl="0" algn="l">
                        <a:spcBef>
                          <a:spcPts val="0"/>
                        </a:spcBef>
                        <a:spcAft>
                          <a:spcPts val="0"/>
                        </a:spcAft>
                        <a:buClr>
                          <a:schemeClr val="dk1"/>
                        </a:buClr>
                        <a:buSzPts val="1800"/>
                        <a:buFont typeface="Arial"/>
                        <a:buChar char="•"/>
                      </a:pPr>
                      <a:r>
                        <a:rPr lang="en-GB" sz="1800"/>
                        <a:t>Compare quantities up to 10 in different contexts, recognising when one quantity is greater than, less than or the same as the other quantity. </a:t>
                      </a:r>
                      <a:endParaRPr/>
                    </a:p>
                    <a:p>
                      <a:pPr indent="-285750" lvl="0" marL="285750" marR="0" rtl="0" algn="l">
                        <a:spcBef>
                          <a:spcPts val="0"/>
                        </a:spcBef>
                        <a:spcAft>
                          <a:spcPts val="0"/>
                        </a:spcAft>
                        <a:buClr>
                          <a:schemeClr val="dk1"/>
                        </a:buClr>
                        <a:buSzPts val="1800"/>
                        <a:buFont typeface="Arial"/>
                        <a:buChar char="•"/>
                      </a:pPr>
                      <a:r>
                        <a:rPr lang="en-GB" sz="1800"/>
                        <a:t>Explore and represent patterns within numbers up to 10, including evens and odds, double facts and how quantities can be distributed equally. </a:t>
                      </a:r>
                      <a:endParaRPr sz="1800"/>
                    </a:p>
                  </a:txBody>
                  <a:tcPr marT="45725" marB="45725" marR="91450" marL="91450"/>
                </a:tc>
              </a:tr>
            </a:tbl>
          </a:graphicData>
        </a:graphic>
      </p:graphicFrame>
      <p:sp>
        <p:nvSpPr>
          <p:cNvPr id="140" name="Google Shape;140;p6"/>
          <p:cNvSpPr txBox="1"/>
          <p:nvPr/>
        </p:nvSpPr>
        <p:spPr>
          <a:xfrm>
            <a:off x="2958353" y="365760"/>
            <a:ext cx="8681421"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3600" u="sng">
                <a:solidFill>
                  <a:schemeClr val="lt1"/>
                </a:solidFill>
                <a:latin typeface="Calibri"/>
                <a:ea typeface="Calibri"/>
                <a:cs typeface="Calibri"/>
                <a:sym typeface="Calibri"/>
              </a:rPr>
              <a:t>EYFS Maths Skills, more than just numbers!</a:t>
            </a:r>
            <a:endParaRPr b="1" sz="3600" u="sng">
              <a:solidFill>
                <a:schemeClr val="lt1"/>
              </a:solidFill>
              <a:latin typeface="Calibri"/>
              <a:ea typeface="Calibri"/>
              <a:cs typeface="Calibri"/>
              <a:sym typeface="Calibri"/>
            </a:endParaRPr>
          </a:p>
        </p:txBody>
      </p:sp>
      <p:graphicFrame>
        <p:nvGraphicFramePr>
          <p:cNvPr id="141" name="Google Shape;141;p6"/>
          <p:cNvGraphicFramePr/>
          <p:nvPr/>
        </p:nvGraphicFramePr>
        <p:xfrm>
          <a:off x="4763247" y="1850316"/>
          <a:ext cx="3000000" cy="3000000"/>
        </p:xfrm>
        <a:graphic>
          <a:graphicData uri="http://schemas.openxmlformats.org/drawingml/2006/table">
            <a:tbl>
              <a:tblPr bandRow="1" firstRow="1">
                <a:noFill/>
                <a:tableStyleId>{00C91450-33B2-45DC-ABBA-BFB9B3A28191}</a:tableStyleId>
              </a:tblPr>
              <a:tblGrid>
                <a:gridCol w="1319375"/>
                <a:gridCol w="1319375"/>
                <a:gridCol w="1319375"/>
                <a:gridCol w="1319375"/>
                <a:gridCol w="1319375"/>
              </a:tblGrid>
              <a:tr h="522300">
                <a:tc>
                  <a:txBody>
                    <a:bodyPr/>
                    <a:lstStyle/>
                    <a:p>
                      <a:pPr indent="0" lvl="0" marL="0" marR="0" rtl="0" algn="ctr">
                        <a:spcBef>
                          <a:spcPts val="0"/>
                        </a:spcBef>
                        <a:spcAft>
                          <a:spcPts val="0"/>
                        </a:spcAft>
                        <a:buNone/>
                      </a:pPr>
                      <a:r>
                        <a:rPr lang="en-GB" sz="1800">
                          <a:latin typeface="Comic Sans MS"/>
                          <a:ea typeface="Comic Sans MS"/>
                          <a:cs typeface="Comic Sans MS"/>
                          <a:sym typeface="Comic Sans MS"/>
                        </a:rPr>
                        <a:t>1</a:t>
                      </a:r>
                      <a:endParaRPr sz="1800">
                        <a:latin typeface="Comic Sans MS"/>
                        <a:ea typeface="Comic Sans MS"/>
                        <a:cs typeface="Comic Sans MS"/>
                        <a:sym typeface="Comic Sans MS"/>
                      </a:endParaRPr>
                    </a:p>
                  </a:txBody>
                  <a:tcPr marT="45725" marB="45725" marR="91450" marL="91450"/>
                </a:tc>
                <a:tc>
                  <a:txBody>
                    <a:bodyPr/>
                    <a:lstStyle/>
                    <a:p>
                      <a:pPr indent="0" lvl="0" marL="0" marR="0" rtl="0" algn="ctr">
                        <a:spcBef>
                          <a:spcPts val="0"/>
                        </a:spcBef>
                        <a:spcAft>
                          <a:spcPts val="0"/>
                        </a:spcAft>
                        <a:buNone/>
                      </a:pPr>
                      <a:r>
                        <a:rPr lang="en-GB" sz="1800">
                          <a:latin typeface="Comic Sans MS"/>
                          <a:ea typeface="Comic Sans MS"/>
                          <a:cs typeface="Comic Sans MS"/>
                          <a:sym typeface="Comic Sans MS"/>
                        </a:rPr>
                        <a:t>2</a:t>
                      </a:r>
                      <a:endParaRPr sz="1800">
                        <a:latin typeface="Comic Sans MS"/>
                        <a:ea typeface="Comic Sans MS"/>
                        <a:cs typeface="Comic Sans MS"/>
                        <a:sym typeface="Comic Sans MS"/>
                      </a:endParaRPr>
                    </a:p>
                  </a:txBody>
                  <a:tcPr marT="45725" marB="45725" marR="91450" marL="91450"/>
                </a:tc>
                <a:tc>
                  <a:txBody>
                    <a:bodyPr/>
                    <a:lstStyle/>
                    <a:p>
                      <a:pPr indent="0" lvl="0" marL="0" marR="0" rtl="0" algn="ctr">
                        <a:spcBef>
                          <a:spcPts val="0"/>
                        </a:spcBef>
                        <a:spcAft>
                          <a:spcPts val="0"/>
                        </a:spcAft>
                        <a:buNone/>
                      </a:pPr>
                      <a:r>
                        <a:rPr lang="en-GB" sz="1800">
                          <a:latin typeface="Comic Sans MS"/>
                          <a:ea typeface="Comic Sans MS"/>
                          <a:cs typeface="Comic Sans MS"/>
                          <a:sym typeface="Comic Sans MS"/>
                        </a:rPr>
                        <a:t>3</a:t>
                      </a:r>
                      <a:endParaRPr sz="1800">
                        <a:latin typeface="Comic Sans MS"/>
                        <a:ea typeface="Comic Sans MS"/>
                        <a:cs typeface="Comic Sans MS"/>
                        <a:sym typeface="Comic Sans MS"/>
                      </a:endParaRPr>
                    </a:p>
                  </a:txBody>
                  <a:tcPr marT="45725" marB="45725" marR="91450" marL="91450"/>
                </a:tc>
                <a:tc>
                  <a:txBody>
                    <a:bodyPr/>
                    <a:lstStyle/>
                    <a:p>
                      <a:pPr indent="0" lvl="0" marL="0" marR="0" rtl="0" algn="ctr">
                        <a:spcBef>
                          <a:spcPts val="0"/>
                        </a:spcBef>
                        <a:spcAft>
                          <a:spcPts val="0"/>
                        </a:spcAft>
                        <a:buNone/>
                      </a:pPr>
                      <a:r>
                        <a:rPr lang="en-GB" sz="1800">
                          <a:latin typeface="Comic Sans MS"/>
                          <a:ea typeface="Comic Sans MS"/>
                          <a:cs typeface="Comic Sans MS"/>
                          <a:sym typeface="Comic Sans MS"/>
                        </a:rPr>
                        <a:t>4</a:t>
                      </a:r>
                      <a:endParaRPr sz="1800">
                        <a:latin typeface="Comic Sans MS"/>
                        <a:ea typeface="Comic Sans MS"/>
                        <a:cs typeface="Comic Sans MS"/>
                        <a:sym typeface="Comic Sans MS"/>
                      </a:endParaRPr>
                    </a:p>
                  </a:txBody>
                  <a:tcPr marT="45725" marB="45725" marR="91450" marL="91450"/>
                </a:tc>
                <a:tc>
                  <a:txBody>
                    <a:bodyPr/>
                    <a:lstStyle/>
                    <a:p>
                      <a:pPr indent="0" lvl="0" marL="0" marR="0" rtl="0" algn="ctr">
                        <a:spcBef>
                          <a:spcPts val="0"/>
                        </a:spcBef>
                        <a:spcAft>
                          <a:spcPts val="0"/>
                        </a:spcAft>
                        <a:buNone/>
                      </a:pPr>
                      <a:r>
                        <a:rPr lang="en-GB" sz="1800">
                          <a:latin typeface="Comic Sans MS"/>
                          <a:ea typeface="Comic Sans MS"/>
                          <a:cs typeface="Comic Sans MS"/>
                          <a:sym typeface="Comic Sans MS"/>
                        </a:rPr>
                        <a:t>5</a:t>
                      </a:r>
                      <a:endParaRPr sz="1800">
                        <a:latin typeface="Comic Sans MS"/>
                        <a:ea typeface="Comic Sans MS"/>
                        <a:cs typeface="Comic Sans MS"/>
                        <a:sym typeface="Comic Sans MS"/>
                      </a:endParaRPr>
                    </a:p>
                  </a:txBody>
                  <a:tcPr marT="45725" marB="45725" marR="91450" marL="91450"/>
                </a:tc>
              </a:tr>
              <a:tr h="522300">
                <a:tc>
                  <a:txBody>
                    <a:bodyPr/>
                    <a:lstStyle/>
                    <a:p>
                      <a:pPr indent="0" lvl="0" marL="0" marR="0" rtl="0" algn="ctr">
                        <a:spcBef>
                          <a:spcPts val="0"/>
                        </a:spcBef>
                        <a:spcAft>
                          <a:spcPts val="0"/>
                        </a:spcAft>
                        <a:buNone/>
                      </a:pPr>
                      <a:r>
                        <a:rPr lang="en-GB" sz="1800">
                          <a:latin typeface="Comic Sans MS"/>
                          <a:ea typeface="Comic Sans MS"/>
                          <a:cs typeface="Comic Sans MS"/>
                          <a:sym typeface="Comic Sans MS"/>
                        </a:rPr>
                        <a:t>11</a:t>
                      </a:r>
                      <a:endParaRPr sz="1800">
                        <a:latin typeface="Comic Sans MS"/>
                        <a:ea typeface="Comic Sans MS"/>
                        <a:cs typeface="Comic Sans MS"/>
                        <a:sym typeface="Comic Sans MS"/>
                      </a:endParaRPr>
                    </a:p>
                  </a:txBody>
                  <a:tcPr marT="45725" marB="45725" marR="91450" marL="91450"/>
                </a:tc>
                <a:tc>
                  <a:txBody>
                    <a:bodyPr/>
                    <a:lstStyle/>
                    <a:p>
                      <a:pPr indent="0" lvl="0" marL="0" marR="0" rtl="0" algn="ctr">
                        <a:spcBef>
                          <a:spcPts val="0"/>
                        </a:spcBef>
                        <a:spcAft>
                          <a:spcPts val="0"/>
                        </a:spcAft>
                        <a:buNone/>
                      </a:pPr>
                      <a:r>
                        <a:rPr lang="en-GB" sz="1800">
                          <a:latin typeface="Comic Sans MS"/>
                          <a:ea typeface="Comic Sans MS"/>
                          <a:cs typeface="Comic Sans MS"/>
                          <a:sym typeface="Comic Sans MS"/>
                        </a:rPr>
                        <a:t>12</a:t>
                      </a:r>
                      <a:endParaRPr sz="1800">
                        <a:latin typeface="Comic Sans MS"/>
                        <a:ea typeface="Comic Sans MS"/>
                        <a:cs typeface="Comic Sans MS"/>
                        <a:sym typeface="Comic Sans MS"/>
                      </a:endParaRPr>
                    </a:p>
                  </a:txBody>
                  <a:tcPr marT="45725" marB="45725" marR="91450" marL="91450"/>
                </a:tc>
                <a:tc>
                  <a:txBody>
                    <a:bodyPr/>
                    <a:lstStyle/>
                    <a:p>
                      <a:pPr indent="0" lvl="0" marL="0" marR="0" rtl="0" algn="ctr">
                        <a:spcBef>
                          <a:spcPts val="0"/>
                        </a:spcBef>
                        <a:spcAft>
                          <a:spcPts val="0"/>
                        </a:spcAft>
                        <a:buNone/>
                      </a:pPr>
                      <a:r>
                        <a:rPr lang="en-GB" sz="1800">
                          <a:latin typeface="Comic Sans MS"/>
                          <a:ea typeface="Comic Sans MS"/>
                          <a:cs typeface="Comic Sans MS"/>
                          <a:sym typeface="Comic Sans MS"/>
                        </a:rPr>
                        <a:t>13</a:t>
                      </a:r>
                      <a:endParaRPr sz="1800">
                        <a:latin typeface="Comic Sans MS"/>
                        <a:ea typeface="Comic Sans MS"/>
                        <a:cs typeface="Comic Sans MS"/>
                        <a:sym typeface="Comic Sans MS"/>
                      </a:endParaRPr>
                    </a:p>
                  </a:txBody>
                  <a:tcPr marT="45725" marB="45725" marR="91450" marL="91450"/>
                </a:tc>
                <a:tc>
                  <a:txBody>
                    <a:bodyPr/>
                    <a:lstStyle/>
                    <a:p>
                      <a:pPr indent="0" lvl="0" marL="0" marR="0" rtl="0" algn="ctr">
                        <a:spcBef>
                          <a:spcPts val="0"/>
                        </a:spcBef>
                        <a:spcAft>
                          <a:spcPts val="0"/>
                        </a:spcAft>
                        <a:buNone/>
                      </a:pPr>
                      <a:r>
                        <a:rPr lang="en-GB" sz="1800">
                          <a:latin typeface="Comic Sans MS"/>
                          <a:ea typeface="Comic Sans MS"/>
                          <a:cs typeface="Comic Sans MS"/>
                          <a:sym typeface="Comic Sans MS"/>
                        </a:rPr>
                        <a:t>14</a:t>
                      </a:r>
                      <a:endParaRPr sz="1800">
                        <a:latin typeface="Comic Sans MS"/>
                        <a:ea typeface="Comic Sans MS"/>
                        <a:cs typeface="Comic Sans MS"/>
                        <a:sym typeface="Comic Sans MS"/>
                      </a:endParaRPr>
                    </a:p>
                  </a:txBody>
                  <a:tcPr marT="45725" marB="45725" marR="91450" marL="91450"/>
                </a:tc>
                <a:tc>
                  <a:txBody>
                    <a:bodyPr/>
                    <a:lstStyle/>
                    <a:p>
                      <a:pPr indent="0" lvl="0" marL="0" marR="0" rtl="0" algn="ctr">
                        <a:spcBef>
                          <a:spcPts val="0"/>
                        </a:spcBef>
                        <a:spcAft>
                          <a:spcPts val="0"/>
                        </a:spcAft>
                        <a:buNone/>
                      </a:pPr>
                      <a:r>
                        <a:rPr lang="en-GB" sz="1800">
                          <a:latin typeface="Comic Sans MS"/>
                          <a:ea typeface="Comic Sans MS"/>
                          <a:cs typeface="Comic Sans MS"/>
                          <a:sym typeface="Comic Sans MS"/>
                        </a:rPr>
                        <a:t>15</a:t>
                      </a:r>
                      <a:endParaRPr sz="1800">
                        <a:latin typeface="Comic Sans MS"/>
                        <a:ea typeface="Comic Sans MS"/>
                        <a:cs typeface="Comic Sans MS"/>
                        <a:sym typeface="Comic Sans MS"/>
                      </a:endParaRPr>
                    </a:p>
                  </a:txBody>
                  <a:tcPr marT="45725" marB="45725" marR="91450" marL="91450"/>
                </a:tc>
              </a:tr>
            </a:tbl>
          </a:graphicData>
        </a:graphic>
      </p:graphicFrame>
      <p:sp>
        <p:nvSpPr>
          <p:cNvPr descr="Compare numbers (within 10) | Practical – Primary Stars Education" id="142" name="Google Shape;142;p6"/>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descr="Comparing Numbers Math Center Activities" id="143" name="Google Shape;143;p6"/>
          <p:cNvPicPr preferRelativeResize="0"/>
          <p:nvPr/>
        </p:nvPicPr>
        <p:blipFill rotWithShape="1">
          <a:blip r:embed="rId4">
            <a:alphaModFix/>
          </a:blip>
          <a:srcRect b="0" l="0" r="0" t="0"/>
          <a:stretch/>
        </p:blipFill>
        <p:spPr>
          <a:xfrm>
            <a:off x="5119687" y="3230563"/>
            <a:ext cx="1952625" cy="1952625"/>
          </a:xfrm>
          <a:prstGeom prst="rect">
            <a:avLst/>
          </a:prstGeom>
          <a:noFill/>
          <a:ln>
            <a:noFill/>
          </a:ln>
        </p:spPr>
      </p:pic>
      <p:pic>
        <p:nvPicPr>
          <p:cNvPr id="144" name="Google Shape;144;p6"/>
          <p:cNvPicPr preferRelativeResize="0"/>
          <p:nvPr/>
        </p:nvPicPr>
        <p:blipFill rotWithShape="1">
          <a:blip r:embed="rId5">
            <a:alphaModFix/>
          </a:blip>
          <a:srcRect b="0" l="0" r="0" t="0"/>
          <a:stretch/>
        </p:blipFill>
        <p:spPr>
          <a:xfrm>
            <a:off x="7607299" y="3230563"/>
            <a:ext cx="2892163" cy="1725275"/>
          </a:xfrm>
          <a:prstGeom prst="rect">
            <a:avLst/>
          </a:prstGeom>
          <a:noFill/>
          <a:ln>
            <a:noFill/>
          </a:ln>
        </p:spPr>
      </p:pic>
      <p:pic>
        <p:nvPicPr>
          <p:cNvPr descr="Odd and even in EYFS" id="145" name="Google Shape;145;p6"/>
          <p:cNvPicPr preferRelativeResize="0"/>
          <p:nvPr/>
        </p:nvPicPr>
        <p:blipFill rotWithShape="1">
          <a:blip r:embed="rId6">
            <a:alphaModFix/>
          </a:blip>
          <a:srcRect b="0" l="0" r="0" t="0"/>
          <a:stretch/>
        </p:blipFill>
        <p:spPr>
          <a:xfrm>
            <a:off x="8485186" y="5116610"/>
            <a:ext cx="1136388" cy="1514669"/>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41"/>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43"/>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45"/>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44"/>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pic>
        <p:nvPicPr>
          <p:cNvPr descr="Hillside_Header_big.jpg" id="150" name="Google Shape;150;p7"/>
          <p:cNvPicPr preferRelativeResize="0"/>
          <p:nvPr/>
        </p:nvPicPr>
        <p:blipFill rotWithShape="1">
          <a:blip r:embed="rId3">
            <a:alphaModFix/>
          </a:blip>
          <a:srcRect b="0" l="0" r="0" t="0"/>
          <a:stretch/>
        </p:blipFill>
        <p:spPr>
          <a:xfrm>
            <a:off x="0" y="-19050"/>
            <a:ext cx="12192000" cy="1794062"/>
          </a:xfrm>
          <a:prstGeom prst="rect">
            <a:avLst/>
          </a:prstGeom>
          <a:noFill/>
          <a:ln>
            <a:noFill/>
          </a:ln>
        </p:spPr>
      </p:pic>
      <p:graphicFrame>
        <p:nvGraphicFramePr>
          <p:cNvPr id="151" name="Google Shape;151;p7"/>
          <p:cNvGraphicFramePr/>
          <p:nvPr/>
        </p:nvGraphicFramePr>
        <p:xfrm>
          <a:off x="300318" y="2836844"/>
          <a:ext cx="3000000" cy="3000000"/>
        </p:xfrm>
        <a:graphic>
          <a:graphicData uri="http://schemas.openxmlformats.org/drawingml/2006/table">
            <a:tbl>
              <a:tblPr bandRow="1" firstRow="1">
                <a:noFill/>
                <a:tableStyleId>{00C91450-33B2-45DC-ABBA-BFB9B3A28191}</a:tableStyleId>
              </a:tblPr>
              <a:tblGrid>
                <a:gridCol w="4005425"/>
              </a:tblGrid>
              <a:tr h="370850">
                <a:tc>
                  <a:txBody>
                    <a:bodyPr/>
                    <a:lstStyle/>
                    <a:p>
                      <a:pPr indent="0" lvl="0" marL="0" marR="0" rtl="0" algn="l">
                        <a:spcBef>
                          <a:spcPts val="0"/>
                        </a:spcBef>
                        <a:spcAft>
                          <a:spcPts val="0"/>
                        </a:spcAft>
                        <a:buNone/>
                      </a:pPr>
                      <a:r>
                        <a:rPr lang="en-GB" sz="1800"/>
                        <a:t>Shape,</a:t>
                      </a:r>
                      <a:r>
                        <a:rPr lang="en-GB" sz="1800"/>
                        <a:t> space and Measure</a:t>
                      </a:r>
                      <a:endParaRPr sz="1800"/>
                    </a:p>
                  </a:txBody>
                  <a:tcPr marT="45725" marB="45725" marR="91450" marL="91450"/>
                </a:tc>
              </a:tr>
              <a:tr h="370850">
                <a:tc>
                  <a:txBody>
                    <a:bodyPr/>
                    <a:lstStyle/>
                    <a:p>
                      <a:pPr indent="-285750" lvl="0" marL="285750" marR="0" rtl="0" algn="l">
                        <a:spcBef>
                          <a:spcPts val="0"/>
                        </a:spcBef>
                        <a:spcAft>
                          <a:spcPts val="0"/>
                        </a:spcAft>
                        <a:buClr>
                          <a:schemeClr val="dk1"/>
                        </a:buClr>
                        <a:buSzPts val="1800"/>
                        <a:buFont typeface="Arial"/>
                        <a:buChar char="•"/>
                      </a:pPr>
                      <a:r>
                        <a:rPr lang="en-GB" sz="1800"/>
                        <a:t>Use and describe shapes and positional language (e.g. “next to”, “behind”, “under”).</a:t>
                      </a:r>
                      <a:endParaRPr/>
                    </a:p>
                    <a:p>
                      <a:pPr indent="-285750" lvl="0" marL="285750" marR="0" rtl="0" algn="l">
                        <a:spcBef>
                          <a:spcPts val="0"/>
                        </a:spcBef>
                        <a:spcAft>
                          <a:spcPts val="0"/>
                        </a:spcAft>
                        <a:buClr>
                          <a:schemeClr val="dk1"/>
                        </a:buClr>
                        <a:buSzPts val="1800"/>
                        <a:buFont typeface="Arial"/>
                        <a:buChar char="•"/>
                      </a:pPr>
                      <a:r>
                        <a:rPr lang="en-GB" sz="1800"/>
                        <a:t>Compare length, weight, and capacity using everyday objects.</a:t>
                      </a:r>
                      <a:endParaRPr/>
                    </a:p>
                    <a:p>
                      <a:pPr indent="0" lvl="0" marL="0" marR="0" rtl="0" algn="l">
                        <a:spcBef>
                          <a:spcPts val="0"/>
                        </a:spcBef>
                        <a:spcAft>
                          <a:spcPts val="0"/>
                        </a:spcAft>
                        <a:buNone/>
                      </a:pPr>
                      <a:r>
                        <a:t/>
                      </a:r>
                      <a:endParaRPr sz="1800"/>
                    </a:p>
                  </a:txBody>
                  <a:tcPr marT="45725" marB="45725" marR="91450" marL="91450"/>
                </a:tc>
              </a:tr>
            </a:tbl>
          </a:graphicData>
        </a:graphic>
      </p:graphicFrame>
      <p:sp>
        <p:nvSpPr>
          <p:cNvPr id="152" name="Google Shape;152;p7"/>
          <p:cNvSpPr txBox="1"/>
          <p:nvPr/>
        </p:nvSpPr>
        <p:spPr>
          <a:xfrm>
            <a:off x="2958353" y="365760"/>
            <a:ext cx="8681421"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3600" u="sng">
                <a:solidFill>
                  <a:schemeClr val="lt1"/>
                </a:solidFill>
                <a:latin typeface="Calibri"/>
                <a:ea typeface="Calibri"/>
                <a:cs typeface="Calibri"/>
                <a:sym typeface="Calibri"/>
              </a:rPr>
              <a:t>EYFS Maths Skills, more than just numbers!</a:t>
            </a:r>
            <a:endParaRPr b="1" sz="3600" u="sng">
              <a:solidFill>
                <a:schemeClr val="lt1"/>
              </a:solidFill>
              <a:latin typeface="Calibri"/>
              <a:ea typeface="Calibri"/>
              <a:cs typeface="Calibri"/>
              <a:sym typeface="Calibri"/>
            </a:endParaRPr>
          </a:p>
        </p:txBody>
      </p:sp>
      <p:pic>
        <p:nvPicPr>
          <p:cNvPr id="153" name="Google Shape;153;p7"/>
          <p:cNvPicPr preferRelativeResize="0"/>
          <p:nvPr/>
        </p:nvPicPr>
        <p:blipFill rotWithShape="1">
          <a:blip r:embed="rId4">
            <a:alphaModFix/>
          </a:blip>
          <a:srcRect b="0" l="0" r="0" t="0"/>
          <a:stretch/>
        </p:blipFill>
        <p:spPr>
          <a:xfrm>
            <a:off x="7932535" y="1967654"/>
            <a:ext cx="3838456" cy="2869378"/>
          </a:xfrm>
          <a:prstGeom prst="rect">
            <a:avLst/>
          </a:prstGeom>
          <a:noFill/>
          <a:ln>
            <a:noFill/>
          </a:ln>
        </p:spPr>
      </p:pic>
      <p:pic>
        <p:nvPicPr>
          <p:cNvPr id="154" name="Google Shape;154;p7"/>
          <p:cNvPicPr preferRelativeResize="0"/>
          <p:nvPr/>
        </p:nvPicPr>
        <p:blipFill rotWithShape="1">
          <a:blip r:embed="rId5">
            <a:alphaModFix/>
          </a:blip>
          <a:srcRect b="0" l="0" r="0" t="0"/>
          <a:stretch/>
        </p:blipFill>
        <p:spPr>
          <a:xfrm>
            <a:off x="4953000" y="2283124"/>
            <a:ext cx="2286000" cy="1882140"/>
          </a:xfrm>
          <a:prstGeom prst="rect">
            <a:avLst/>
          </a:prstGeom>
          <a:noFill/>
          <a:ln>
            <a:noFill/>
          </a:ln>
        </p:spPr>
      </p:pic>
      <p:pic>
        <p:nvPicPr>
          <p:cNvPr id="155" name="Google Shape;155;p7"/>
          <p:cNvPicPr preferRelativeResize="0"/>
          <p:nvPr/>
        </p:nvPicPr>
        <p:blipFill rotWithShape="1">
          <a:blip r:embed="rId6">
            <a:alphaModFix/>
          </a:blip>
          <a:srcRect b="0" l="0" r="0" t="0"/>
          <a:stretch/>
        </p:blipFill>
        <p:spPr>
          <a:xfrm>
            <a:off x="4519612" y="4673376"/>
            <a:ext cx="2466975" cy="1781175"/>
          </a:xfrm>
          <a:prstGeom prst="rect">
            <a:avLst/>
          </a:prstGeom>
          <a:noFill/>
          <a:ln>
            <a:noFill/>
          </a:ln>
        </p:spPr>
      </p:pic>
      <p:pic>
        <p:nvPicPr>
          <p:cNvPr id="156" name="Google Shape;156;p7"/>
          <p:cNvPicPr preferRelativeResize="0"/>
          <p:nvPr/>
        </p:nvPicPr>
        <p:blipFill rotWithShape="1">
          <a:blip r:embed="rId7">
            <a:alphaModFix/>
          </a:blip>
          <a:srcRect b="0" l="0" r="0" t="0"/>
          <a:stretch/>
        </p:blipFill>
        <p:spPr>
          <a:xfrm>
            <a:off x="8166100" y="5297867"/>
            <a:ext cx="2406650" cy="1156684"/>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54"/>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53"/>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55"/>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56"/>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pic>
        <p:nvPicPr>
          <p:cNvPr descr="Hillside_Header_big.jpg" id="161" name="Google Shape;161;p8"/>
          <p:cNvPicPr preferRelativeResize="0"/>
          <p:nvPr/>
        </p:nvPicPr>
        <p:blipFill rotWithShape="1">
          <a:blip r:embed="rId3">
            <a:alphaModFix/>
          </a:blip>
          <a:srcRect b="0" l="0" r="0" t="0"/>
          <a:stretch/>
        </p:blipFill>
        <p:spPr>
          <a:xfrm>
            <a:off x="0" y="-19050"/>
            <a:ext cx="12192000" cy="1365250"/>
          </a:xfrm>
          <a:prstGeom prst="rect">
            <a:avLst/>
          </a:prstGeom>
          <a:noFill/>
          <a:ln>
            <a:noFill/>
          </a:ln>
        </p:spPr>
      </p:pic>
      <p:sp>
        <p:nvSpPr>
          <p:cNvPr id="162" name="Google Shape;162;p8"/>
          <p:cNvSpPr txBox="1"/>
          <p:nvPr/>
        </p:nvSpPr>
        <p:spPr>
          <a:xfrm>
            <a:off x="2958353" y="365760"/>
            <a:ext cx="8681421"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3600" u="sng">
                <a:solidFill>
                  <a:schemeClr val="lt1"/>
                </a:solidFill>
                <a:latin typeface="Calibri"/>
                <a:ea typeface="Calibri"/>
                <a:cs typeface="Calibri"/>
                <a:sym typeface="Calibri"/>
              </a:rPr>
              <a:t>5 ways to encourage maths at home </a:t>
            </a:r>
            <a:endParaRPr b="1" sz="3600" u="sng">
              <a:solidFill>
                <a:schemeClr val="lt1"/>
              </a:solidFill>
              <a:latin typeface="Calibri"/>
              <a:ea typeface="Calibri"/>
              <a:cs typeface="Calibri"/>
              <a:sym typeface="Calibri"/>
            </a:endParaRPr>
          </a:p>
        </p:txBody>
      </p:sp>
      <p:graphicFrame>
        <p:nvGraphicFramePr>
          <p:cNvPr id="163" name="Google Shape;163;p8"/>
          <p:cNvGraphicFramePr/>
          <p:nvPr/>
        </p:nvGraphicFramePr>
        <p:xfrm>
          <a:off x="215900" y="1257300"/>
          <a:ext cx="3000000" cy="3000000"/>
        </p:xfrm>
        <a:graphic>
          <a:graphicData uri="http://schemas.openxmlformats.org/drawingml/2006/table">
            <a:tbl>
              <a:tblPr bandRow="1" firstRow="1">
                <a:noFill/>
                <a:tableStyleId>{00C91450-33B2-45DC-ABBA-BFB9B3A28191}</a:tableStyleId>
              </a:tblPr>
              <a:tblGrid>
                <a:gridCol w="2076075"/>
                <a:gridCol w="2303925"/>
                <a:gridCol w="2519125"/>
                <a:gridCol w="2164675"/>
                <a:gridCol w="2683700"/>
              </a:tblGrid>
              <a:tr h="674400">
                <a:tc>
                  <a:txBody>
                    <a:bodyPr/>
                    <a:lstStyle/>
                    <a:p>
                      <a:pPr indent="0" lvl="0" marL="0" marR="0" rtl="0" algn="ctr">
                        <a:spcBef>
                          <a:spcPts val="0"/>
                        </a:spcBef>
                        <a:spcAft>
                          <a:spcPts val="0"/>
                        </a:spcAft>
                        <a:buNone/>
                      </a:pPr>
                      <a:r>
                        <a:rPr b="1" lang="en-GB" sz="1800" u="sng">
                          <a:latin typeface="Tahoma"/>
                          <a:ea typeface="Tahoma"/>
                          <a:cs typeface="Tahoma"/>
                          <a:sym typeface="Tahoma"/>
                        </a:rPr>
                        <a:t>1. Play with</a:t>
                      </a:r>
                      <a:r>
                        <a:rPr b="1" lang="en-GB" sz="1800" u="sng">
                          <a:latin typeface="Tahoma"/>
                          <a:ea typeface="Tahoma"/>
                          <a:cs typeface="Tahoma"/>
                          <a:sym typeface="Tahoma"/>
                        </a:rPr>
                        <a:t> numbers </a:t>
                      </a:r>
                      <a:endParaRPr b="1" sz="1800" u="sng">
                        <a:latin typeface="Tahoma"/>
                        <a:ea typeface="Tahoma"/>
                        <a:cs typeface="Tahoma"/>
                        <a:sym typeface="Tahoma"/>
                      </a:endParaRPr>
                    </a:p>
                  </a:txBody>
                  <a:tcPr marT="45725" marB="45725" marR="91450" marL="91450"/>
                </a:tc>
                <a:tc>
                  <a:txBody>
                    <a:bodyPr/>
                    <a:lstStyle/>
                    <a:p>
                      <a:pPr indent="0" lvl="0" marL="0" marR="0" rtl="0" algn="ctr">
                        <a:spcBef>
                          <a:spcPts val="0"/>
                        </a:spcBef>
                        <a:spcAft>
                          <a:spcPts val="0"/>
                        </a:spcAft>
                        <a:buNone/>
                      </a:pPr>
                      <a:r>
                        <a:rPr b="1" lang="en-GB" sz="1800" u="sng">
                          <a:latin typeface="Tahoma"/>
                          <a:ea typeface="Tahoma"/>
                          <a:cs typeface="Tahoma"/>
                          <a:sym typeface="Tahoma"/>
                        </a:rPr>
                        <a:t>2. Use everyday objects </a:t>
                      </a:r>
                      <a:endParaRPr b="1" sz="1800" u="sng">
                        <a:latin typeface="Tahoma"/>
                        <a:ea typeface="Tahoma"/>
                        <a:cs typeface="Tahoma"/>
                        <a:sym typeface="Tahoma"/>
                      </a:endParaRPr>
                    </a:p>
                  </a:txBody>
                  <a:tcPr marT="45725" marB="45725" marR="91450" marL="91450"/>
                </a:tc>
                <a:tc>
                  <a:txBody>
                    <a:bodyPr/>
                    <a:lstStyle/>
                    <a:p>
                      <a:pPr indent="0" lvl="0" marL="0" marR="0" rtl="0" algn="ctr">
                        <a:spcBef>
                          <a:spcPts val="0"/>
                        </a:spcBef>
                        <a:spcAft>
                          <a:spcPts val="0"/>
                        </a:spcAft>
                        <a:buNone/>
                      </a:pPr>
                      <a:r>
                        <a:rPr b="1" lang="en-GB" sz="1800" u="sng">
                          <a:latin typeface="Tahoma"/>
                          <a:ea typeface="Tahoma"/>
                          <a:cs typeface="Tahoma"/>
                          <a:sym typeface="Tahoma"/>
                        </a:rPr>
                        <a:t>3. Mix guided</a:t>
                      </a:r>
                      <a:r>
                        <a:rPr b="1" lang="en-GB" sz="1800" u="sng">
                          <a:latin typeface="Tahoma"/>
                          <a:ea typeface="Tahoma"/>
                          <a:cs typeface="Tahoma"/>
                          <a:sym typeface="Tahoma"/>
                        </a:rPr>
                        <a:t> and free play</a:t>
                      </a:r>
                      <a:endParaRPr b="1" sz="1800" u="sng">
                        <a:latin typeface="Tahoma"/>
                        <a:ea typeface="Tahoma"/>
                        <a:cs typeface="Tahoma"/>
                        <a:sym typeface="Tahoma"/>
                      </a:endParaRPr>
                    </a:p>
                  </a:txBody>
                  <a:tcPr marT="45725" marB="45725" marR="91450" marL="91450"/>
                </a:tc>
                <a:tc>
                  <a:txBody>
                    <a:bodyPr/>
                    <a:lstStyle/>
                    <a:p>
                      <a:pPr indent="0" lvl="0" marL="0" marR="0" rtl="0" algn="ctr">
                        <a:spcBef>
                          <a:spcPts val="0"/>
                        </a:spcBef>
                        <a:spcAft>
                          <a:spcPts val="0"/>
                        </a:spcAft>
                        <a:buNone/>
                      </a:pPr>
                      <a:r>
                        <a:rPr b="1" lang="en-GB" sz="1800" u="sng">
                          <a:latin typeface="Tahoma"/>
                          <a:ea typeface="Tahoma"/>
                          <a:cs typeface="Tahoma"/>
                          <a:sym typeface="Tahoma"/>
                        </a:rPr>
                        <a:t>4. Talk about maths</a:t>
                      </a:r>
                      <a:r>
                        <a:rPr b="1" lang="en-GB" sz="1800" u="sng">
                          <a:latin typeface="Tahoma"/>
                          <a:ea typeface="Tahoma"/>
                          <a:cs typeface="Tahoma"/>
                          <a:sym typeface="Tahoma"/>
                        </a:rPr>
                        <a:t> </a:t>
                      </a:r>
                      <a:endParaRPr b="1" sz="1800" u="sng">
                        <a:latin typeface="Tahoma"/>
                        <a:ea typeface="Tahoma"/>
                        <a:cs typeface="Tahoma"/>
                        <a:sym typeface="Tahoma"/>
                      </a:endParaRPr>
                    </a:p>
                  </a:txBody>
                  <a:tcPr marT="45725" marB="45725" marR="91450" marL="91450"/>
                </a:tc>
                <a:tc>
                  <a:txBody>
                    <a:bodyPr/>
                    <a:lstStyle/>
                    <a:p>
                      <a:pPr indent="0" lvl="0" marL="0" marR="0" rtl="0" algn="ctr">
                        <a:spcBef>
                          <a:spcPts val="0"/>
                        </a:spcBef>
                        <a:spcAft>
                          <a:spcPts val="0"/>
                        </a:spcAft>
                        <a:buNone/>
                      </a:pPr>
                      <a:r>
                        <a:rPr b="1" lang="en-GB" sz="1800" u="sng">
                          <a:latin typeface="Tahoma"/>
                          <a:ea typeface="Tahoma"/>
                          <a:cs typeface="Tahoma"/>
                          <a:sym typeface="Tahoma"/>
                        </a:rPr>
                        <a:t>5. Make it fun and positive</a:t>
                      </a:r>
                      <a:r>
                        <a:rPr b="1" lang="en-GB" sz="1800" u="sng">
                          <a:latin typeface="Tahoma"/>
                          <a:ea typeface="Tahoma"/>
                          <a:cs typeface="Tahoma"/>
                          <a:sym typeface="Tahoma"/>
                        </a:rPr>
                        <a:t> </a:t>
                      </a:r>
                      <a:endParaRPr b="1" sz="1800" u="sng">
                        <a:latin typeface="Tahoma"/>
                        <a:ea typeface="Tahoma"/>
                        <a:cs typeface="Tahoma"/>
                        <a:sym typeface="Tahoma"/>
                      </a:endParaRPr>
                    </a:p>
                  </a:txBody>
                  <a:tcPr marT="45725" marB="45725" marR="91450" marL="91450"/>
                </a:tc>
              </a:tr>
              <a:tr h="4051600">
                <a:tc>
                  <a:txBody>
                    <a:bodyPr/>
                    <a:lstStyle/>
                    <a:p>
                      <a:pPr indent="0" lvl="0" marL="0" marR="0" rtl="0" algn="l">
                        <a:spcBef>
                          <a:spcPts val="0"/>
                        </a:spcBef>
                        <a:spcAft>
                          <a:spcPts val="0"/>
                        </a:spcAft>
                        <a:buNone/>
                      </a:pPr>
                      <a:r>
                        <a:rPr lang="en-GB" sz="1800">
                          <a:latin typeface="Tahoma"/>
                          <a:ea typeface="Tahoma"/>
                          <a:cs typeface="Tahoma"/>
                          <a:sym typeface="Tahoma"/>
                        </a:rPr>
                        <a:t>Count</a:t>
                      </a:r>
                      <a:r>
                        <a:rPr lang="en-GB" sz="1800">
                          <a:latin typeface="Tahoma"/>
                          <a:ea typeface="Tahoma"/>
                          <a:cs typeface="Tahoma"/>
                          <a:sym typeface="Tahoma"/>
                        </a:rPr>
                        <a:t> Everything! </a:t>
                      </a:r>
                      <a:endParaRPr/>
                    </a:p>
                    <a:p>
                      <a:pPr indent="0" lvl="0" marL="0" marR="0" rtl="0" algn="l">
                        <a:spcBef>
                          <a:spcPts val="0"/>
                        </a:spcBef>
                        <a:spcAft>
                          <a:spcPts val="0"/>
                        </a:spcAft>
                        <a:buNone/>
                      </a:pPr>
                      <a:r>
                        <a:t/>
                      </a:r>
                      <a:endParaRPr sz="1800">
                        <a:latin typeface="Tahoma"/>
                        <a:ea typeface="Tahoma"/>
                        <a:cs typeface="Tahoma"/>
                        <a:sym typeface="Tahoma"/>
                      </a:endParaRPr>
                    </a:p>
                    <a:p>
                      <a:pPr indent="0" lvl="0" marL="0" marR="0" rtl="0" algn="l">
                        <a:spcBef>
                          <a:spcPts val="0"/>
                        </a:spcBef>
                        <a:spcAft>
                          <a:spcPts val="0"/>
                        </a:spcAft>
                        <a:buNone/>
                      </a:pPr>
                      <a:r>
                        <a:rPr lang="en-GB" sz="1800">
                          <a:latin typeface="Tahoma"/>
                          <a:ea typeface="Tahoma"/>
                          <a:cs typeface="Tahoma"/>
                          <a:sym typeface="Tahoma"/>
                        </a:rPr>
                        <a:t>Ask questions:</a:t>
                      </a:r>
                      <a:endParaRPr/>
                    </a:p>
                    <a:p>
                      <a:pPr indent="0" lvl="0" marL="0" marR="0" rtl="0" algn="l">
                        <a:spcBef>
                          <a:spcPts val="0"/>
                        </a:spcBef>
                        <a:spcAft>
                          <a:spcPts val="0"/>
                        </a:spcAft>
                        <a:buNone/>
                      </a:pPr>
                      <a:r>
                        <a:rPr lang="en-GB" sz="1800">
                          <a:latin typeface="Tahoma"/>
                          <a:ea typeface="Tahoma"/>
                          <a:cs typeface="Tahoma"/>
                          <a:sym typeface="Tahoma"/>
                        </a:rPr>
                        <a:t>How many steps to your bedroom? Can you give me three spoons? </a:t>
                      </a:r>
                      <a:endParaRPr/>
                    </a:p>
                    <a:p>
                      <a:pPr indent="0" lvl="0" marL="0" marR="0" rtl="0" algn="l">
                        <a:spcBef>
                          <a:spcPts val="0"/>
                        </a:spcBef>
                        <a:spcAft>
                          <a:spcPts val="0"/>
                        </a:spcAft>
                        <a:buNone/>
                      </a:pPr>
                      <a:r>
                        <a:t/>
                      </a:r>
                      <a:endParaRPr sz="1800">
                        <a:latin typeface="Tahoma"/>
                        <a:ea typeface="Tahoma"/>
                        <a:cs typeface="Tahoma"/>
                        <a:sym typeface="Tahoma"/>
                      </a:endParaRPr>
                    </a:p>
                    <a:p>
                      <a:pPr indent="0" lvl="0" marL="0" marR="0" rtl="0" algn="l">
                        <a:spcBef>
                          <a:spcPts val="0"/>
                        </a:spcBef>
                        <a:spcAft>
                          <a:spcPts val="0"/>
                        </a:spcAft>
                        <a:buNone/>
                      </a:pPr>
                      <a:r>
                        <a:rPr lang="en-GB" sz="1800">
                          <a:latin typeface="Tahoma"/>
                          <a:ea typeface="Tahoma"/>
                          <a:cs typeface="Tahoma"/>
                          <a:sym typeface="Tahoma"/>
                        </a:rPr>
                        <a:t>Look for patterns:</a:t>
                      </a:r>
                      <a:endParaRPr/>
                    </a:p>
                    <a:p>
                      <a:pPr indent="0" lvl="0" marL="0" marR="0" rtl="0" algn="l">
                        <a:spcBef>
                          <a:spcPts val="0"/>
                        </a:spcBef>
                        <a:spcAft>
                          <a:spcPts val="0"/>
                        </a:spcAft>
                        <a:buNone/>
                      </a:pPr>
                      <a:r>
                        <a:rPr lang="en-GB" sz="1800">
                          <a:latin typeface="Tahoma"/>
                          <a:ea typeface="Tahoma"/>
                          <a:cs typeface="Tahoma"/>
                          <a:sym typeface="Tahoma"/>
                        </a:rPr>
                        <a:t>We have 2 red socks and 2 blue socks, what is the same?</a:t>
                      </a:r>
                      <a:endParaRPr sz="1800">
                        <a:latin typeface="Tahoma"/>
                        <a:ea typeface="Tahoma"/>
                        <a:cs typeface="Tahoma"/>
                        <a:sym typeface="Tahoma"/>
                      </a:endParaRPr>
                    </a:p>
                  </a:txBody>
                  <a:tcPr marT="45725" marB="45725" marR="91450" marL="91450"/>
                </a:tc>
                <a:tc>
                  <a:txBody>
                    <a:bodyPr/>
                    <a:lstStyle/>
                    <a:p>
                      <a:pPr indent="0" lvl="0" marL="0" marR="0" rtl="0" algn="l">
                        <a:spcBef>
                          <a:spcPts val="0"/>
                        </a:spcBef>
                        <a:spcAft>
                          <a:spcPts val="0"/>
                        </a:spcAft>
                        <a:buNone/>
                      </a:pPr>
                      <a:r>
                        <a:rPr lang="en-GB" sz="1800">
                          <a:latin typeface="Tahoma"/>
                          <a:ea typeface="Tahoma"/>
                          <a:cs typeface="Tahoma"/>
                          <a:sym typeface="Tahoma"/>
                        </a:rPr>
                        <a:t>Use toys, coins, food or blocks</a:t>
                      </a:r>
                      <a:r>
                        <a:rPr lang="en-GB" sz="1800">
                          <a:latin typeface="Tahoma"/>
                          <a:ea typeface="Tahoma"/>
                          <a:cs typeface="Tahoma"/>
                          <a:sym typeface="Tahoma"/>
                        </a:rPr>
                        <a:t> to explore counting, sharing and sorting </a:t>
                      </a:r>
                      <a:endParaRPr/>
                    </a:p>
                    <a:p>
                      <a:pPr indent="0" lvl="0" marL="0" marR="0" rtl="0" algn="l">
                        <a:spcBef>
                          <a:spcPts val="0"/>
                        </a:spcBef>
                        <a:spcAft>
                          <a:spcPts val="0"/>
                        </a:spcAft>
                        <a:buNone/>
                      </a:pPr>
                      <a:r>
                        <a:t/>
                      </a:r>
                      <a:endParaRPr sz="1800">
                        <a:latin typeface="Tahoma"/>
                        <a:ea typeface="Tahoma"/>
                        <a:cs typeface="Tahoma"/>
                        <a:sym typeface="Tahoma"/>
                      </a:endParaRPr>
                    </a:p>
                    <a:p>
                      <a:pPr indent="0" lvl="0" marL="0" marR="0" rtl="0" algn="l">
                        <a:spcBef>
                          <a:spcPts val="0"/>
                        </a:spcBef>
                        <a:spcAft>
                          <a:spcPts val="0"/>
                        </a:spcAft>
                        <a:buNone/>
                      </a:pPr>
                      <a:r>
                        <a:rPr lang="en-GB" sz="1800">
                          <a:latin typeface="Tahoma"/>
                          <a:ea typeface="Tahoma"/>
                          <a:cs typeface="Tahoma"/>
                          <a:sym typeface="Tahoma"/>
                        </a:rPr>
                        <a:t>Try simple activites.</a:t>
                      </a:r>
                      <a:endParaRPr/>
                    </a:p>
                    <a:p>
                      <a:pPr indent="0" lvl="0" marL="0" marR="0" rtl="0" algn="l">
                        <a:spcBef>
                          <a:spcPts val="0"/>
                        </a:spcBef>
                        <a:spcAft>
                          <a:spcPts val="0"/>
                        </a:spcAft>
                        <a:buNone/>
                      </a:pPr>
                      <a:r>
                        <a:rPr lang="en-GB" sz="1800">
                          <a:latin typeface="Tahoma"/>
                          <a:ea typeface="Tahoma"/>
                          <a:cs typeface="Tahoma"/>
                          <a:sym typeface="Tahoma"/>
                        </a:rPr>
                        <a:t>Split 6 grapes between 2 plates.</a:t>
                      </a:r>
                      <a:endParaRPr/>
                    </a:p>
                    <a:p>
                      <a:pPr indent="0" lvl="0" marL="0" marR="0" rtl="0" algn="l">
                        <a:spcBef>
                          <a:spcPts val="0"/>
                        </a:spcBef>
                        <a:spcAft>
                          <a:spcPts val="0"/>
                        </a:spcAft>
                        <a:buNone/>
                      </a:pPr>
                      <a:r>
                        <a:t/>
                      </a:r>
                      <a:endParaRPr sz="1800">
                        <a:latin typeface="Tahoma"/>
                        <a:ea typeface="Tahoma"/>
                        <a:cs typeface="Tahoma"/>
                        <a:sym typeface="Tahoma"/>
                      </a:endParaRPr>
                    </a:p>
                    <a:p>
                      <a:pPr indent="0" lvl="0" marL="0" marR="0" rtl="0" algn="l">
                        <a:spcBef>
                          <a:spcPts val="0"/>
                        </a:spcBef>
                        <a:spcAft>
                          <a:spcPts val="0"/>
                        </a:spcAft>
                        <a:buNone/>
                      </a:pPr>
                      <a:r>
                        <a:rPr lang="en-GB" sz="1800">
                          <a:latin typeface="Tahoma"/>
                          <a:ea typeface="Tahoma"/>
                          <a:cs typeface="Tahoma"/>
                          <a:sym typeface="Tahoma"/>
                        </a:rPr>
                        <a:t>Build towers see which is taller</a:t>
                      </a:r>
                      <a:endParaRPr/>
                    </a:p>
                    <a:p>
                      <a:pPr indent="0" lvl="0" marL="0" marR="0" rtl="0" algn="l">
                        <a:spcBef>
                          <a:spcPts val="0"/>
                        </a:spcBef>
                        <a:spcAft>
                          <a:spcPts val="0"/>
                        </a:spcAft>
                        <a:buNone/>
                      </a:pPr>
                      <a:r>
                        <a:t/>
                      </a:r>
                      <a:endParaRPr sz="1800">
                        <a:latin typeface="Tahoma"/>
                        <a:ea typeface="Tahoma"/>
                        <a:cs typeface="Tahoma"/>
                        <a:sym typeface="Tahoma"/>
                      </a:endParaRPr>
                    </a:p>
                    <a:p>
                      <a:pPr indent="0" lvl="0" marL="0" marR="0" rtl="0" algn="l">
                        <a:spcBef>
                          <a:spcPts val="0"/>
                        </a:spcBef>
                        <a:spcAft>
                          <a:spcPts val="0"/>
                        </a:spcAft>
                        <a:buNone/>
                      </a:pPr>
                      <a:r>
                        <a:rPr lang="en-GB" sz="1800">
                          <a:latin typeface="Tahoma"/>
                          <a:ea typeface="Tahoma"/>
                          <a:cs typeface="Tahoma"/>
                          <a:sym typeface="Tahoma"/>
                        </a:rPr>
                        <a:t>Sort toys by colour, shape or size.</a:t>
                      </a:r>
                      <a:endParaRPr sz="1800">
                        <a:latin typeface="Tahoma"/>
                        <a:ea typeface="Tahoma"/>
                        <a:cs typeface="Tahoma"/>
                        <a:sym typeface="Tahoma"/>
                      </a:endParaRPr>
                    </a:p>
                  </a:txBody>
                  <a:tcPr marT="45725" marB="45725" marR="91450" marL="91450"/>
                </a:tc>
                <a:tc>
                  <a:txBody>
                    <a:bodyPr/>
                    <a:lstStyle/>
                    <a:p>
                      <a:pPr indent="0" lvl="0" marL="0" marR="0" rtl="0" algn="l">
                        <a:spcBef>
                          <a:spcPts val="0"/>
                        </a:spcBef>
                        <a:spcAft>
                          <a:spcPts val="0"/>
                        </a:spcAft>
                        <a:buNone/>
                      </a:pPr>
                      <a:r>
                        <a:rPr lang="en-GB" sz="1800">
                          <a:latin typeface="Tahoma"/>
                          <a:ea typeface="Tahoma"/>
                          <a:cs typeface="Tahoma"/>
                          <a:sym typeface="Tahoma"/>
                        </a:rPr>
                        <a:t>Let your child choose what they want to explore</a:t>
                      </a:r>
                      <a:r>
                        <a:rPr lang="en-GB" sz="1800">
                          <a:latin typeface="Tahoma"/>
                          <a:ea typeface="Tahoma"/>
                          <a:cs typeface="Tahoma"/>
                          <a:sym typeface="Tahoma"/>
                        </a:rPr>
                        <a:t>, but join in with questions and suggestions. </a:t>
                      </a:r>
                      <a:endParaRPr/>
                    </a:p>
                    <a:p>
                      <a:pPr indent="0" lvl="0" marL="0" marR="0" rtl="0" algn="l">
                        <a:spcBef>
                          <a:spcPts val="0"/>
                        </a:spcBef>
                        <a:spcAft>
                          <a:spcPts val="0"/>
                        </a:spcAft>
                        <a:buNone/>
                      </a:pPr>
                      <a:r>
                        <a:t/>
                      </a:r>
                      <a:endParaRPr sz="1800">
                        <a:latin typeface="Tahoma"/>
                        <a:ea typeface="Tahoma"/>
                        <a:cs typeface="Tahoma"/>
                        <a:sym typeface="Tahoma"/>
                      </a:endParaRPr>
                    </a:p>
                    <a:p>
                      <a:pPr indent="0" lvl="0" marL="0" marR="0" rtl="0" algn="l">
                        <a:spcBef>
                          <a:spcPts val="0"/>
                        </a:spcBef>
                        <a:spcAft>
                          <a:spcPts val="0"/>
                        </a:spcAft>
                        <a:buNone/>
                      </a:pPr>
                      <a:r>
                        <a:rPr lang="en-GB" sz="1800">
                          <a:latin typeface="Tahoma"/>
                          <a:ea typeface="Tahoma"/>
                          <a:cs typeface="Tahoma"/>
                          <a:sym typeface="Tahoma"/>
                        </a:rPr>
                        <a:t>How high can you build that tower? </a:t>
                      </a:r>
                      <a:endParaRPr/>
                    </a:p>
                    <a:p>
                      <a:pPr indent="0" lvl="0" marL="0" marR="0" rtl="0" algn="l">
                        <a:spcBef>
                          <a:spcPts val="0"/>
                        </a:spcBef>
                        <a:spcAft>
                          <a:spcPts val="0"/>
                        </a:spcAft>
                        <a:buNone/>
                      </a:pPr>
                      <a:r>
                        <a:t/>
                      </a:r>
                      <a:endParaRPr sz="1800">
                        <a:latin typeface="Tahoma"/>
                        <a:ea typeface="Tahoma"/>
                        <a:cs typeface="Tahoma"/>
                        <a:sym typeface="Tahoma"/>
                      </a:endParaRPr>
                    </a:p>
                    <a:p>
                      <a:pPr indent="0" lvl="0" marL="0" marR="0" rtl="0" algn="l">
                        <a:spcBef>
                          <a:spcPts val="0"/>
                        </a:spcBef>
                        <a:spcAft>
                          <a:spcPts val="0"/>
                        </a:spcAft>
                        <a:buNone/>
                      </a:pPr>
                      <a:r>
                        <a:rPr lang="en-GB" sz="1800">
                          <a:latin typeface="Tahoma"/>
                          <a:ea typeface="Tahoma"/>
                          <a:cs typeface="Tahoma"/>
                          <a:sym typeface="Tahoma"/>
                        </a:rPr>
                        <a:t>Can you put those cars in order from smallest to biggest?</a:t>
                      </a:r>
                      <a:endParaRPr sz="1800">
                        <a:latin typeface="Tahoma"/>
                        <a:ea typeface="Tahoma"/>
                        <a:cs typeface="Tahoma"/>
                        <a:sym typeface="Tahoma"/>
                      </a:endParaRPr>
                    </a:p>
                  </a:txBody>
                  <a:tcPr marT="45725" marB="45725" marR="91450" marL="91450"/>
                </a:tc>
                <a:tc>
                  <a:txBody>
                    <a:bodyPr/>
                    <a:lstStyle/>
                    <a:p>
                      <a:pPr indent="0" lvl="0" marL="0" marR="0" rtl="0" algn="l">
                        <a:spcBef>
                          <a:spcPts val="0"/>
                        </a:spcBef>
                        <a:spcAft>
                          <a:spcPts val="0"/>
                        </a:spcAft>
                        <a:buNone/>
                      </a:pPr>
                      <a:r>
                        <a:rPr lang="en-GB" sz="1800">
                          <a:latin typeface="Tahoma"/>
                          <a:ea typeface="Tahoma"/>
                          <a:cs typeface="Tahoma"/>
                          <a:sym typeface="Tahoma"/>
                        </a:rPr>
                        <a:t>Use mathematical words</a:t>
                      </a:r>
                      <a:endParaRPr/>
                    </a:p>
                    <a:p>
                      <a:pPr indent="0" lvl="0" marL="0" marR="0" rtl="0" algn="l">
                        <a:spcBef>
                          <a:spcPts val="0"/>
                        </a:spcBef>
                        <a:spcAft>
                          <a:spcPts val="0"/>
                        </a:spcAft>
                        <a:buNone/>
                      </a:pPr>
                      <a:r>
                        <a:t/>
                      </a:r>
                      <a:endParaRPr sz="1800">
                        <a:latin typeface="Tahoma"/>
                        <a:ea typeface="Tahoma"/>
                        <a:cs typeface="Tahoma"/>
                        <a:sym typeface="Tahoma"/>
                      </a:endParaRPr>
                    </a:p>
                    <a:p>
                      <a:pPr indent="0" lvl="0" marL="0" marR="0" rtl="0" algn="l">
                        <a:spcBef>
                          <a:spcPts val="0"/>
                        </a:spcBef>
                        <a:spcAft>
                          <a:spcPts val="0"/>
                        </a:spcAft>
                        <a:buNone/>
                      </a:pPr>
                      <a:r>
                        <a:rPr lang="en-GB" sz="1800">
                          <a:latin typeface="Tahoma"/>
                          <a:ea typeface="Tahoma"/>
                          <a:cs typeface="Tahoma"/>
                          <a:sym typeface="Tahoma"/>
                        </a:rPr>
                        <a:t>Bigger, smaller, heavier, lighter, more, less, altogether, half, double. </a:t>
                      </a:r>
                      <a:endParaRPr/>
                    </a:p>
                    <a:p>
                      <a:pPr indent="0" lvl="0" marL="0" marR="0" rtl="0" algn="l">
                        <a:spcBef>
                          <a:spcPts val="0"/>
                        </a:spcBef>
                        <a:spcAft>
                          <a:spcPts val="0"/>
                        </a:spcAft>
                        <a:buNone/>
                      </a:pPr>
                      <a:r>
                        <a:t/>
                      </a:r>
                      <a:endParaRPr sz="1800">
                        <a:latin typeface="Tahoma"/>
                        <a:ea typeface="Tahoma"/>
                        <a:cs typeface="Tahoma"/>
                        <a:sym typeface="Tahoma"/>
                      </a:endParaRPr>
                    </a:p>
                    <a:p>
                      <a:pPr indent="0" lvl="0" marL="0" marR="0" rtl="0" algn="l">
                        <a:spcBef>
                          <a:spcPts val="0"/>
                        </a:spcBef>
                        <a:spcAft>
                          <a:spcPts val="0"/>
                        </a:spcAft>
                        <a:buNone/>
                      </a:pPr>
                      <a:r>
                        <a:rPr lang="en-GB" sz="1800">
                          <a:latin typeface="Tahoma"/>
                          <a:ea typeface="Tahoma"/>
                          <a:cs typeface="Tahoma"/>
                          <a:sym typeface="Tahoma"/>
                        </a:rPr>
                        <a:t>Encourage children to explain</a:t>
                      </a:r>
                      <a:r>
                        <a:rPr lang="en-GB" sz="1800">
                          <a:latin typeface="Tahoma"/>
                          <a:ea typeface="Tahoma"/>
                          <a:cs typeface="Tahoma"/>
                          <a:sym typeface="Tahoma"/>
                        </a:rPr>
                        <a:t> what they notice. </a:t>
                      </a:r>
                      <a:endParaRPr/>
                    </a:p>
                    <a:p>
                      <a:pPr indent="0" lvl="0" marL="0" marR="0" rtl="0" algn="l">
                        <a:spcBef>
                          <a:spcPts val="0"/>
                        </a:spcBef>
                        <a:spcAft>
                          <a:spcPts val="0"/>
                        </a:spcAft>
                        <a:buNone/>
                      </a:pPr>
                      <a:r>
                        <a:t/>
                      </a:r>
                      <a:endParaRPr sz="1800">
                        <a:latin typeface="Tahoma"/>
                        <a:ea typeface="Tahoma"/>
                        <a:cs typeface="Tahoma"/>
                        <a:sym typeface="Tahoma"/>
                      </a:endParaRPr>
                    </a:p>
                    <a:p>
                      <a:pPr indent="0" lvl="0" marL="0" marR="0" rtl="0" algn="l">
                        <a:spcBef>
                          <a:spcPts val="0"/>
                        </a:spcBef>
                        <a:spcAft>
                          <a:spcPts val="0"/>
                        </a:spcAft>
                        <a:buNone/>
                      </a:pPr>
                      <a:r>
                        <a:t/>
                      </a:r>
                      <a:endParaRPr sz="1800">
                        <a:latin typeface="Tahoma"/>
                        <a:ea typeface="Tahoma"/>
                        <a:cs typeface="Tahoma"/>
                        <a:sym typeface="Tahoma"/>
                      </a:endParaRPr>
                    </a:p>
                  </a:txBody>
                  <a:tcPr marT="45725" marB="45725" marR="91450" marL="91450"/>
                </a:tc>
                <a:tc>
                  <a:txBody>
                    <a:bodyPr/>
                    <a:lstStyle/>
                    <a:p>
                      <a:pPr indent="0" lvl="0" marL="0" marR="0" rtl="0" algn="l">
                        <a:spcBef>
                          <a:spcPts val="0"/>
                        </a:spcBef>
                        <a:spcAft>
                          <a:spcPts val="0"/>
                        </a:spcAft>
                        <a:buNone/>
                      </a:pPr>
                      <a:r>
                        <a:rPr lang="en-GB" sz="1800">
                          <a:latin typeface="Tahoma"/>
                          <a:ea typeface="Tahoma"/>
                          <a:cs typeface="Tahoma"/>
                          <a:sym typeface="Tahoma"/>
                        </a:rPr>
                        <a:t>Treat mistakes</a:t>
                      </a:r>
                      <a:r>
                        <a:rPr lang="en-GB" sz="1800">
                          <a:latin typeface="Tahoma"/>
                          <a:ea typeface="Tahoma"/>
                          <a:cs typeface="Tahoma"/>
                          <a:sym typeface="Tahoma"/>
                        </a:rPr>
                        <a:t> as learning opportunities </a:t>
                      </a:r>
                      <a:endParaRPr/>
                    </a:p>
                    <a:p>
                      <a:pPr indent="0" lvl="0" marL="0" marR="0" rtl="0" algn="l">
                        <a:spcBef>
                          <a:spcPts val="0"/>
                        </a:spcBef>
                        <a:spcAft>
                          <a:spcPts val="0"/>
                        </a:spcAft>
                        <a:buNone/>
                      </a:pPr>
                      <a:r>
                        <a:t/>
                      </a:r>
                      <a:endParaRPr sz="1800">
                        <a:latin typeface="Tahoma"/>
                        <a:ea typeface="Tahoma"/>
                        <a:cs typeface="Tahoma"/>
                        <a:sym typeface="Tahoma"/>
                      </a:endParaRPr>
                    </a:p>
                    <a:p>
                      <a:pPr indent="0" lvl="0" marL="0" marR="0" rtl="0" algn="l">
                        <a:spcBef>
                          <a:spcPts val="0"/>
                        </a:spcBef>
                        <a:spcAft>
                          <a:spcPts val="0"/>
                        </a:spcAft>
                        <a:buNone/>
                      </a:pPr>
                      <a:r>
                        <a:rPr lang="en-GB" sz="1800">
                          <a:latin typeface="Tahoma"/>
                          <a:ea typeface="Tahoma"/>
                          <a:cs typeface="Tahoma"/>
                          <a:sym typeface="Tahoma"/>
                        </a:rPr>
                        <a:t>Spot patterns together in everyday life- shapes in kitchen, tiles, numbers on doors, patterns on clothes. </a:t>
                      </a:r>
                      <a:endParaRPr/>
                    </a:p>
                    <a:p>
                      <a:pPr indent="0" lvl="0" marL="0" marR="0" rtl="0" algn="l">
                        <a:spcBef>
                          <a:spcPts val="0"/>
                        </a:spcBef>
                        <a:spcAft>
                          <a:spcPts val="0"/>
                        </a:spcAft>
                        <a:buNone/>
                      </a:pPr>
                      <a:r>
                        <a:t/>
                      </a:r>
                      <a:endParaRPr sz="1800">
                        <a:latin typeface="Tahoma"/>
                        <a:ea typeface="Tahoma"/>
                        <a:cs typeface="Tahoma"/>
                        <a:sym typeface="Tahoma"/>
                      </a:endParaRPr>
                    </a:p>
                    <a:p>
                      <a:pPr indent="0" lvl="0" marL="0" marR="0" rtl="0" algn="l">
                        <a:spcBef>
                          <a:spcPts val="0"/>
                        </a:spcBef>
                        <a:spcAft>
                          <a:spcPts val="0"/>
                        </a:spcAft>
                        <a:buNone/>
                      </a:pPr>
                      <a:r>
                        <a:rPr lang="en-GB" sz="1800">
                          <a:latin typeface="Tahoma"/>
                          <a:ea typeface="Tahoma"/>
                          <a:cs typeface="Tahoma"/>
                          <a:sym typeface="Tahoma"/>
                        </a:rPr>
                        <a:t>Turn maths into games: hide and seek, dice games, board games, or measuring ingredients when baking </a:t>
                      </a:r>
                      <a:endParaRPr sz="1800">
                        <a:latin typeface="Tahoma"/>
                        <a:ea typeface="Tahoma"/>
                        <a:cs typeface="Tahoma"/>
                        <a:sym typeface="Tahoma"/>
                      </a:endParaRPr>
                    </a:p>
                  </a:txBody>
                  <a:tcPr marT="45725" marB="45725" marR="91450" marL="91450"/>
                </a:tc>
              </a:tr>
            </a:tbl>
          </a:graphicData>
        </a:graphic>
      </p:graphicFrame>
      <p:sp>
        <p:nvSpPr>
          <p:cNvPr id="164" name="Google Shape;164;p8"/>
          <p:cNvSpPr txBox="1"/>
          <p:nvPr/>
        </p:nvSpPr>
        <p:spPr>
          <a:xfrm>
            <a:off x="196850" y="2738735"/>
            <a:ext cx="11747500" cy="2062103"/>
          </a:xfrm>
          <a:prstGeom prst="rect">
            <a:avLst/>
          </a:prstGeom>
          <a:noFill/>
          <a:ln cap="flat" cmpd="sng" w="57150">
            <a:solidFill>
              <a:srgbClr val="FFFF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3200" u="sng">
                <a:solidFill>
                  <a:schemeClr val="dk1"/>
                </a:solidFill>
                <a:latin typeface="Tahoma"/>
                <a:ea typeface="Tahoma"/>
                <a:cs typeface="Tahoma"/>
                <a:sym typeface="Tahoma"/>
              </a:rPr>
              <a:t>Top Tip:</a:t>
            </a:r>
            <a:endParaRPr/>
          </a:p>
          <a:p>
            <a:pPr indent="0" lvl="0" marL="0" marR="0" rtl="0" algn="ctr">
              <a:spcBef>
                <a:spcPts val="0"/>
              </a:spcBef>
              <a:spcAft>
                <a:spcPts val="0"/>
              </a:spcAft>
              <a:buNone/>
            </a:pPr>
            <a:r>
              <a:rPr lang="en-GB" sz="3200">
                <a:solidFill>
                  <a:schemeClr val="dk1"/>
                </a:solidFill>
                <a:latin typeface="Calibri"/>
                <a:ea typeface="Calibri"/>
                <a:cs typeface="Calibri"/>
                <a:sym typeface="Calibri"/>
              </a:rPr>
              <a:t>Short, playful, and frequent activities are more effective than long structured lessons. Children absorb maths through daily life and curiosity </a:t>
            </a:r>
            <a:endParaRPr sz="3200">
              <a:solidFill>
                <a:schemeClr val="dk1"/>
              </a:solidFill>
              <a:latin typeface="Calibri"/>
              <a:ea typeface="Calibri"/>
              <a:cs typeface="Calibri"/>
              <a:sym typeface="Calibri"/>
            </a:endParaRPr>
          </a:p>
        </p:txBody>
      </p:sp>
      <p:sp>
        <p:nvSpPr>
          <p:cNvPr id="165" name="Google Shape;165;p8"/>
          <p:cNvSpPr/>
          <p:nvPr/>
        </p:nvSpPr>
        <p:spPr>
          <a:xfrm>
            <a:off x="2222500" y="1235968"/>
            <a:ext cx="9626600" cy="4741963"/>
          </a:xfrm>
          <a:prstGeom prst="rect">
            <a:avLst/>
          </a:prstGeom>
          <a:solidFill>
            <a:schemeClr val="accent1"/>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66" name="Google Shape;166;p8"/>
          <p:cNvSpPr/>
          <p:nvPr/>
        </p:nvSpPr>
        <p:spPr>
          <a:xfrm>
            <a:off x="4610100" y="1244451"/>
            <a:ext cx="7467600" cy="4741963"/>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67" name="Google Shape;167;p8"/>
          <p:cNvSpPr/>
          <p:nvPr/>
        </p:nvSpPr>
        <p:spPr>
          <a:xfrm>
            <a:off x="7226300" y="1244451"/>
            <a:ext cx="5118100" cy="4741963"/>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68" name="Google Shape;168;p8"/>
          <p:cNvSpPr/>
          <p:nvPr/>
        </p:nvSpPr>
        <p:spPr>
          <a:xfrm>
            <a:off x="9423400" y="1244451"/>
            <a:ext cx="2984500" cy="4741963"/>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69" name="Google Shape;169;p8"/>
          <p:cNvSpPr/>
          <p:nvPr/>
        </p:nvSpPr>
        <p:spPr>
          <a:xfrm>
            <a:off x="12039600" y="1235967"/>
            <a:ext cx="304800" cy="4741963"/>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xit" presetID="1" presetSubtype="0">
                                  <p:stCondLst>
                                    <p:cond delay="0"/>
                                  </p:stCondLst>
                                  <p:childTnLst>
                                    <p:set>
                                      <p:cBhvr>
                                        <p:cTn dur="1" fill="hold">
                                          <p:stCondLst>
                                            <p:cond delay="1"/>
                                          </p:stCondLst>
                                        </p:cTn>
                                        <p:tgtEl>
                                          <p:spTgt spid="165"/>
                                        </p:tgtEl>
                                        <p:attrNameLst>
                                          <p:attrName>style.visibility</p:attrName>
                                        </p:attrNameLst>
                                      </p:cBhvr>
                                      <p:to>
                                        <p:strVal val="hidden"/>
                                      </p:to>
                                    </p:set>
                                  </p:childTnLst>
                                </p:cTn>
                              </p:par>
                            </p:childTnLst>
                          </p:cTn>
                        </p:par>
                      </p:childTnLst>
                    </p:cTn>
                  </p:par>
                  <p:par>
                    <p:cTn fill="hold">
                      <p:stCondLst>
                        <p:cond delay="indefinite"/>
                      </p:stCondLst>
                      <p:childTnLst>
                        <p:par>
                          <p:cTn fill="hold">
                            <p:stCondLst>
                              <p:cond delay="0"/>
                            </p:stCondLst>
                            <p:childTnLst>
                              <p:par>
                                <p:cTn fill="hold" nodeType="clickEffect" presetClass="exit" presetID="1" presetSubtype="0">
                                  <p:stCondLst>
                                    <p:cond delay="0"/>
                                  </p:stCondLst>
                                  <p:childTnLst>
                                    <p:set>
                                      <p:cBhvr>
                                        <p:cTn dur="1" fill="hold">
                                          <p:stCondLst>
                                            <p:cond delay="1"/>
                                          </p:stCondLst>
                                        </p:cTn>
                                        <p:tgtEl>
                                          <p:spTgt spid="166"/>
                                        </p:tgtEl>
                                        <p:attrNameLst>
                                          <p:attrName>style.visibility</p:attrName>
                                        </p:attrNameLst>
                                      </p:cBhvr>
                                      <p:to>
                                        <p:strVal val="hidden"/>
                                      </p:to>
                                    </p:set>
                                  </p:childTnLst>
                                </p:cTn>
                              </p:par>
                            </p:childTnLst>
                          </p:cTn>
                        </p:par>
                      </p:childTnLst>
                    </p:cTn>
                  </p:par>
                  <p:par>
                    <p:cTn fill="hold">
                      <p:stCondLst>
                        <p:cond delay="indefinite"/>
                      </p:stCondLst>
                      <p:childTnLst>
                        <p:par>
                          <p:cTn fill="hold">
                            <p:stCondLst>
                              <p:cond delay="0"/>
                            </p:stCondLst>
                            <p:childTnLst>
                              <p:par>
                                <p:cTn fill="hold" nodeType="clickEffect" presetClass="exit" presetID="1" presetSubtype="0">
                                  <p:stCondLst>
                                    <p:cond delay="0"/>
                                  </p:stCondLst>
                                  <p:childTnLst>
                                    <p:set>
                                      <p:cBhvr>
                                        <p:cTn dur="1" fill="hold">
                                          <p:stCondLst>
                                            <p:cond delay="1"/>
                                          </p:stCondLst>
                                        </p:cTn>
                                        <p:tgtEl>
                                          <p:spTgt spid="167"/>
                                        </p:tgtEl>
                                        <p:attrNameLst>
                                          <p:attrName>style.visibility</p:attrName>
                                        </p:attrNameLst>
                                      </p:cBhvr>
                                      <p:to>
                                        <p:strVal val="hidden"/>
                                      </p:to>
                                    </p:set>
                                  </p:childTnLst>
                                </p:cTn>
                              </p:par>
                            </p:childTnLst>
                          </p:cTn>
                        </p:par>
                      </p:childTnLst>
                    </p:cTn>
                  </p:par>
                  <p:par>
                    <p:cTn fill="hold">
                      <p:stCondLst>
                        <p:cond delay="indefinite"/>
                      </p:stCondLst>
                      <p:childTnLst>
                        <p:par>
                          <p:cTn fill="hold">
                            <p:stCondLst>
                              <p:cond delay="0"/>
                            </p:stCondLst>
                            <p:childTnLst>
                              <p:par>
                                <p:cTn fill="hold" nodeType="clickEffect" presetClass="exit" presetID="1" presetSubtype="0">
                                  <p:stCondLst>
                                    <p:cond delay="0"/>
                                  </p:stCondLst>
                                  <p:childTnLst>
                                    <p:set>
                                      <p:cBhvr>
                                        <p:cTn dur="1" fill="hold">
                                          <p:stCondLst>
                                            <p:cond delay="1"/>
                                          </p:stCondLst>
                                        </p:cTn>
                                        <p:tgtEl>
                                          <p:spTgt spid="168"/>
                                        </p:tgtEl>
                                        <p:attrNameLst>
                                          <p:attrName>style.visibility</p:attrName>
                                        </p:attrNameLst>
                                      </p:cBhvr>
                                      <p:to>
                                        <p:strVal val="hidden"/>
                                      </p:to>
                                    </p:set>
                                  </p:childTnLst>
                                </p:cTn>
                              </p:par>
                            </p:childTnLst>
                          </p:cTn>
                        </p:par>
                      </p:childTnLst>
                    </p:cTn>
                  </p:par>
                  <p:par>
                    <p:cTn fill="hold">
                      <p:stCondLst>
                        <p:cond delay="indefinite"/>
                      </p:stCondLst>
                      <p:childTnLst>
                        <p:par>
                          <p:cTn fill="hold">
                            <p:stCondLst>
                              <p:cond delay="0"/>
                            </p:stCondLst>
                            <p:childTnLst>
                              <p:par>
                                <p:cTn fill="hold" nodeType="clickEffect" presetClass="exit" presetID="1" presetSubtype="0">
                                  <p:stCondLst>
                                    <p:cond delay="0"/>
                                  </p:stCondLst>
                                  <p:childTnLst>
                                    <p:set>
                                      <p:cBhvr>
                                        <p:cTn dur="1" fill="hold">
                                          <p:stCondLst>
                                            <p:cond delay="1"/>
                                          </p:stCondLst>
                                        </p:cTn>
                                        <p:tgtEl>
                                          <p:spTgt spid="169"/>
                                        </p:tgtEl>
                                        <p:attrNameLst>
                                          <p:attrName>style.visibility</p:attrName>
                                        </p:attrNameLst>
                                      </p:cBhvr>
                                      <p:to>
                                        <p:strVal val="hidden"/>
                                      </p:to>
                                    </p:set>
                                  </p:childTnLst>
                                </p:cTn>
                              </p:par>
                              <p:par>
                                <p:cTn fill="hold" nodeType="withEffect" presetClass="exit" presetID="1" presetSubtype="0">
                                  <p:stCondLst>
                                    <p:cond delay="0"/>
                                  </p:stCondLst>
                                  <p:childTnLst>
                                    <p:set>
                                      <p:cBhvr>
                                        <p:cTn dur="1" fill="hold">
                                          <p:stCondLst>
                                            <p:cond delay="1"/>
                                          </p:stCondLst>
                                        </p:cTn>
                                        <p:tgtEl>
                                          <p:spTgt spid="163"/>
                                        </p:tgtEl>
                                        <p:attrNameLst>
                                          <p:attrName>style.visibility</p:attrName>
                                        </p:attrNameLst>
                                      </p:cBhvr>
                                      <p:to>
                                        <p:strVal val="hidden"/>
                                      </p:to>
                                    </p:set>
                                  </p:childTnLst>
                                </p:cTn>
                              </p:par>
                              <p:par>
                                <p:cTn fill="hold" nodeType="withEffect" presetClass="entr" presetID="1" presetSubtype="0">
                                  <p:stCondLst>
                                    <p:cond delay="0"/>
                                  </p:stCondLst>
                                  <p:childTnLst>
                                    <p:set>
                                      <p:cBhvr>
                                        <p:cTn dur="1" fill="hold">
                                          <p:stCondLst>
                                            <p:cond delay="0"/>
                                          </p:stCondLst>
                                        </p:cTn>
                                        <p:tgtEl>
                                          <p:spTgt spid="164"/>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pic>
        <p:nvPicPr>
          <p:cNvPr descr="Hillside_Header_big.jpg" id="174" name="Google Shape;174;p9"/>
          <p:cNvPicPr preferRelativeResize="0"/>
          <p:nvPr/>
        </p:nvPicPr>
        <p:blipFill rotWithShape="1">
          <a:blip r:embed="rId3">
            <a:alphaModFix/>
          </a:blip>
          <a:srcRect b="0" l="0" r="0" t="0"/>
          <a:stretch/>
        </p:blipFill>
        <p:spPr>
          <a:xfrm>
            <a:off x="0" y="-19050"/>
            <a:ext cx="12192000" cy="1365250"/>
          </a:xfrm>
          <a:prstGeom prst="rect">
            <a:avLst/>
          </a:prstGeom>
          <a:noFill/>
          <a:ln>
            <a:noFill/>
          </a:ln>
        </p:spPr>
      </p:pic>
      <p:sp>
        <p:nvSpPr>
          <p:cNvPr id="175" name="Google Shape;175;p9"/>
          <p:cNvSpPr txBox="1"/>
          <p:nvPr/>
        </p:nvSpPr>
        <p:spPr>
          <a:xfrm>
            <a:off x="2958353" y="365760"/>
            <a:ext cx="8681421"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3600" u="sng">
                <a:solidFill>
                  <a:schemeClr val="lt1"/>
                </a:solidFill>
                <a:latin typeface="Calibri"/>
                <a:ea typeface="Calibri"/>
                <a:cs typeface="Calibri"/>
                <a:sym typeface="Calibri"/>
              </a:rPr>
              <a:t>KS1 Maths Skills (what they need to know)  </a:t>
            </a:r>
            <a:endParaRPr b="1" sz="3600" u="sng">
              <a:solidFill>
                <a:schemeClr val="lt1"/>
              </a:solidFill>
              <a:latin typeface="Calibri"/>
              <a:ea typeface="Calibri"/>
              <a:cs typeface="Calibri"/>
              <a:sym typeface="Calibri"/>
            </a:endParaRPr>
          </a:p>
        </p:txBody>
      </p:sp>
      <p:graphicFrame>
        <p:nvGraphicFramePr>
          <p:cNvPr id="176" name="Google Shape;176;p9"/>
          <p:cNvGraphicFramePr/>
          <p:nvPr/>
        </p:nvGraphicFramePr>
        <p:xfrm>
          <a:off x="787400" y="1731010"/>
          <a:ext cx="3000000" cy="3000000"/>
        </p:xfrm>
        <a:graphic>
          <a:graphicData uri="http://schemas.openxmlformats.org/drawingml/2006/table">
            <a:tbl>
              <a:tblPr bandRow="1" firstRow="1">
                <a:noFill/>
                <a:tableStyleId>{00C91450-33B2-45DC-ABBA-BFB9B3A28191}</a:tableStyleId>
              </a:tblPr>
              <a:tblGrid>
                <a:gridCol w="1320800"/>
                <a:gridCol w="5105400"/>
                <a:gridCol w="4426175"/>
              </a:tblGrid>
              <a:tr h="686275">
                <a:tc>
                  <a:txBody>
                    <a:bodyPr/>
                    <a:lstStyle/>
                    <a:p>
                      <a:pPr indent="0" lvl="0" marL="0" marR="0" rtl="0" algn="ctr">
                        <a:spcBef>
                          <a:spcPts val="0"/>
                        </a:spcBef>
                        <a:spcAft>
                          <a:spcPts val="0"/>
                        </a:spcAft>
                        <a:buNone/>
                      </a:pPr>
                      <a:r>
                        <a:rPr b="1" lang="en-GB" sz="2000" u="sng">
                          <a:latin typeface="Tahoma"/>
                          <a:ea typeface="Tahoma"/>
                          <a:cs typeface="Tahoma"/>
                          <a:sym typeface="Tahoma"/>
                        </a:rPr>
                        <a:t>Area</a:t>
                      </a:r>
                      <a:endParaRPr b="1" sz="2000" u="sng">
                        <a:latin typeface="Tahoma"/>
                        <a:ea typeface="Tahoma"/>
                        <a:cs typeface="Tahoma"/>
                        <a:sym typeface="Tahoma"/>
                      </a:endParaRPr>
                    </a:p>
                  </a:txBody>
                  <a:tcPr marT="45725" marB="45725" marR="91450" marL="91450"/>
                </a:tc>
                <a:tc>
                  <a:txBody>
                    <a:bodyPr/>
                    <a:lstStyle/>
                    <a:p>
                      <a:pPr indent="0" lvl="0" marL="0" marR="0" rtl="0" algn="ctr">
                        <a:spcBef>
                          <a:spcPts val="0"/>
                        </a:spcBef>
                        <a:spcAft>
                          <a:spcPts val="0"/>
                        </a:spcAft>
                        <a:buNone/>
                      </a:pPr>
                      <a:r>
                        <a:rPr b="1" lang="en-GB" sz="2000" u="sng">
                          <a:latin typeface="Tahoma"/>
                          <a:ea typeface="Tahoma"/>
                          <a:cs typeface="Tahoma"/>
                          <a:sym typeface="Tahoma"/>
                        </a:rPr>
                        <a:t>Year 1 Key Content</a:t>
                      </a:r>
                      <a:endParaRPr b="1" sz="2000" u="sng">
                        <a:latin typeface="Tahoma"/>
                        <a:ea typeface="Tahoma"/>
                        <a:cs typeface="Tahoma"/>
                        <a:sym typeface="Tahoma"/>
                      </a:endParaRPr>
                    </a:p>
                  </a:txBody>
                  <a:tcPr marT="45725" marB="45725" marR="91450" marL="91450"/>
                </a:tc>
                <a:tc>
                  <a:txBody>
                    <a:bodyPr/>
                    <a:lstStyle/>
                    <a:p>
                      <a:pPr indent="0" lvl="0" marL="0" marR="0" rtl="0" algn="ctr">
                        <a:spcBef>
                          <a:spcPts val="0"/>
                        </a:spcBef>
                        <a:spcAft>
                          <a:spcPts val="0"/>
                        </a:spcAft>
                        <a:buNone/>
                      </a:pPr>
                      <a:r>
                        <a:rPr b="1" lang="en-GB" sz="2000" u="sng">
                          <a:latin typeface="Tahoma"/>
                          <a:ea typeface="Tahoma"/>
                          <a:cs typeface="Tahoma"/>
                          <a:sym typeface="Tahoma"/>
                        </a:rPr>
                        <a:t>Year 2 Key Content </a:t>
                      </a:r>
                      <a:endParaRPr b="1" sz="2000" u="sng">
                        <a:latin typeface="Tahoma"/>
                        <a:ea typeface="Tahoma"/>
                        <a:cs typeface="Tahoma"/>
                        <a:sym typeface="Tahoma"/>
                      </a:endParaRPr>
                    </a:p>
                  </a:txBody>
                  <a:tcPr marT="45725" marB="45725" marR="91450" marL="91450"/>
                </a:tc>
              </a:tr>
              <a:tr h="1265125">
                <a:tc rowSpan="3">
                  <a:txBody>
                    <a:bodyPr/>
                    <a:lstStyle/>
                    <a:p>
                      <a:pPr indent="0" lvl="0" marL="0" marR="0" rtl="0" algn="ctr">
                        <a:spcBef>
                          <a:spcPts val="0"/>
                        </a:spcBef>
                        <a:spcAft>
                          <a:spcPts val="0"/>
                        </a:spcAft>
                        <a:buNone/>
                      </a:pPr>
                      <a:r>
                        <a:t/>
                      </a:r>
                      <a:endParaRPr sz="2000">
                        <a:latin typeface="Tahoma"/>
                        <a:ea typeface="Tahoma"/>
                        <a:cs typeface="Tahoma"/>
                        <a:sym typeface="Tahoma"/>
                      </a:endParaRPr>
                    </a:p>
                    <a:p>
                      <a:pPr indent="0" lvl="0" marL="0" marR="0" rtl="0" algn="ctr">
                        <a:spcBef>
                          <a:spcPts val="0"/>
                        </a:spcBef>
                        <a:spcAft>
                          <a:spcPts val="0"/>
                        </a:spcAft>
                        <a:buNone/>
                      </a:pPr>
                      <a:r>
                        <a:t/>
                      </a:r>
                      <a:endParaRPr sz="2000">
                        <a:latin typeface="Tahoma"/>
                        <a:ea typeface="Tahoma"/>
                        <a:cs typeface="Tahoma"/>
                        <a:sym typeface="Tahoma"/>
                      </a:endParaRPr>
                    </a:p>
                    <a:p>
                      <a:pPr indent="0" lvl="0" marL="0" marR="0" rtl="0" algn="ctr">
                        <a:spcBef>
                          <a:spcPts val="0"/>
                        </a:spcBef>
                        <a:spcAft>
                          <a:spcPts val="0"/>
                        </a:spcAft>
                        <a:buNone/>
                      </a:pPr>
                      <a:r>
                        <a:t/>
                      </a:r>
                      <a:endParaRPr sz="2000">
                        <a:latin typeface="Tahoma"/>
                        <a:ea typeface="Tahoma"/>
                        <a:cs typeface="Tahoma"/>
                        <a:sym typeface="Tahoma"/>
                      </a:endParaRPr>
                    </a:p>
                    <a:p>
                      <a:pPr indent="0" lvl="0" marL="0" marR="0" rtl="0" algn="ctr">
                        <a:spcBef>
                          <a:spcPts val="0"/>
                        </a:spcBef>
                        <a:spcAft>
                          <a:spcPts val="0"/>
                        </a:spcAft>
                        <a:buNone/>
                      </a:pPr>
                      <a:r>
                        <a:rPr lang="en-GB" sz="2000">
                          <a:latin typeface="Tahoma"/>
                          <a:ea typeface="Tahoma"/>
                          <a:cs typeface="Tahoma"/>
                          <a:sym typeface="Tahoma"/>
                        </a:rPr>
                        <a:t>Place Value </a:t>
                      </a:r>
                      <a:endParaRPr sz="2000">
                        <a:latin typeface="Tahoma"/>
                        <a:ea typeface="Tahoma"/>
                        <a:cs typeface="Tahoma"/>
                        <a:sym typeface="Tahoma"/>
                      </a:endParaRPr>
                    </a:p>
                    <a:p>
                      <a:pPr indent="0" lvl="0" marL="0" marR="0" rtl="0" algn="ctr">
                        <a:spcBef>
                          <a:spcPts val="0"/>
                        </a:spcBef>
                        <a:spcAft>
                          <a:spcPts val="0"/>
                        </a:spcAft>
                        <a:buNone/>
                      </a:pPr>
                      <a:r>
                        <a:rPr i="1" lang="en-GB" sz="2000">
                          <a:latin typeface="Tahoma"/>
                          <a:ea typeface="Tahoma"/>
                          <a:cs typeface="Tahoma"/>
                          <a:sym typeface="Tahoma"/>
                        </a:rPr>
                        <a:t>( the value of each digit and its place)</a:t>
                      </a:r>
                      <a:endParaRPr i="1" sz="2000">
                        <a:latin typeface="Tahoma"/>
                        <a:ea typeface="Tahoma"/>
                        <a:cs typeface="Tahoma"/>
                        <a:sym typeface="Tahoma"/>
                      </a:endParaRPr>
                    </a:p>
                  </a:txBody>
                  <a:tcPr marT="45725" marB="45725" marR="91450" marL="91450"/>
                </a:tc>
                <a:tc>
                  <a:txBody>
                    <a:bodyPr/>
                    <a:lstStyle/>
                    <a:p>
                      <a:pPr indent="0" lvl="0" marL="0" marR="0" rtl="0" algn="ctr">
                        <a:spcBef>
                          <a:spcPts val="0"/>
                        </a:spcBef>
                        <a:spcAft>
                          <a:spcPts val="0"/>
                        </a:spcAft>
                        <a:buNone/>
                      </a:pPr>
                      <a:r>
                        <a:rPr lang="en-GB" sz="2000">
                          <a:latin typeface="Tahoma"/>
                          <a:ea typeface="Tahoma"/>
                          <a:cs typeface="Tahoma"/>
                          <a:sym typeface="Tahoma"/>
                        </a:rPr>
                        <a:t>Count to 100 forwards and backwards</a:t>
                      </a:r>
                      <a:endParaRPr/>
                    </a:p>
                    <a:p>
                      <a:pPr indent="0" lvl="0" marL="0" marR="0" rtl="0" algn="ctr">
                        <a:lnSpc>
                          <a:spcPct val="100000"/>
                        </a:lnSpc>
                        <a:spcBef>
                          <a:spcPts val="0"/>
                        </a:spcBef>
                        <a:spcAft>
                          <a:spcPts val="0"/>
                        </a:spcAft>
                        <a:buClr>
                          <a:schemeClr val="dk1"/>
                        </a:buClr>
                        <a:buSzPts val="2000"/>
                        <a:buFont typeface="Tahoma"/>
                        <a:buNone/>
                      </a:pPr>
                      <a:r>
                        <a:rPr lang="en-GB" sz="2000">
                          <a:latin typeface="Tahoma"/>
                          <a:ea typeface="Tahoma"/>
                          <a:cs typeface="Tahoma"/>
                          <a:sym typeface="Tahoma"/>
                        </a:rPr>
                        <a:t>(broken into 20, 50, 100)</a:t>
                      </a:r>
                      <a:endParaRPr sz="2000">
                        <a:latin typeface="Tahoma"/>
                        <a:ea typeface="Tahoma"/>
                        <a:cs typeface="Tahoma"/>
                        <a:sym typeface="Tahoma"/>
                      </a:endParaRPr>
                    </a:p>
                    <a:p>
                      <a:pPr indent="0" lvl="0" marL="0" marR="0" rtl="0" algn="ctr">
                        <a:spcBef>
                          <a:spcPts val="0"/>
                        </a:spcBef>
                        <a:spcAft>
                          <a:spcPts val="0"/>
                        </a:spcAft>
                        <a:buNone/>
                      </a:pPr>
                      <a:r>
                        <a:t/>
                      </a:r>
                      <a:endParaRPr sz="2000">
                        <a:latin typeface="Tahoma"/>
                        <a:ea typeface="Tahoma"/>
                        <a:cs typeface="Tahoma"/>
                        <a:sym typeface="Tahoma"/>
                      </a:endParaRPr>
                    </a:p>
                  </a:txBody>
                  <a:tcPr marT="45725" marB="45725" marR="91450" marL="91450"/>
                </a:tc>
                <a:tc>
                  <a:txBody>
                    <a:bodyPr/>
                    <a:lstStyle/>
                    <a:p>
                      <a:pPr indent="0" lvl="0" marL="0" marR="0" rtl="0" algn="ctr">
                        <a:spcBef>
                          <a:spcPts val="0"/>
                        </a:spcBef>
                        <a:spcAft>
                          <a:spcPts val="0"/>
                        </a:spcAft>
                        <a:buNone/>
                      </a:pPr>
                      <a:r>
                        <a:rPr lang="en-GB" sz="2000">
                          <a:latin typeface="Tahoma"/>
                          <a:ea typeface="Tahoma"/>
                          <a:cs typeface="Tahoma"/>
                          <a:sym typeface="Tahoma"/>
                        </a:rPr>
                        <a:t>Recognise and understand the value of tens and ones from numbers up to</a:t>
                      </a:r>
                      <a:r>
                        <a:rPr lang="en-GB" sz="2000">
                          <a:latin typeface="Tahoma"/>
                          <a:ea typeface="Tahoma"/>
                          <a:cs typeface="Tahoma"/>
                          <a:sym typeface="Tahoma"/>
                        </a:rPr>
                        <a:t> 100</a:t>
                      </a:r>
                      <a:endParaRPr sz="2000">
                        <a:latin typeface="Tahoma"/>
                        <a:ea typeface="Tahoma"/>
                        <a:cs typeface="Tahoma"/>
                        <a:sym typeface="Tahoma"/>
                      </a:endParaRPr>
                    </a:p>
                  </a:txBody>
                  <a:tcPr marT="45725" marB="45725" marR="91450" marL="91450"/>
                </a:tc>
              </a:tr>
              <a:tr h="1265125">
                <a:tc vMerge="1"/>
                <a:tc>
                  <a:txBody>
                    <a:bodyPr/>
                    <a:lstStyle/>
                    <a:p>
                      <a:pPr indent="0" lvl="0" marL="0" marR="0" rtl="0" algn="ctr">
                        <a:spcBef>
                          <a:spcPts val="0"/>
                        </a:spcBef>
                        <a:spcAft>
                          <a:spcPts val="0"/>
                        </a:spcAft>
                        <a:buNone/>
                      </a:pPr>
                      <a:r>
                        <a:rPr lang="en-GB" sz="2000">
                          <a:latin typeface="Tahoma"/>
                          <a:ea typeface="Tahoma"/>
                          <a:cs typeface="Tahoma"/>
                          <a:sym typeface="Tahoma"/>
                        </a:rPr>
                        <a:t>Recognise and use place value</a:t>
                      </a:r>
                      <a:r>
                        <a:rPr lang="en-GB" sz="2000">
                          <a:latin typeface="Tahoma"/>
                          <a:ea typeface="Tahoma"/>
                          <a:cs typeface="Tahoma"/>
                          <a:sym typeface="Tahoma"/>
                        </a:rPr>
                        <a:t> for numbers 1 – 100</a:t>
                      </a:r>
                      <a:endParaRPr/>
                    </a:p>
                    <a:p>
                      <a:pPr indent="0" lvl="0" marL="0" marR="0" rtl="0" algn="ctr">
                        <a:spcBef>
                          <a:spcPts val="0"/>
                        </a:spcBef>
                        <a:spcAft>
                          <a:spcPts val="0"/>
                        </a:spcAft>
                        <a:buNone/>
                      </a:pPr>
                      <a:r>
                        <a:rPr lang="en-GB" sz="2000">
                          <a:latin typeface="Tahoma"/>
                          <a:ea typeface="Tahoma"/>
                          <a:cs typeface="Tahoma"/>
                          <a:sym typeface="Tahoma"/>
                        </a:rPr>
                        <a:t> (broken into  to 20, 50, 100)</a:t>
                      </a:r>
                      <a:endParaRPr sz="2000">
                        <a:latin typeface="Tahoma"/>
                        <a:ea typeface="Tahoma"/>
                        <a:cs typeface="Tahoma"/>
                        <a:sym typeface="Tahoma"/>
                      </a:endParaRPr>
                    </a:p>
                  </a:txBody>
                  <a:tcPr marT="45725" marB="45725" marR="91450" marL="91450"/>
                </a:tc>
                <a:tc>
                  <a:txBody>
                    <a:bodyPr/>
                    <a:lstStyle/>
                    <a:p>
                      <a:pPr indent="0" lvl="0" marL="0" marR="0" rtl="0" algn="ctr">
                        <a:spcBef>
                          <a:spcPts val="0"/>
                        </a:spcBef>
                        <a:spcAft>
                          <a:spcPts val="0"/>
                        </a:spcAft>
                        <a:buNone/>
                      </a:pPr>
                      <a:r>
                        <a:rPr lang="en-GB" sz="2000">
                          <a:latin typeface="Tahoma"/>
                          <a:ea typeface="Tahoma"/>
                          <a:cs typeface="Tahoma"/>
                          <a:sym typeface="Tahoma"/>
                        </a:rPr>
                        <a:t>Compare and order numbers to 100 using &lt; &gt;</a:t>
                      </a:r>
                      <a:r>
                        <a:rPr lang="en-GB" sz="2000">
                          <a:latin typeface="Tahoma"/>
                          <a:ea typeface="Tahoma"/>
                          <a:cs typeface="Tahoma"/>
                          <a:sym typeface="Tahoma"/>
                        </a:rPr>
                        <a:t> and = signs </a:t>
                      </a:r>
                      <a:endParaRPr sz="2000">
                        <a:latin typeface="Tahoma"/>
                        <a:ea typeface="Tahoma"/>
                        <a:cs typeface="Tahoma"/>
                        <a:sym typeface="Tahoma"/>
                      </a:endParaRPr>
                    </a:p>
                  </a:txBody>
                  <a:tcPr marT="45725" marB="45725" marR="91450" marL="91450"/>
                </a:tc>
              </a:tr>
              <a:tr h="881750">
                <a:tc vMerge="1"/>
                <a:tc>
                  <a:txBody>
                    <a:bodyPr/>
                    <a:lstStyle/>
                    <a:p>
                      <a:pPr indent="0" lvl="0" marL="0" marR="0" rtl="0" algn="ctr">
                        <a:spcBef>
                          <a:spcPts val="0"/>
                        </a:spcBef>
                        <a:spcAft>
                          <a:spcPts val="0"/>
                        </a:spcAft>
                        <a:buNone/>
                      </a:pPr>
                      <a:r>
                        <a:rPr lang="en-GB" sz="2000">
                          <a:latin typeface="Tahoma"/>
                          <a:ea typeface="Tahoma"/>
                          <a:cs typeface="Tahoma"/>
                          <a:sym typeface="Tahoma"/>
                        </a:rPr>
                        <a:t>Count in steps of 2, 5 and 10 from 0</a:t>
                      </a:r>
                      <a:endParaRPr sz="2000">
                        <a:latin typeface="Tahoma"/>
                        <a:ea typeface="Tahoma"/>
                        <a:cs typeface="Tahoma"/>
                        <a:sym typeface="Tahoma"/>
                      </a:endParaRPr>
                    </a:p>
                  </a:txBody>
                  <a:tcPr marT="45725" marB="45725" marR="91450" marL="91450"/>
                </a:tc>
                <a:tc>
                  <a:txBody>
                    <a:bodyPr/>
                    <a:lstStyle/>
                    <a:p>
                      <a:pPr indent="0" lvl="0" marL="0" marR="0" rtl="0" algn="ctr">
                        <a:spcBef>
                          <a:spcPts val="0"/>
                        </a:spcBef>
                        <a:spcAft>
                          <a:spcPts val="0"/>
                        </a:spcAft>
                        <a:buNone/>
                      </a:pPr>
                      <a:r>
                        <a:rPr lang="en-GB" sz="2000">
                          <a:latin typeface="Tahoma"/>
                          <a:ea typeface="Tahoma"/>
                          <a:cs typeface="Tahoma"/>
                          <a:sym typeface="Tahoma"/>
                        </a:rPr>
                        <a:t>Partition</a:t>
                      </a:r>
                      <a:r>
                        <a:rPr lang="en-GB" sz="2000">
                          <a:latin typeface="Tahoma"/>
                          <a:ea typeface="Tahoma"/>
                          <a:cs typeface="Tahoma"/>
                          <a:sym typeface="Tahoma"/>
                        </a:rPr>
                        <a:t> two-digit numbers into tens and ones ( 23 = 20 + 3) </a:t>
                      </a:r>
                      <a:endParaRPr sz="2000">
                        <a:latin typeface="Tahoma"/>
                        <a:ea typeface="Tahoma"/>
                        <a:cs typeface="Tahoma"/>
                        <a:sym typeface="Tahoma"/>
                      </a:endParaRPr>
                    </a:p>
                  </a:txBody>
                  <a:tcPr marT="45725" marB="45725" marR="91450" marL="9145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pic>
        <p:nvPicPr>
          <p:cNvPr descr="Hillside_Header_big.jpg" id="181" name="Google Shape;181;p10"/>
          <p:cNvPicPr preferRelativeResize="0"/>
          <p:nvPr/>
        </p:nvPicPr>
        <p:blipFill rotWithShape="1">
          <a:blip r:embed="rId3">
            <a:alphaModFix/>
          </a:blip>
          <a:srcRect b="0" l="0" r="0" t="0"/>
          <a:stretch/>
        </p:blipFill>
        <p:spPr>
          <a:xfrm>
            <a:off x="0" y="-19050"/>
            <a:ext cx="12192000" cy="1365250"/>
          </a:xfrm>
          <a:prstGeom prst="rect">
            <a:avLst/>
          </a:prstGeom>
          <a:noFill/>
          <a:ln>
            <a:noFill/>
          </a:ln>
        </p:spPr>
      </p:pic>
      <p:sp>
        <p:nvSpPr>
          <p:cNvPr id="182" name="Google Shape;182;p10"/>
          <p:cNvSpPr txBox="1"/>
          <p:nvPr/>
        </p:nvSpPr>
        <p:spPr>
          <a:xfrm>
            <a:off x="2958353" y="365760"/>
            <a:ext cx="8681421"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3600" u="sng">
                <a:solidFill>
                  <a:schemeClr val="lt1"/>
                </a:solidFill>
                <a:latin typeface="Calibri"/>
                <a:ea typeface="Calibri"/>
                <a:cs typeface="Calibri"/>
                <a:sym typeface="Calibri"/>
              </a:rPr>
              <a:t>KS1 Maths Skills (what they need to know)  </a:t>
            </a:r>
            <a:endParaRPr b="1" sz="3600" u="sng">
              <a:solidFill>
                <a:schemeClr val="lt1"/>
              </a:solidFill>
              <a:latin typeface="Calibri"/>
              <a:ea typeface="Calibri"/>
              <a:cs typeface="Calibri"/>
              <a:sym typeface="Calibri"/>
            </a:endParaRPr>
          </a:p>
        </p:txBody>
      </p:sp>
      <p:graphicFrame>
        <p:nvGraphicFramePr>
          <p:cNvPr id="183" name="Google Shape;183;p10"/>
          <p:cNvGraphicFramePr/>
          <p:nvPr/>
        </p:nvGraphicFramePr>
        <p:xfrm>
          <a:off x="787400" y="1731010"/>
          <a:ext cx="3000000" cy="3000000"/>
        </p:xfrm>
        <a:graphic>
          <a:graphicData uri="http://schemas.openxmlformats.org/drawingml/2006/table">
            <a:tbl>
              <a:tblPr bandRow="1" firstRow="1">
                <a:noFill/>
                <a:tableStyleId>{00C91450-33B2-45DC-ABBA-BFB9B3A28191}</a:tableStyleId>
              </a:tblPr>
              <a:tblGrid>
                <a:gridCol w="1524000"/>
                <a:gridCol w="4902200"/>
                <a:gridCol w="4426175"/>
              </a:tblGrid>
              <a:tr h="799750">
                <a:tc>
                  <a:txBody>
                    <a:bodyPr/>
                    <a:lstStyle/>
                    <a:p>
                      <a:pPr indent="0" lvl="0" marL="0" marR="0" rtl="0" algn="ctr">
                        <a:spcBef>
                          <a:spcPts val="0"/>
                        </a:spcBef>
                        <a:spcAft>
                          <a:spcPts val="0"/>
                        </a:spcAft>
                        <a:buNone/>
                      </a:pPr>
                      <a:r>
                        <a:rPr b="1" lang="en-GB" sz="2000" u="sng">
                          <a:latin typeface="Tahoma"/>
                          <a:ea typeface="Tahoma"/>
                          <a:cs typeface="Tahoma"/>
                          <a:sym typeface="Tahoma"/>
                        </a:rPr>
                        <a:t>Area</a:t>
                      </a:r>
                      <a:endParaRPr b="1" sz="2000" u="sng">
                        <a:latin typeface="Tahoma"/>
                        <a:ea typeface="Tahoma"/>
                        <a:cs typeface="Tahoma"/>
                        <a:sym typeface="Tahoma"/>
                      </a:endParaRPr>
                    </a:p>
                  </a:txBody>
                  <a:tcPr marT="45725" marB="45725" marR="91450" marL="91450"/>
                </a:tc>
                <a:tc>
                  <a:txBody>
                    <a:bodyPr/>
                    <a:lstStyle/>
                    <a:p>
                      <a:pPr indent="0" lvl="0" marL="0" marR="0" rtl="0" algn="ctr">
                        <a:spcBef>
                          <a:spcPts val="0"/>
                        </a:spcBef>
                        <a:spcAft>
                          <a:spcPts val="0"/>
                        </a:spcAft>
                        <a:buNone/>
                      </a:pPr>
                      <a:r>
                        <a:rPr b="1" lang="en-GB" sz="2000" u="sng">
                          <a:latin typeface="Tahoma"/>
                          <a:ea typeface="Tahoma"/>
                          <a:cs typeface="Tahoma"/>
                          <a:sym typeface="Tahoma"/>
                        </a:rPr>
                        <a:t>Year 1 Key Content</a:t>
                      </a:r>
                      <a:endParaRPr b="1" sz="2000" u="sng">
                        <a:latin typeface="Tahoma"/>
                        <a:ea typeface="Tahoma"/>
                        <a:cs typeface="Tahoma"/>
                        <a:sym typeface="Tahoma"/>
                      </a:endParaRPr>
                    </a:p>
                  </a:txBody>
                  <a:tcPr marT="45725" marB="45725" marR="91450" marL="91450"/>
                </a:tc>
                <a:tc>
                  <a:txBody>
                    <a:bodyPr/>
                    <a:lstStyle/>
                    <a:p>
                      <a:pPr indent="0" lvl="0" marL="0" marR="0" rtl="0" algn="ctr">
                        <a:spcBef>
                          <a:spcPts val="0"/>
                        </a:spcBef>
                        <a:spcAft>
                          <a:spcPts val="0"/>
                        </a:spcAft>
                        <a:buNone/>
                      </a:pPr>
                      <a:r>
                        <a:rPr b="1" lang="en-GB" sz="2000" u="sng">
                          <a:latin typeface="Tahoma"/>
                          <a:ea typeface="Tahoma"/>
                          <a:cs typeface="Tahoma"/>
                          <a:sym typeface="Tahoma"/>
                        </a:rPr>
                        <a:t>Year 2 Key Content </a:t>
                      </a:r>
                      <a:endParaRPr b="1" sz="2000" u="sng">
                        <a:latin typeface="Tahoma"/>
                        <a:ea typeface="Tahoma"/>
                        <a:cs typeface="Tahoma"/>
                        <a:sym typeface="Tahoma"/>
                      </a:endParaRPr>
                    </a:p>
                  </a:txBody>
                  <a:tcPr marT="45725" marB="45725" marR="91450" marL="91450"/>
                </a:tc>
              </a:tr>
              <a:tr h="1027550">
                <a:tc rowSpan="3">
                  <a:txBody>
                    <a:bodyPr/>
                    <a:lstStyle/>
                    <a:p>
                      <a:pPr indent="0" lvl="0" marL="0" marR="0" rtl="0" algn="ctr">
                        <a:spcBef>
                          <a:spcPts val="0"/>
                        </a:spcBef>
                        <a:spcAft>
                          <a:spcPts val="0"/>
                        </a:spcAft>
                        <a:buNone/>
                      </a:pPr>
                      <a:r>
                        <a:t/>
                      </a:r>
                      <a:endParaRPr sz="2000">
                        <a:latin typeface="Tahoma"/>
                        <a:ea typeface="Tahoma"/>
                        <a:cs typeface="Tahoma"/>
                        <a:sym typeface="Tahoma"/>
                      </a:endParaRPr>
                    </a:p>
                    <a:p>
                      <a:pPr indent="0" lvl="0" marL="0" marR="0" rtl="0" algn="ctr">
                        <a:spcBef>
                          <a:spcPts val="0"/>
                        </a:spcBef>
                        <a:spcAft>
                          <a:spcPts val="0"/>
                        </a:spcAft>
                        <a:buNone/>
                      </a:pPr>
                      <a:r>
                        <a:t/>
                      </a:r>
                      <a:endParaRPr sz="2000">
                        <a:latin typeface="Tahoma"/>
                        <a:ea typeface="Tahoma"/>
                        <a:cs typeface="Tahoma"/>
                        <a:sym typeface="Tahoma"/>
                      </a:endParaRPr>
                    </a:p>
                    <a:p>
                      <a:pPr indent="0" lvl="0" marL="0" marR="0" rtl="0" algn="ctr">
                        <a:spcBef>
                          <a:spcPts val="0"/>
                        </a:spcBef>
                        <a:spcAft>
                          <a:spcPts val="0"/>
                        </a:spcAft>
                        <a:buNone/>
                      </a:pPr>
                      <a:r>
                        <a:t/>
                      </a:r>
                      <a:endParaRPr sz="2000">
                        <a:latin typeface="Tahoma"/>
                        <a:ea typeface="Tahoma"/>
                        <a:cs typeface="Tahoma"/>
                        <a:sym typeface="Tahoma"/>
                      </a:endParaRPr>
                    </a:p>
                    <a:p>
                      <a:pPr indent="0" lvl="0" marL="0" marR="0" rtl="0" algn="ctr">
                        <a:spcBef>
                          <a:spcPts val="0"/>
                        </a:spcBef>
                        <a:spcAft>
                          <a:spcPts val="0"/>
                        </a:spcAft>
                        <a:buNone/>
                      </a:pPr>
                      <a:r>
                        <a:rPr lang="en-GB" sz="2000">
                          <a:latin typeface="Tahoma"/>
                          <a:ea typeface="Tahoma"/>
                          <a:cs typeface="Tahoma"/>
                          <a:sym typeface="Tahoma"/>
                        </a:rPr>
                        <a:t>Addition and Subtraction </a:t>
                      </a:r>
                      <a:endParaRPr sz="2000">
                        <a:latin typeface="Tahoma"/>
                        <a:ea typeface="Tahoma"/>
                        <a:cs typeface="Tahoma"/>
                        <a:sym typeface="Tahoma"/>
                      </a:endParaRPr>
                    </a:p>
                  </a:txBody>
                  <a:tcPr marT="45725" marB="45725" marR="91450" marL="91450"/>
                </a:tc>
                <a:tc>
                  <a:txBody>
                    <a:bodyPr/>
                    <a:lstStyle/>
                    <a:p>
                      <a:pPr indent="0" lvl="0" marL="0" marR="0" rtl="0" algn="ctr">
                        <a:spcBef>
                          <a:spcPts val="0"/>
                        </a:spcBef>
                        <a:spcAft>
                          <a:spcPts val="0"/>
                        </a:spcAft>
                        <a:buNone/>
                      </a:pPr>
                      <a:r>
                        <a:rPr lang="en-GB" sz="2000">
                          <a:latin typeface="Tahoma"/>
                          <a:ea typeface="Tahoma"/>
                          <a:cs typeface="Tahoma"/>
                          <a:sym typeface="Tahoma"/>
                        </a:rPr>
                        <a:t>Add and subtract within 20 using objects and number lines </a:t>
                      </a:r>
                      <a:endParaRPr sz="2000">
                        <a:latin typeface="Tahoma"/>
                        <a:ea typeface="Tahoma"/>
                        <a:cs typeface="Tahoma"/>
                        <a:sym typeface="Tahoma"/>
                      </a:endParaRPr>
                    </a:p>
                  </a:txBody>
                  <a:tcPr marT="45725" marB="45725" marR="91450" marL="91450"/>
                </a:tc>
                <a:tc>
                  <a:txBody>
                    <a:bodyPr/>
                    <a:lstStyle/>
                    <a:p>
                      <a:pPr indent="0" lvl="0" marL="0" marR="0" rtl="0" algn="ctr">
                        <a:spcBef>
                          <a:spcPts val="0"/>
                        </a:spcBef>
                        <a:spcAft>
                          <a:spcPts val="0"/>
                        </a:spcAft>
                        <a:buNone/>
                      </a:pPr>
                      <a:r>
                        <a:rPr lang="en-GB" sz="2000">
                          <a:latin typeface="Tahoma"/>
                          <a:ea typeface="Tahoma"/>
                          <a:cs typeface="Tahoma"/>
                          <a:sym typeface="Tahoma"/>
                        </a:rPr>
                        <a:t>Add and subtract up to 100 using mental strategies and number lines </a:t>
                      </a:r>
                      <a:endParaRPr sz="2000">
                        <a:latin typeface="Tahoma"/>
                        <a:ea typeface="Tahoma"/>
                        <a:cs typeface="Tahoma"/>
                        <a:sym typeface="Tahoma"/>
                      </a:endParaRPr>
                    </a:p>
                  </a:txBody>
                  <a:tcPr marT="45725" marB="45725" marR="91450" marL="91450"/>
                </a:tc>
              </a:tr>
              <a:tr h="1027550">
                <a:tc vMerge="1"/>
                <a:tc>
                  <a:txBody>
                    <a:bodyPr/>
                    <a:lstStyle/>
                    <a:p>
                      <a:pPr indent="0" lvl="0" marL="0" marR="0" rtl="0" algn="ctr">
                        <a:spcBef>
                          <a:spcPts val="0"/>
                        </a:spcBef>
                        <a:spcAft>
                          <a:spcPts val="0"/>
                        </a:spcAft>
                        <a:buNone/>
                      </a:pPr>
                      <a:r>
                        <a:rPr lang="en-GB" sz="2000">
                          <a:latin typeface="Tahoma"/>
                          <a:ea typeface="Tahoma"/>
                          <a:cs typeface="Tahoma"/>
                          <a:sym typeface="Tahoma"/>
                        </a:rPr>
                        <a:t>Use number bonds to 10 and 20</a:t>
                      </a:r>
                      <a:r>
                        <a:rPr lang="en-GB" sz="2000">
                          <a:latin typeface="Tahoma"/>
                          <a:ea typeface="Tahoma"/>
                          <a:cs typeface="Tahoma"/>
                          <a:sym typeface="Tahoma"/>
                        </a:rPr>
                        <a:t> </a:t>
                      </a:r>
                      <a:endParaRPr/>
                    </a:p>
                    <a:p>
                      <a:pPr indent="0" lvl="0" marL="0" marR="0" rtl="0" algn="ctr">
                        <a:spcBef>
                          <a:spcPts val="0"/>
                        </a:spcBef>
                        <a:spcAft>
                          <a:spcPts val="0"/>
                        </a:spcAft>
                        <a:buNone/>
                      </a:pPr>
                      <a:r>
                        <a:rPr lang="en-GB" sz="2000">
                          <a:latin typeface="Tahoma"/>
                          <a:ea typeface="Tahoma"/>
                          <a:cs typeface="Tahoma"/>
                          <a:sym typeface="Tahoma"/>
                        </a:rPr>
                        <a:t>10 + 5 = 15. 20 – 5 = 15</a:t>
                      </a:r>
                      <a:endParaRPr sz="2000">
                        <a:latin typeface="Tahoma"/>
                        <a:ea typeface="Tahoma"/>
                        <a:cs typeface="Tahoma"/>
                        <a:sym typeface="Tahoma"/>
                      </a:endParaRPr>
                    </a:p>
                  </a:txBody>
                  <a:tcPr marT="45725" marB="45725" marR="91450" marL="91450"/>
                </a:tc>
                <a:tc>
                  <a:txBody>
                    <a:bodyPr/>
                    <a:lstStyle/>
                    <a:p>
                      <a:pPr indent="0" lvl="0" marL="0" marR="0" rtl="0" algn="ctr">
                        <a:spcBef>
                          <a:spcPts val="0"/>
                        </a:spcBef>
                        <a:spcAft>
                          <a:spcPts val="0"/>
                        </a:spcAft>
                        <a:buNone/>
                      </a:pPr>
                      <a:r>
                        <a:rPr lang="en-GB" sz="2000">
                          <a:latin typeface="Tahoma"/>
                          <a:ea typeface="Tahoma"/>
                          <a:cs typeface="Tahoma"/>
                          <a:sym typeface="Tahoma"/>
                        </a:rPr>
                        <a:t>Solve addition and subtraction word problems </a:t>
                      </a:r>
                      <a:endParaRPr sz="2000">
                        <a:latin typeface="Tahoma"/>
                        <a:ea typeface="Tahoma"/>
                        <a:cs typeface="Tahoma"/>
                        <a:sym typeface="Tahoma"/>
                      </a:endParaRPr>
                    </a:p>
                  </a:txBody>
                  <a:tcPr marT="45725" marB="45725" marR="91450" marL="91450"/>
                </a:tc>
              </a:tr>
              <a:tr h="1027550">
                <a:tc vMerge="1"/>
                <a:tc>
                  <a:txBody>
                    <a:bodyPr/>
                    <a:lstStyle/>
                    <a:p>
                      <a:pPr indent="0" lvl="0" marL="0" marR="0" rtl="0" algn="ctr">
                        <a:spcBef>
                          <a:spcPts val="0"/>
                        </a:spcBef>
                        <a:spcAft>
                          <a:spcPts val="0"/>
                        </a:spcAft>
                        <a:buNone/>
                      </a:pPr>
                      <a:r>
                        <a:rPr lang="en-GB" sz="2000">
                          <a:latin typeface="Tahoma"/>
                          <a:ea typeface="Tahoma"/>
                          <a:cs typeface="Tahoma"/>
                          <a:sym typeface="Tahoma"/>
                        </a:rPr>
                        <a:t>Solve</a:t>
                      </a:r>
                      <a:r>
                        <a:rPr lang="en-GB" sz="2000">
                          <a:latin typeface="Tahoma"/>
                          <a:ea typeface="Tahoma"/>
                          <a:cs typeface="Tahoma"/>
                          <a:sym typeface="Tahoma"/>
                        </a:rPr>
                        <a:t> simple one-step problems. </a:t>
                      </a:r>
                      <a:endParaRPr sz="2000">
                        <a:latin typeface="Tahoma"/>
                        <a:ea typeface="Tahoma"/>
                        <a:cs typeface="Tahoma"/>
                        <a:sym typeface="Tahoma"/>
                      </a:endParaRPr>
                    </a:p>
                  </a:txBody>
                  <a:tcPr marT="45725" marB="45725" marR="91450" marL="91450"/>
                </a:tc>
                <a:tc>
                  <a:txBody>
                    <a:bodyPr/>
                    <a:lstStyle/>
                    <a:p>
                      <a:pPr indent="0" lvl="0" marL="0" marR="0" rtl="0" algn="ctr">
                        <a:spcBef>
                          <a:spcPts val="0"/>
                        </a:spcBef>
                        <a:spcAft>
                          <a:spcPts val="0"/>
                        </a:spcAft>
                        <a:buNone/>
                      </a:pPr>
                      <a:r>
                        <a:rPr lang="en-GB" sz="2000">
                          <a:latin typeface="Tahoma"/>
                          <a:ea typeface="Tahoma"/>
                          <a:cs typeface="Tahoma"/>
                          <a:sym typeface="Tahoma"/>
                        </a:rPr>
                        <a:t>Use partitioning</a:t>
                      </a:r>
                      <a:r>
                        <a:rPr lang="en-GB" sz="2000">
                          <a:latin typeface="Tahoma"/>
                          <a:ea typeface="Tahoma"/>
                          <a:cs typeface="Tahoma"/>
                          <a:sym typeface="Tahoma"/>
                        </a:rPr>
                        <a:t> for adding and subtracting two digit numbers. </a:t>
                      </a:r>
                      <a:endParaRPr sz="2000">
                        <a:latin typeface="Tahoma"/>
                        <a:ea typeface="Tahoma"/>
                        <a:cs typeface="Tahoma"/>
                        <a:sym typeface="Tahoma"/>
                      </a:endParaRPr>
                    </a:p>
                  </a:txBody>
                  <a:tcPr marT="45725" marB="45725" marR="91450" marL="91450"/>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pic>
        <p:nvPicPr>
          <p:cNvPr descr="Hillside_Header_big.jpg" id="188" name="Google Shape;188;p11"/>
          <p:cNvPicPr preferRelativeResize="0"/>
          <p:nvPr/>
        </p:nvPicPr>
        <p:blipFill rotWithShape="1">
          <a:blip r:embed="rId3">
            <a:alphaModFix/>
          </a:blip>
          <a:srcRect b="0" l="0" r="0" t="0"/>
          <a:stretch/>
        </p:blipFill>
        <p:spPr>
          <a:xfrm>
            <a:off x="0" y="-19050"/>
            <a:ext cx="12192000" cy="1365250"/>
          </a:xfrm>
          <a:prstGeom prst="rect">
            <a:avLst/>
          </a:prstGeom>
          <a:noFill/>
          <a:ln>
            <a:noFill/>
          </a:ln>
        </p:spPr>
      </p:pic>
      <p:sp>
        <p:nvSpPr>
          <p:cNvPr id="189" name="Google Shape;189;p11"/>
          <p:cNvSpPr txBox="1"/>
          <p:nvPr/>
        </p:nvSpPr>
        <p:spPr>
          <a:xfrm>
            <a:off x="2958353" y="365760"/>
            <a:ext cx="8681421"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3600" u="sng">
                <a:solidFill>
                  <a:schemeClr val="lt1"/>
                </a:solidFill>
                <a:latin typeface="Calibri"/>
                <a:ea typeface="Calibri"/>
                <a:cs typeface="Calibri"/>
                <a:sym typeface="Calibri"/>
              </a:rPr>
              <a:t>KS1 Maths Skills (what they need to know)  </a:t>
            </a:r>
            <a:endParaRPr b="1" sz="3600" u="sng">
              <a:solidFill>
                <a:schemeClr val="lt1"/>
              </a:solidFill>
              <a:latin typeface="Calibri"/>
              <a:ea typeface="Calibri"/>
              <a:cs typeface="Calibri"/>
              <a:sym typeface="Calibri"/>
            </a:endParaRPr>
          </a:p>
        </p:txBody>
      </p:sp>
      <p:graphicFrame>
        <p:nvGraphicFramePr>
          <p:cNvPr id="190" name="Google Shape;190;p11"/>
          <p:cNvGraphicFramePr/>
          <p:nvPr/>
        </p:nvGraphicFramePr>
        <p:xfrm>
          <a:off x="342900" y="1731011"/>
          <a:ext cx="3000000" cy="3000000"/>
        </p:xfrm>
        <a:graphic>
          <a:graphicData uri="http://schemas.openxmlformats.org/drawingml/2006/table">
            <a:tbl>
              <a:tblPr bandRow="1" firstRow="1">
                <a:noFill/>
                <a:tableStyleId>{00C91450-33B2-45DC-ABBA-BFB9B3A28191}</a:tableStyleId>
              </a:tblPr>
              <a:tblGrid>
                <a:gridCol w="1714500"/>
                <a:gridCol w="4974900"/>
                <a:gridCol w="4607475"/>
              </a:tblGrid>
              <a:tr h="799750">
                <a:tc>
                  <a:txBody>
                    <a:bodyPr/>
                    <a:lstStyle/>
                    <a:p>
                      <a:pPr indent="0" lvl="0" marL="0" marR="0" rtl="0" algn="ctr">
                        <a:spcBef>
                          <a:spcPts val="0"/>
                        </a:spcBef>
                        <a:spcAft>
                          <a:spcPts val="0"/>
                        </a:spcAft>
                        <a:buNone/>
                      </a:pPr>
                      <a:r>
                        <a:rPr b="1" lang="en-GB" sz="2000" u="sng">
                          <a:latin typeface="Tahoma"/>
                          <a:ea typeface="Tahoma"/>
                          <a:cs typeface="Tahoma"/>
                          <a:sym typeface="Tahoma"/>
                        </a:rPr>
                        <a:t>Area</a:t>
                      </a:r>
                      <a:endParaRPr b="1" sz="2000" u="sng">
                        <a:latin typeface="Tahoma"/>
                        <a:ea typeface="Tahoma"/>
                        <a:cs typeface="Tahoma"/>
                        <a:sym typeface="Tahoma"/>
                      </a:endParaRPr>
                    </a:p>
                  </a:txBody>
                  <a:tcPr marT="45725" marB="45725" marR="91450" marL="91450"/>
                </a:tc>
                <a:tc>
                  <a:txBody>
                    <a:bodyPr/>
                    <a:lstStyle/>
                    <a:p>
                      <a:pPr indent="0" lvl="0" marL="0" marR="0" rtl="0" algn="ctr">
                        <a:spcBef>
                          <a:spcPts val="0"/>
                        </a:spcBef>
                        <a:spcAft>
                          <a:spcPts val="0"/>
                        </a:spcAft>
                        <a:buNone/>
                      </a:pPr>
                      <a:r>
                        <a:rPr b="1" lang="en-GB" sz="2000" u="sng">
                          <a:latin typeface="Tahoma"/>
                          <a:ea typeface="Tahoma"/>
                          <a:cs typeface="Tahoma"/>
                          <a:sym typeface="Tahoma"/>
                        </a:rPr>
                        <a:t>Year 1 Key Content</a:t>
                      </a:r>
                      <a:endParaRPr b="1" sz="2000" u="sng">
                        <a:latin typeface="Tahoma"/>
                        <a:ea typeface="Tahoma"/>
                        <a:cs typeface="Tahoma"/>
                        <a:sym typeface="Tahoma"/>
                      </a:endParaRPr>
                    </a:p>
                  </a:txBody>
                  <a:tcPr marT="45725" marB="45725" marR="91450" marL="91450"/>
                </a:tc>
                <a:tc>
                  <a:txBody>
                    <a:bodyPr/>
                    <a:lstStyle/>
                    <a:p>
                      <a:pPr indent="0" lvl="0" marL="0" marR="0" rtl="0" algn="ctr">
                        <a:spcBef>
                          <a:spcPts val="0"/>
                        </a:spcBef>
                        <a:spcAft>
                          <a:spcPts val="0"/>
                        </a:spcAft>
                        <a:buNone/>
                      </a:pPr>
                      <a:r>
                        <a:rPr b="1" lang="en-GB" sz="2000" u="sng">
                          <a:latin typeface="Tahoma"/>
                          <a:ea typeface="Tahoma"/>
                          <a:cs typeface="Tahoma"/>
                          <a:sym typeface="Tahoma"/>
                        </a:rPr>
                        <a:t>Year 2 Key Content </a:t>
                      </a:r>
                      <a:endParaRPr b="1" sz="2000" u="sng">
                        <a:latin typeface="Tahoma"/>
                        <a:ea typeface="Tahoma"/>
                        <a:cs typeface="Tahoma"/>
                        <a:sym typeface="Tahoma"/>
                      </a:endParaRPr>
                    </a:p>
                  </a:txBody>
                  <a:tcPr marT="45725" marB="45725" marR="91450" marL="91450"/>
                </a:tc>
              </a:tr>
              <a:tr h="1027550">
                <a:tc rowSpan="3">
                  <a:txBody>
                    <a:bodyPr/>
                    <a:lstStyle/>
                    <a:p>
                      <a:pPr indent="0" lvl="0" marL="0" marR="0" rtl="0" algn="ctr">
                        <a:spcBef>
                          <a:spcPts val="0"/>
                        </a:spcBef>
                        <a:spcAft>
                          <a:spcPts val="0"/>
                        </a:spcAft>
                        <a:buNone/>
                      </a:pPr>
                      <a:r>
                        <a:t/>
                      </a:r>
                      <a:endParaRPr sz="2000">
                        <a:latin typeface="Tahoma"/>
                        <a:ea typeface="Tahoma"/>
                        <a:cs typeface="Tahoma"/>
                        <a:sym typeface="Tahoma"/>
                      </a:endParaRPr>
                    </a:p>
                    <a:p>
                      <a:pPr indent="0" lvl="0" marL="0" marR="0" rtl="0" algn="ctr">
                        <a:spcBef>
                          <a:spcPts val="0"/>
                        </a:spcBef>
                        <a:spcAft>
                          <a:spcPts val="0"/>
                        </a:spcAft>
                        <a:buNone/>
                      </a:pPr>
                      <a:r>
                        <a:t/>
                      </a:r>
                      <a:endParaRPr sz="2000">
                        <a:latin typeface="Tahoma"/>
                        <a:ea typeface="Tahoma"/>
                        <a:cs typeface="Tahoma"/>
                        <a:sym typeface="Tahoma"/>
                      </a:endParaRPr>
                    </a:p>
                    <a:p>
                      <a:pPr indent="0" lvl="0" marL="0" marR="0" rtl="0" algn="ctr">
                        <a:spcBef>
                          <a:spcPts val="0"/>
                        </a:spcBef>
                        <a:spcAft>
                          <a:spcPts val="0"/>
                        </a:spcAft>
                        <a:buNone/>
                      </a:pPr>
                      <a:r>
                        <a:t/>
                      </a:r>
                      <a:endParaRPr sz="2000">
                        <a:latin typeface="Tahoma"/>
                        <a:ea typeface="Tahoma"/>
                        <a:cs typeface="Tahoma"/>
                        <a:sym typeface="Tahoma"/>
                      </a:endParaRPr>
                    </a:p>
                    <a:p>
                      <a:pPr indent="0" lvl="0" marL="0" marR="0" rtl="0" algn="ctr">
                        <a:spcBef>
                          <a:spcPts val="0"/>
                        </a:spcBef>
                        <a:spcAft>
                          <a:spcPts val="0"/>
                        </a:spcAft>
                        <a:buNone/>
                      </a:pPr>
                      <a:r>
                        <a:rPr lang="en-GB" sz="2000">
                          <a:latin typeface="Tahoma"/>
                          <a:ea typeface="Tahoma"/>
                          <a:cs typeface="Tahoma"/>
                          <a:sym typeface="Tahoma"/>
                        </a:rPr>
                        <a:t>Multiplication and Division </a:t>
                      </a:r>
                      <a:endParaRPr sz="2000">
                        <a:latin typeface="Tahoma"/>
                        <a:ea typeface="Tahoma"/>
                        <a:cs typeface="Tahoma"/>
                        <a:sym typeface="Tahoma"/>
                      </a:endParaRPr>
                    </a:p>
                  </a:txBody>
                  <a:tcPr marT="45725" marB="45725" marR="91450" marL="91450"/>
                </a:tc>
                <a:tc>
                  <a:txBody>
                    <a:bodyPr/>
                    <a:lstStyle/>
                    <a:p>
                      <a:pPr indent="0" lvl="0" marL="0" marR="0" rtl="0" algn="ctr">
                        <a:spcBef>
                          <a:spcPts val="0"/>
                        </a:spcBef>
                        <a:spcAft>
                          <a:spcPts val="0"/>
                        </a:spcAft>
                        <a:buNone/>
                      </a:pPr>
                      <a:r>
                        <a:rPr lang="en-GB" sz="2000">
                          <a:latin typeface="Tahoma"/>
                          <a:ea typeface="Tahoma"/>
                          <a:cs typeface="Tahoma"/>
                          <a:sym typeface="Tahoma"/>
                        </a:rPr>
                        <a:t>Understand</a:t>
                      </a:r>
                      <a:r>
                        <a:rPr lang="en-GB" sz="2000">
                          <a:latin typeface="Tahoma"/>
                          <a:ea typeface="Tahoma"/>
                          <a:cs typeface="Tahoma"/>
                          <a:sym typeface="Tahoma"/>
                        </a:rPr>
                        <a:t> that multiplication is repeated addition (2 + 2 + 2 = 6)</a:t>
                      </a:r>
                      <a:endParaRPr sz="2000">
                        <a:latin typeface="Tahoma"/>
                        <a:ea typeface="Tahoma"/>
                        <a:cs typeface="Tahoma"/>
                        <a:sym typeface="Tahoma"/>
                      </a:endParaRPr>
                    </a:p>
                  </a:txBody>
                  <a:tcPr marT="45725" marB="45725" marR="91450" marL="91450"/>
                </a:tc>
                <a:tc>
                  <a:txBody>
                    <a:bodyPr/>
                    <a:lstStyle/>
                    <a:p>
                      <a:pPr indent="0" lvl="0" marL="0" marR="0" rtl="0" algn="ctr">
                        <a:spcBef>
                          <a:spcPts val="0"/>
                        </a:spcBef>
                        <a:spcAft>
                          <a:spcPts val="0"/>
                        </a:spcAft>
                        <a:buNone/>
                      </a:pPr>
                      <a:r>
                        <a:rPr lang="en-GB" sz="2000">
                          <a:latin typeface="Tahoma"/>
                          <a:ea typeface="Tahoma"/>
                          <a:cs typeface="Tahoma"/>
                          <a:sym typeface="Tahoma"/>
                        </a:rPr>
                        <a:t>Recall and use multiplication facts for 2, 5 and</a:t>
                      </a:r>
                      <a:r>
                        <a:rPr lang="en-GB" sz="2000">
                          <a:latin typeface="Tahoma"/>
                          <a:ea typeface="Tahoma"/>
                          <a:cs typeface="Tahoma"/>
                          <a:sym typeface="Tahoma"/>
                        </a:rPr>
                        <a:t> 10 times tables </a:t>
                      </a:r>
                      <a:endParaRPr sz="2000">
                        <a:latin typeface="Tahoma"/>
                        <a:ea typeface="Tahoma"/>
                        <a:cs typeface="Tahoma"/>
                        <a:sym typeface="Tahoma"/>
                      </a:endParaRPr>
                    </a:p>
                  </a:txBody>
                  <a:tcPr marT="45725" marB="45725" marR="91450" marL="91450"/>
                </a:tc>
              </a:tr>
              <a:tr h="1027550">
                <a:tc vMerge="1"/>
                <a:tc>
                  <a:txBody>
                    <a:bodyPr/>
                    <a:lstStyle/>
                    <a:p>
                      <a:pPr indent="0" lvl="0" marL="0" marR="0" rtl="0" algn="ctr">
                        <a:spcBef>
                          <a:spcPts val="0"/>
                        </a:spcBef>
                        <a:spcAft>
                          <a:spcPts val="0"/>
                        </a:spcAft>
                        <a:buNone/>
                      </a:pPr>
                      <a:r>
                        <a:rPr lang="en-GB" sz="2000">
                          <a:latin typeface="Tahoma"/>
                          <a:ea typeface="Tahoma"/>
                          <a:cs typeface="Tahoma"/>
                          <a:sym typeface="Tahoma"/>
                        </a:rPr>
                        <a:t>Understand division as sharing into equal groups </a:t>
                      </a:r>
                      <a:endParaRPr sz="2000">
                        <a:latin typeface="Tahoma"/>
                        <a:ea typeface="Tahoma"/>
                        <a:cs typeface="Tahoma"/>
                        <a:sym typeface="Tahoma"/>
                      </a:endParaRPr>
                    </a:p>
                  </a:txBody>
                  <a:tcPr marT="45725" marB="45725" marR="91450" marL="91450"/>
                </a:tc>
                <a:tc>
                  <a:txBody>
                    <a:bodyPr/>
                    <a:lstStyle/>
                    <a:p>
                      <a:pPr indent="0" lvl="0" marL="0" marR="0" rtl="0" algn="ctr">
                        <a:spcBef>
                          <a:spcPts val="0"/>
                        </a:spcBef>
                        <a:spcAft>
                          <a:spcPts val="0"/>
                        </a:spcAft>
                        <a:buNone/>
                      </a:pPr>
                      <a:r>
                        <a:rPr lang="en-GB" sz="2000">
                          <a:latin typeface="Tahoma"/>
                          <a:ea typeface="Tahoma"/>
                          <a:cs typeface="Tahoma"/>
                          <a:sym typeface="Tahoma"/>
                        </a:rPr>
                        <a:t>Solve division problems using the inverse relationship of multiplication.</a:t>
                      </a:r>
                      <a:r>
                        <a:rPr lang="en-GB" sz="2000">
                          <a:latin typeface="Tahoma"/>
                          <a:ea typeface="Tahoma"/>
                          <a:cs typeface="Tahoma"/>
                          <a:sym typeface="Tahoma"/>
                        </a:rPr>
                        <a:t> </a:t>
                      </a:r>
                      <a:endParaRPr sz="2000">
                        <a:latin typeface="Tahoma"/>
                        <a:ea typeface="Tahoma"/>
                        <a:cs typeface="Tahoma"/>
                        <a:sym typeface="Tahoma"/>
                      </a:endParaRPr>
                    </a:p>
                  </a:txBody>
                  <a:tcPr marT="45725" marB="45725" marR="91450" marL="91450"/>
                </a:tc>
              </a:tr>
              <a:tr h="1027550">
                <a:tc vMerge="1"/>
                <a:tc>
                  <a:txBody>
                    <a:bodyPr/>
                    <a:lstStyle/>
                    <a:p>
                      <a:pPr indent="0" lvl="0" marL="0" marR="0" rtl="0" algn="ctr">
                        <a:spcBef>
                          <a:spcPts val="0"/>
                        </a:spcBef>
                        <a:spcAft>
                          <a:spcPts val="0"/>
                        </a:spcAft>
                        <a:buNone/>
                      </a:pPr>
                      <a:r>
                        <a:rPr lang="en-GB" sz="2000">
                          <a:latin typeface="Tahoma"/>
                          <a:ea typeface="Tahoma"/>
                          <a:cs typeface="Tahoma"/>
                          <a:sym typeface="Tahoma"/>
                        </a:rPr>
                        <a:t>Solve simple problems</a:t>
                      </a:r>
                      <a:r>
                        <a:rPr lang="en-GB" sz="2000">
                          <a:latin typeface="Tahoma"/>
                          <a:ea typeface="Tahoma"/>
                          <a:cs typeface="Tahoma"/>
                          <a:sym typeface="Tahoma"/>
                        </a:rPr>
                        <a:t> involving grouping and sharing </a:t>
                      </a:r>
                      <a:endParaRPr sz="2000">
                        <a:latin typeface="Tahoma"/>
                        <a:ea typeface="Tahoma"/>
                        <a:cs typeface="Tahoma"/>
                        <a:sym typeface="Tahoma"/>
                      </a:endParaRPr>
                    </a:p>
                  </a:txBody>
                  <a:tcPr marT="45725" marB="45725" marR="91450" marL="91450"/>
                </a:tc>
                <a:tc>
                  <a:txBody>
                    <a:bodyPr/>
                    <a:lstStyle/>
                    <a:p>
                      <a:pPr indent="0" lvl="0" marL="0" marR="0" rtl="0" algn="ctr">
                        <a:spcBef>
                          <a:spcPts val="0"/>
                        </a:spcBef>
                        <a:spcAft>
                          <a:spcPts val="0"/>
                        </a:spcAft>
                        <a:buNone/>
                      </a:pPr>
                      <a:r>
                        <a:rPr lang="en-GB" sz="2000">
                          <a:latin typeface="Tahoma"/>
                          <a:ea typeface="Tahoma"/>
                          <a:cs typeface="Tahoma"/>
                          <a:sym typeface="Tahoma"/>
                        </a:rPr>
                        <a:t>Use arrays to model</a:t>
                      </a:r>
                      <a:r>
                        <a:rPr lang="en-GB" sz="2000">
                          <a:latin typeface="Tahoma"/>
                          <a:ea typeface="Tahoma"/>
                          <a:cs typeface="Tahoma"/>
                          <a:sym typeface="Tahoma"/>
                        </a:rPr>
                        <a:t> multiplication and division</a:t>
                      </a:r>
                      <a:endParaRPr sz="2000">
                        <a:latin typeface="Tahoma"/>
                        <a:ea typeface="Tahoma"/>
                        <a:cs typeface="Tahoma"/>
                        <a:sym typeface="Tahoma"/>
                      </a:endParaRPr>
                    </a:p>
                  </a:txBody>
                  <a:tcPr marT="45725" marB="45725" marR="91450" marL="91450"/>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pic>
        <p:nvPicPr>
          <p:cNvPr descr="Hillside_Header_big.jpg" id="195" name="Google Shape;195;p12"/>
          <p:cNvPicPr preferRelativeResize="0"/>
          <p:nvPr/>
        </p:nvPicPr>
        <p:blipFill rotWithShape="1">
          <a:blip r:embed="rId3">
            <a:alphaModFix/>
          </a:blip>
          <a:srcRect b="0" l="0" r="0" t="0"/>
          <a:stretch/>
        </p:blipFill>
        <p:spPr>
          <a:xfrm>
            <a:off x="0" y="-19050"/>
            <a:ext cx="12192000" cy="1365250"/>
          </a:xfrm>
          <a:prstGeom prst="rect">
            <a:avLst/>
          </a:prstGeom>
          <a:noFill/>
          <a:ln>
            <a:noFill/>
          </a:ln>
        </p:spPr>
      </p:pic>
      <p:sp>
        <p:nvSpPr>
          <p:cNvPr id="196" name="Google Shape;196;p12"/>
          <p:cNvSpPr txBox="1"/>
          <p:nvPr/>
        </p:nvSpPr>
        <p:spPr>
          <a:xfrm>
            <a:off x="2958353" y="365760"/>
            <a:ext cx="8681421"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3600" u="sng">
                <a:solidFill>
                  <a:schemeClr val="lt1"/>
                </a:solidFill>
                <a:latin typeface="Calibri"/>
                <a:ea typeface="Calibri"/>
                <a:cs typeface="Calibri"/>
                <a:sym typeface="Calibri"/>
              </a:rPr>
              <a:t>KS1 Maths Skills (what they need to know)  </a:t>
            </a:r>
            <a:endParaRPr b="1" sz="3600" u="sng">
              <a:solidFill>
                <a:schemeClr val="lt1"/>
              </a:solidFill>
              <a:latin typeface="Calibri"/>
              <a:ea typeface="Calibri"/>
              <a:cs typeface="Calibri"/>
              <a:sym typeface="Calibri"/>
            </a:endParaRPr>
          </a:p>
        </p:txBody>
      </p:sp>
      <p:graphicFrame>
        <p:nvGraphicFramePr>
          <p:cNvPr id="197" name="Google Shape;197;p12"/>
          <p:cNvGraphicFramePr/>
          <p:nvPr/>
        </p:nvGraphicFramePr>
        <p:xfrm>
          <a:off x="380999" y="1731011"/>
          <a:ext cx="3000000" cy="3000000"/>
        </p:xfrm>
        <a:graphic>
          <a:graphicData uri="http://schemas.openxmlformats.org/drawingml/2006/table">
            <a:tbl>
              <a:tblPr bandRow="1" firstRow="1">
                <a:noFill/>
                <a:tableStyleId>{00C91450-33B2-45DC-ABBA-BFB9B3A28191}</a:tableStyleId>
              </a:tblPr>
              <a:tblGrid>
                <a:gridCol w="1708725"/>
                <a:gridCol w="4958125"/>
                <a:gridCol w="4591925"/>
              </a:tblGrid>
              <a:tr h="485825">
                <a:tc>
                  <a:txBody>
                    <a:bodyPr/>
                    <a:lstStyle/>
                    <a:p>
                      <a:pPr indent="0" lvl="0" marL="0" marR="0" rtl="0" algn="ctr">
                        <a:spcBef>
                          <a:spcPts val="0"/>
                        </a:spcBef>
                        <a:spcAft>
                          <a:spcPts val="0"/>
                        </a:spcAft>
                        <a:buNone/>
                      </a:pPr>
                      <a:r>
                        <a:rPr b="1" lang="en-GB" sz="2000" u="sng">
                          <a:latin typeface="Tahoma"/>
                          <a:ea typeface="Tahoma"/>
                          <a:cs typeface="Tahoma"/>
                          <a:sym typeface="Tahoma"/>
                        </a:rPr>
                        <a:t>Area</a:t>
                      </a:r>
                      <a:endParaRPr b="1" sz="2000" u="sng">
                        <a:latin typeface="Tahoma"/>
                        <a:ea typeface="Tahoma"/>
                        <a:cs typeface="Tahoma"/>
                        <a:sym typeface="Tahoma"/>
                      </a:endParaRPr>
                    </a:p>
                  </a:txBody>
                  <a:tcPr marT="45725" marB="45725" marR="91450" marL="91450"/>
                </a:tc>
                <a:tc>
                  <a:txBody>
                    <a:bodyPr/>
                    <a:lstStyle/>
                    <a:p>
                      <a:pPr indent="0" lvl="0" marL="0" marR="0" rtl="0" algn="ctr">
                        <a:spcBef>
                          <a:spcPts val="0"/>
                        </a:spcBef>
                        <a:spcAft>
                          <a:spcPts val="0"/>
                        </a:spcAft>
                        <a:buNone/>
                      </a:pPr>
                      <a:r>
                        <a:rPr b="1" lang="en-GB" sz="2000" u="sng">
                          <a:latin typeface="Tahoma"/>
                          <a:ea typeface="Tahoma"/>
                          <a:cs typeface="Tahoma"/>
                          <a:sym typeface="Tahoma"/>
                        </a:rPr>
                        <a:t>Year 1 Key Content</a:t>
                      </a:r>
                      <a:endParaRPr b="1" sz="2000" u="sng">
                        <a:latin typeface="Tahoma"/>
                        <a:ea typeface="Tahoma"/>
                        <a:cs typeface="Tahoma"/>
                        <a:sym typeface="Tahoma"/>
                      </a:endParaRPr>
                    </a:p>
                  </a:txBody>
                  <a:tcPr marT="45725" marB="45725" marR="91450" marL="91450"/>
                </a:tc>
                <a:tc>
                  <a:txBody>
                    <a:bodyPr/>
                    <a:lstStyle/>
                    <a:p>
                      <a:pPr indent="0" lvl="0" marL="0" marR="0" rtl="0" algn="ctr">
                        <a:spcBef>
                          <a:spcPts val="0"/>
                        </a:spcBef>
                        <a:spcAft>
                          <a:spcPts val="0"/>
                        </a:spcAft>
                        <a:buNone/>
                      </a:pPr>
                      <a:r>
                        <a:rPr b="1" lang="en-GB" sz="2000" u="sng">
                          <a:latin typeface="Tahoma"/>
                          <a:ea typeface="Tahoma"/>
                          <a:cs typeface="Tahoma"/>
                          <a:sym typeface="Tahoma"/>
                        </a:rPr>
                        <a:t>Year 2 Key Content </a:t>
                      </a:r>
                      <a:endParaRPr b="1" sz="2000" u="sng">
                        <a:latin typeface="Tahoma"/>
                        <a:ea typeface="Tahoma"/>
                        <a:cs typeface="Tahoma"/>
                        <a:sym typeface="Tahoma"/>
                      </a:endParaRPr>
                    </a:p>
                  </a:txBody>
                  <a:tcPr marT="45725" marB="45725" marR="91450" marL="91450"/>
                </a:tc>
              </a:tr>
              <a:tr h="624200">
                <a:tc rowSpan="2">
                  <a:txBody>
                    <a:bodyPr/>
                    <a:lstStyle/>
                    <a:p>
                      <a:pPr indent="0" lvl="0" marL="0" marR="0" rtl="0" algn="ctr">
                        <a:spcBef>
                          <a:spcPts val="0"/>
                        </a:spcBef>
                        <a:spcAft>
                          <a:spcPts val="0"/>
                        </a:spcAft>
                        <a:buNone/>
                      </a:pPr>
                      <a:r>
                        <a:t/>
                      </a:r>
                      <a:endParaRPr sz="2000">
                        <a:latin typeface="Tahoma"/>
                        <a:ea typeface="Tahoma"/>
                        <a:cs typeface="Tahoma"/>
                        <a:sym typeface="Tahoma"/>
                      </a:endParaRPr>
                    </a:p>
                    <a:p>
                      <a:pPr indent="0" lvl="0" marL="0" marR="0" rtl="0" algn="ctr">
                        <a:spcBef>
                          <a:spcPts val="0"/>
                        </a:spcBef>
                        <a:spcAft>
                          <a:spcPts val="0"/>
                        </a:spcAft>
                        <a:buNone/>
                      </a:pPr>
                      <a:r>
                        <a:t/>
                      </a:r>
                      <a:endParaRPr sz="2000">
                        <a:latin typeface="Tahoma"/>
                        <a:ea typeface="Tahoma"/>
                        <a:cs typeface="Tahoma"/>
                        <a:sym typeface="Tahoma"/>
                      </a:endParaRPr>
                    </a:p>
                    <a:p>
                      <a:pPr indent="0" lvl="0" marL="0" marR="0" rtl="0" algn="ctr">
                        <a:spcBef>
                          <a:spcPts val="0"/>
                        </a:spcBef>
                        <a:spcAft>
                          <a:spcPts val="0"/>
                        </a:spcAft>
                        <a:buNone/>
                      </a:pPr>
                      <a:r>
                        <a:t/>
                      </a:r>
                      <a:endParaRPr sz="2000">
                        <a:latin typeface="Tahoma"/>
                        <a:ea typeface="Tahoma"/>
                        <a:cs typeface="Tahoma"/>
                        <a:sym typeface="Tahoma"/>
                      </a:endParaRPr>
                    </a:p>
                    <a:p>
                      <a:pPr indent="0" lvl="0" marL="0" marR="0" rtl="0" algn="ctr">
                        <a:spcBef>
                          <a:spcPts val="0"/>
                        </a:spcBef>
                        <a:spcAft>
                          <a:spcPts val="0"/>
                        </a:spcAft>
                        <a:buNone/>
                      </a:pPr>
                      <a:r>
                        <a:rPr lang="en-GB" sz="2000">
                          <a:latin typeface="Tahoma"/>
                          <a:ea typeface="Tahoma"/>
                          <a:cs typeface="Tahoma"/>
                          <a:sym typeface="Tahoma"/>
                        </a:rPr>
                        <a:t>Fractions </a:t>
                      </a:r>
                      <a:endParaRPr sz="2000">
                        <a:latin typeface="Tahoma"/>
                        <a:ea typeface="Tahoma"/>
                        <a:cs typeface="Tahoma"/>
                        <a:sym typeface="Tahoma"/>
                      </a:endParaRPr>
                    </a:p>
                  </a:txBody>
                  <a:tcPr marT="45725" marB="45725" marR="91450" marL="91450"/>
                </a:tc>
                <a:tc rowSpan="2">
                  <a:txBody>
                    <a:bodyPr/>
                    <a:lstStyle/>
                    <a:p>
                      <a:pPr indent="0" lvl="0" marL="0" marR="0" rtl="0" algn="ctr">
                        <a:spcBef>
                          <a:spcPts val="0"/>
                        </a:spcBef>
                        <a:spcAft>
                          <a:spcPts val="0"/>
                        </a:spcAft>
                        <a:buNone/>
                      </a:pPr>
                      <a:r>
                        <a:rPr lang="en-GB" sz="2000">
                          <a:latin typeface="Tahoma"/>
                          <a:ea typeface="Tahoma"/>
                          <a:cs typeface="Tahoma"/>
                          <a:sym typeface="Tahoma"/>
                        </a:rPr>
                        <a:t>Recognise</a:t>
                      </a:r>
                      <a:r>
                        <a:rPr lang="en-GB" sz="2000">
                          <a:latin typeface="Tahoma"/>
                          <a:ea typeface="Tahoma"/>
                          <a:cs typeface="Tahoma"/>
                          <a:sym typeface="Tahoma"/>
                        </a:rPr>
                        <a:t>, find and name halves and quarters of shapes and amounts </a:t>
                      </a:r>
                      <a:endParaRPr sz="2000">
                        <a:latin typeface="Tahoma"/>
                        <a:ea typeface="Tahoma"/>
                        <a:cs typeface="Tahoma"/>
                        <a:sym typeface="Tahoma"/>
                      </a:endParaRPr>
                    </a:p>
                  </a:txBody>
                  <a:tcPr marT="45725" marB="45725" marR="91450" marL="91450"/>
                </a:tc>
                <a:tc>
                  <a:txBody>
                    <a:bodyPr/>
                    <a:lstStyle/>
                    <a:p>
                      <a:pPr indent="0" lvl="0" marL="0" marR="0" rtl="0" algn="ctr">
                        <a:spcBef>
                          <a:spcPts val="0"/>
                        </a:spcBef>
                        <a:spcAft>
                          <a:spcPts val="0"/>
                        </a:spcAft>
                        <a:buNone/>
                      </a:pPr>
                      <a:r>
                        <a:rPr lang="en-GB" sz="2000">
                          <a:latin typeface="Tahoma"/>
                          <a:ea typeface="Tahoma"/>
                          <a:cs typeface="Tahoma"/>
                          <a:sym typeface="Tahoma"/>
                        </a:rPr>
                        <a:t>Recognise and find simple fractions (1/2,1/3, 2/4) of</a:t>
                      </a:r>
                      <a:r>
                        <a:rPr lang="en-GB" sz="2000">
                          <a:latin typeface="Tahoma"/>
                          <a:ea typeface="Tahoma"/>
                          <a:cs typeface="Tahoma"/>
                          <a:sym typeface="Tahoma"/>
                        </a:rPr>
                        <a:t> shapes and sets </a:t>
                      </a:r>
                      <a:endParaRPr sz="2000">
                        <a:latin typeface="Tahoma"/>
                        <a:ea typeface="Tahoma"/>
                        <a:cs typeface="Tahoma"/>
                        <a:sym typeface="Tahoma"/>
                      </a:endParaRPr>
                    </a:p>
                  </a:txBody>
                  <a:tcPr marT="45725" marB="45725" marR="91450" marL="91450"/>
                </a:tc>
              </a:tr>
              <a:tr h="1248375">
                <a:tc vMerge="1"/>
                <a:tc vMerge="1"/>
                <a:tc>
                  <a:txBody>
                    <a:bodyPr/>
                    <a:lstStyle/>
                    <a:p>
                      <a:pPr indent="0" lvl="0" marL="0" marR="0" rtl="0" algn="ctr">
                        <a:spcBef>
                          <a:spcPts val="0"/>
                        </a:spcBef>
                        <a:spcAft>
                          <a:spcPts val="0"/>
                        </a:spcAft>
                        <a:buNone/>
                      </a:pPr>
                      <a:r>
                        <a:rPr lang="en-GB" sz="2000">
                          <a:latin typeface="Tahoma"/>
                          <a:ea typeface="Tahoma"/>
                          <a:cs typeface="Tahoma"/>
                          <a:sym typeface="Tahoma"/>
                        </a:rPr>
                        <a:t>Understand equivalence</a:t>
                      </a:r>
                      <a:r>
                        <a:rPr lang="en-GB" sz="2000">
                          <a:latin typeface="Tahoma"/>
                          <a:ea typeface="Tahoma"/>
                          <a:cs typeface="Tahoma"/>
                          <a:sym typeface="Tahoma"/>
                        </a:rPr>
                        <a:t> (2/4 = ½) </a:t>
                      </a:r>
                      <a:endParaRPr sz="2000">
                        <a:latin typeface="Tahoma"/>
                        <a:ea typeface="Tahoma"/>
                        <a:cs typeface="Tahoma"/>
                        <a:sym typeface="Tahoma"/>
                      </a:endParaRPr>
                    </a:p>
                  </a:txBody>
                  <a:tcPr marT="45725" marB="45725" marR="91450" marL="91450"/>
                </a:tc>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pic>
        <p:nvPicPr>
          <p:cNvPr descr="Hillside_Header_big.jpg" id="202" name="Google Shape;202;p13"/>
          <p:cNvPicPr preferRelativeResize="0"/>
          <p:nvPr/>
        </p:nvPicPr>
        <p:blipFill rotWithShape="1">
          <a:blip r:embed="rId3">
            <a:alphaModFix/>
          </a:blip>
          <a:srcRect b="0" l="0" r="0" t="0"/>
          <a:stretch/>
        </p:blipFill>
        <p:spPr>
          <a:xfrm>
            <a:off x="0" y="-19050"/>
            <a:ext cx="12192000" cy="1365250"/>
          </a:xfrm>
          <a:prstGeom prst="rect">
            <a:avLst/>
          </a:prstGeom>
          <a:noFill/>
          <a:ln>
            <a:noFill/>
          </a:ln>
        </p:spPr>
      </p:pic>
      <p:sp>
        <p:nvSpPr>
          <p:cNvPr id="203" name="Google Shape;203;p13"/>
          <p:cNvSpPr txBox="1"/>
          <p:nvPr/>
        </p:nvSpPr>
        <p:spPr>
          <a:xfrm>
            <a:off x="2958353" y="365760"/>
            <a:ext cx="8681421"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3600" u="sng">
                <a:solidFill>
                  <a:schemeClr val="lt1"/>
                </a:solidFill>
                <a:latin typeface="Calibri"/>
                <a:ea typeface="Calibri"/>
                <a:cs typeface="Calibri"/>
                <a:sym typeface="Calibri"/>
              </a:rPr>
              <a:t>KS1 Maths Skills (what they need to know)  </a:t>
            </a:r>
            <a:endParaRPr b="1" sz="3600" u="sng">
              <a:solidFill>
                <a:schemeClr val="lt1"/>
              </a:solidFill>
              <a:latin typeface="Calibri"/>
              <a:ea typeface="Calibri"/>
              <a:cs typeface="Calibri"/>
              <a:sym typeface="Calibri"/>
            </a:endParaRPr>
          </a:p>
        </p:txBody>
      </p:sp>
      <p:graphicFrame>
        <p:nvGraphicFramePr>
          <p:cNvPr id="204" name="Google Shape;204;p13"/>
          <p:cNvGraphicFramePr/>
          <p:nvPr/>
        </p:nvGraphicFramePr>
        <p:xfrm>
          <a:off x="380999" y="1731011"/>
          <a:ext cx="3000000" cy="3000000"/>
        </p:xfrm>
        <a:graphic>
          <a:graphicData uri="http://schemas.openxmlformats.org/drawingml/2006/table">
            <a:tbl>
              <a:tblPr bandRow="1" firstRow="1">
                <a:noFill/>
                <a:tableStyleId>{00C91450-33B2-45DC-ABBA-BFB9B3A28191}</a:tableStyleId>
              </a:tblPr>
              <a:tblGrid>
                <a:gridCol w="1981200"/>
                <a:gridCol w="4685650"/>
                <a:gridCol w="4591925"/>
              </a:tblGrid>
              <a:tr h="485825">
                <a:tc>
                  <a:txBody>
                    <a:bodyPr/>
                    <a:lstStyle/>
                    <a:p>
                      <a:pPr indent="0" lvl="0" marL="0" marR="0" rtl="0" algn="ctr">
                        <a:spcBef>
                          <a:spcPts val="0"/>
                        </a:spcBef>
                        <a:spcAft>
                          <a:spcPts val="0"/>
                        </a:spcAft>
                        <a:buNone/>
                      </a:pPr>
                      <a:r>
                        <a:rPr b="1" lang="en-GB" sz="2000" u="sng">
                          <a:latin typeface="Tahoma"/>
                          <a:ea typeface="Tahoma"/>
                          <a:cs typeface="Tahoma"/>
                          <a:sym typeface="Tahoma"/>
                        </a:rPr>
                        <a:t>Area</a:t>
                      </a:r>
                      <a:endParaRPr b="1" sz="2000" u="sng">
                        <a:latin typeface="Tahoma"/>
                        <a:ea typeface="Tahoma"/>
                        <a:cs typeface="Tahoma"/>
                        <a:sym typeface="Tahoma"/>
                      </a:endParaRPr>
                    </a:p>
                  </a:txBody>
                  <a:tcPr marT="45725" marB="45725" marR="91450" marL="91450"/>
                </a:tc>
                <a:tc>
                  <a:txBody>
                    <a:bodyPr/>
                    <a:lstStyle/>
                    <a:p>
                      <a:pPr indent="0" lvl="0" marL="0" marR="0" rtl="0" algn="ctr">
                        <a:spcBef>
                          <a:spcPts val="0"/>
                        </a:spcBef>
                        <a:spcAft>
                          <a:spcPts val="0"/>
                        </a:spcAft>
                        <a:buNone/>
                      </a:pPr>
                      <a:r>
                        <a:rPr b="1" lang="en-GB" sz="2000" u="sng">
                          <a:latin typeface="Tahoma"/>
                          <a:ea typeface="Tahoma"/>
                          <a:cs typeface="Tahoma"/>
                          <a:sym typeface="Tahoma"/>
                        </a:rPr>
                        <a:t>Year 1 Key Content</a:t>
                      </a:r>
                      <a:endParaRPr b="1" sz="2000" u="sng">
                        <a:latin typeface="Tahoma"/>
                        <a:ea typeface="Tahoma"/>
                        <a:cs typeface="Tahoma"/>
                        <a:sym typeface="Tahoma"/>
                      </a:endParaRPr>
                    </a:p>
                  </a:txBody>
                  <a:tcPr marT="45725" marB="45725" marR="91450" marL="91450"/>
                </a:tc>
                <a:tc>
                  <a:txBody>
                    <a:bodyPr/>
                    <a:lstStyle/>
                    <a:p>
                      <a:pPr indent="0" lvl="0" marL="0" marR="0" rtl="0" algn="ctr">
                        <a:spcBef>
                          <a:spcPts val="0"/>
                        </a:spcBef>
                        <a:spcAft>
                          <a:spcPts val="0"/>
                        </a:spcAft>
                        <a:buNone/>
                      </a:pPr>
                      <a:r>
                        <a:rPr b="1" lang="en-GB" sz="2000" u="sng">
                          <a:latin typeface="Tahoma"/>
                          <a:ea typeface="Tahoma"/>
                          <a:cs typeface="Tahoma"/>
                          <a:sym typeface="Tahoma"/>
                        </a:rPr>
                        <a:t>Year 2 Key Content </a:t>
                      </a:r>
                      <a:endParaRPr b="1" sz="2000" u="sng">
                        <a:latin typeface="Tahoma"/>
                        <a:ea typeface="Tahoma"/>
                        <a:cs typeface="Tahoma"/>
                        <a:sym typeface="Tahoma"/>
                      </a:endParaRPr>
                    </a:p>
                  </a:txBody>
                  <a:tcPr marT="45725" marB="45725" marR="91450" marL="91450"/>
                </a:tc>
              </a:tr>
              <a:tr h="649800">
                <a:tc rowSpan="3">
                  <a:txBody>
                    <a:bodyPr/>
                    <a:lstStyle/>
                    <a:p>
                      <a:pPr indent="0" lvl="0" marL="0" marR="0" rtl="0" algn="ctr">
                        <a:spcBef>
                          <a:spcPts val="0"/>
                        </a:spcBef>
                        <a:spcAft>
                          <a:spcPts val="0"/>
                        </a:spcAft>
                        <a:buNone/>
                      </a:pPr>
                      <a:r>
                        <a:t/>
                      </a:r>
                      <a:endParaRPr sz="2000">
                        <a:latin typeface="Tahoma"/>
                        <a:ea typeface="Tahoma"/>
                        <a:cs typeface="Tahoma"/>
                        <a:sym typeface="Tahoma"/>
                      </a:endParaRPr>
                    </a:p>
                    <a:p>
                      <a:pPr indent="0" lvl="0" marL="0" marR="0" rtl="0" algn="ctr">
                        <a:spcBef>
                          <a:spcPts val="0"/>
                        </a:spcBef>
                        <a:spcAft>
                          <a:spcPts val="0"/>
                        </a:spcAft>
                        <a:buNone/>
                      </a:pPr>
                      <a:r>
                        <a:rPr lang="en-GB" sz="2000">
                          <a:latin typeface="Tahoma"/>
                          <a:ea typeface="Tahoma"/>
                          <a:cs typeface="Tahoma"/>
                          <a:sym typeface="Tahoma"/>
                        </a:rPr>
                        <a:t>Throughout all units</a:t>
                      </a:r>
                      <a:r>
                        <a:rPr lang="en-GB" sz="2000">
                          <a:latin typeface="Tahoma"/>
                          <a:ea typeface="Tahoma"/>
                          <a:cs typeface="Tahoma"/>
                          <a:sym typeface="Tahoma"/>
                        </a:rPr>
                        <a:t> </a:t>
                      </a:r>
                      <a:endParaRPr sz="2000">
                        <a:latin typeface="Tahoma"/>
                        <a:ea typeface="Tahoma"/>
                        <a:cs typeface="Tahoma"/>
                        <a:sym typeface="Tahoma"/>
                      </a:endParaRPr>
                    </a:p>
                    <a:p>
                      <a:pPr indent="0" lvl="0" marL="0" marR="0" rtl="0" algn="ctr">
                        <a:spcBef>
                          <a:spcPts val="0"/>
                        </a:spcBef>
                        <a:spcAft>
                          <a:spcPts val="0"/>
                        </a:spcAft>
                        <a:buNone/>
                      </a:pPr>
                      <a:r>
                        <a:t/>
                      </a:r>
                      <a:endParaRPr sz="2000">
                        <a:latin typeface="Tahoma"/>
                        <a:ea typeface="Tahoma"/>
                        <a:cs typeface="Tahoma"/>
                        <a:sym typeface="Tahoma"/>
                      </a:endParaRPr>
                    </a:p>
                    <a:p>
                      <a:pPr indent="0" lvl="0" marL="0" marR="0" rtl="0" algn="ctr">
                        <a:spcBef>
                          <a:spcPts val="0"/>
                        </a:spcBef>
                        <a:spcAft>
                          <a:spcPts val="0"/>
                        </a:spcAft>
                        <a:buNone/>
                      </a:pPr>
                      <a:r>
                        <a:rPr lang="en-GB" sz="2000">
                          <a:latin typeface="Tahoma"/>
                          <a:ea typeface="Tahoma"/>
                          <a:cs typeface="Tahoma"/>
                          <a:sym typeface="Tahoma"/>
                        </a:rPr>
                        <a:t>Working Mathematically </a:t>
                      </a:r>
                      <a:endParaRPr sz="2000">
                        <a:latin typeface="Tahoma"/>
                        <a:ea typeface="Tahoma"/>
                        <a:cs typeface="Tahoma"/>
                        <a:sym typeface="Tahoma"/>
                      </a:endParaRPr>
                    </a:p>
                  </a:txBody>
                  <a:tcPr marT="45725" marB="45725" marR="91450" marL="91450"/>
                </a:tc>
                <a:tc>
                  <a:txBody>
                    <a:bodyPr/>
                    <a:lstStyle/>
                    <a:p>
                      <a:pPr indent="0" lvl="0" marL="0" marR="0" rtl="0" algn="ctr">
                        <a:spcBef>
                          <a:spcPts val="0"/>
                        </a:spcBef>
                        <a:spcAft>
                          <a:spcPts val="0"/>
                        </a:spcAft>
                        <a:buNone/>
                      </a:pPr>
                      <a:r>
                        <a:rPr lang="en-GB" sz="2000">
                          <a:latin typeface="Tahoma"/>
                          <a:ea typeface="Tahoma"/>
                          <a:cs typeface="Tahoma"/>
                          <a:sym typeface="Tahoma"/>
                        </a:rPr>
                        <a:t>Solve simple problems using</a:t>
                      </a:r>
                      <a:r>
                        <a:rPr lang="en-GB" sz="2000">
                          <a:latin typeface="Tahoma"/>
                          <a:ea typeface="Tahoma"/>
                          <a:cs typeface="Tahoma"/>
                          <a:sym typeface="Tahoma"/>
                        </a:rPr>
                        <a:t> concrete materials (counters, shapes)</a:t>
                      </a:r>
                      <a:endParaRPr sz="2000">
                        <a:latin typeface="Tahoma"/>
                        <a:ea typeface="Tahoma"/>
                        <a:cs typeface="Tahoma"/>
                        <a:sym typeface="Tahoma"/>
                      </a:endParaRPr>
                    </a:p>
                  </a:txBody>
                  <a:tcPr marT="45725" marB="45725" marR="91450" marL="91450"/>
                </a:tc>
                <a:tc>
                  <a:txBody>
                    <a:bodyPr/>
                    <a:lstStyle/>
                    <a:p>
                      <a:pPr indent="0" lvl="0" marL="0" marR="0" rtl="0" algn="ctr">
                        <a:spcBef>
                          <a:spcPts val="0"/>
                        </a:spcBef>
                        <a:spcAft>
                          <a:spcPts val="0"/>
                        </a:spcAft>
                        <a:buNone/>
                      </a:pPr>
                      <a:r>
                        <a:rPr lang="en-GB" sz="2000">
                          <a:latin typeface="Tahoma"/>
                          <a:ea typeface="Tahoma"/>
                          <a:cs typeface="Tahoma"/>
                          <a:sym typeface="Tahoma"/>
                        </a:rPr>
                        <a:t>Solve simple problems using</a:t>
                      </a:r>
                      <a:r>
                        <a:rPr lang="en-GB" sz="2000">
                          <a:latin typeface="Tahoma"/>
                          <a:ea typeface="Tahoma"/>
                          <a:cs typeface="Tahoma"/>
                          <a:sym typeface="Tahoma"/>
                        </a:rPr>
                        <a:t> concrete materials and pictorial representations </a:t>
                      </a:r>
                      <a:endParaRPr sz="2000">
                        <a:latin typeface="Tahoma"/>
                        <a:ea typeface="Tahoma"/>
                        <a:cs typeface="Tahoma"/>
                        <a:sym typeface="Tahoma"/>
                      </a:endParaRPr>
                    </a:p>
                  </a:txBody>
                  <a:tcPr marT="45725" marB="45725" marR="91450" marL="91450"/>
                </a:tc>
              </a:tr>
              <a:tr h="598575">
                <a:tc vMerge="1"/>
                <a:tc>
                  <a:txBody>
                    <a:bodyPr/>
                    <a:lstStyle/>
                    <a:p>
                      <a:pPr indent="0" lvl="0" marL="0" marR="0" rtl="0" algn="ctr">
                        <a:spcBef>
                          <a:spcPts val="0"/>
                        </a:spcBef>
                        <a:spcAft>
                          <a:spcPts val="0"/>
                        </a:spcAft>
                        <a:buNone/>
                      </a:pPr>
                      <a:r>
                        <a:rPr lang="en-GB" sz="2000">
                          <a:latin typeface="Tahoma"/>
                          <a:ea typeface="Tahoma"/>
                          <a:cs typeface="Tahoma"/>
                          <a:sym typeface="Tahoma"/>
                        </a:rPr>
                        <a:t>Explain methods</a:t>
                      </a:r>
                      <a:r>
                        <a:rPr lang="en-GB" sz="2000">
                          <a:latin typeface="Tahoma"/>
                          <a:ea typeface="Tahoma"/>
                          <a:cs typeface="Tahoma"/>
                          <a:sym typeface="Tahoma"/>
                        </a:rPr>
                        <a:t> and solutions </a:t>
                      </a:r>
                      <a:endParaRPr sz="2000">
                        <a:latin typeface="Tahoma"/>
                        <a:ea typeface="Tahoma"/>
                        <a:cs typeface="Tahoma"/>
                        <a:sym typeface="Tahoma"/>
                      </a:endParaRPr>
                    </a:p>
                  </a:txBody>
                  <a:tcPr marT="45725" marB="45725" marR="91450" marL="91450"/>
                </a:tc>
                <a:tc>
                  <a:txBody>
                    <a:bodyPr/>
                    <a:lstStyle/>
                    <a:p>
                      <a:pPr indent="0" lvl="0" marL="0" marR="0" rtl="0" algn="ctr">
                        <a:spcBef>
                          <a:spcPts val="0"/>
                        </a:spcBef>
                        <a:spcAft>
                          <a:spcPts val="0"/>
                        </a:spcAft>
                        <a:buNone/>
                      </a:pPr>
                      <a:r>
                        <a:rPr lang="en-GB" sz="2000">
                          <a:latin typeface="Tahoma"/>
                          <a:ea typeface="Tahoma"/>
                          <a:cs typeface="Tahoma"/>
                          <a:sym typeface="Tahoma"/>
                        </a:rPr>
                        <a:t>Use reasoning and explain solutions clearly using</a:t>
                      </a:r>
                      <a:r>
                        <a:rPr lang="en-GB" sz="2000">
                          <a:latin typeface="Tahoma"/>
                          <a:ea typeface="Tahoma"/>
                          <a:cs typeface="Tahoma"/>
                          <a:sym typeface="Tahoma"/>
                        </a:rPr>
                        <a:t> appropriate mathematical language </a:t>
                      </a:r>
                      <a:endParaRPr sz="2000">
                        <a:latin typeface="Tahoma"/>
                        <a:ea typeface="Tahoma"/>
                        <a:cs typeface="Tahoma"/>
                        <a:sym typeface="Tahoma"/>
                      </a:endParaRPr>
                    </a:p>
                  </a:txBody>
                  <a:tcPr marT="45725" marB="45725" marR="91450" marL="91450"/>
                </a:tc>
              </a:tr>
              <a:tr h="649800">
                <a:tc vMerge="1"/>
                <a:tc>
                  <a:txBody>
                    <a:bodyPr/>
                    <a:lstStyle/>
                    <a:p>
                      <a:pPr indent="0" lvl="0" marL="0" marR="0" rtl="0" algn="ctr">
                        <a:spcBef>
                          <a:spcPts val="0"/>
                        </a:spcBef>
                        <a:spcAft>
                          <a:spcPts val="0"/>
                        </a:spcAft>
                        <a:buNone/>
                      </a:pPr>
                      <a:r>
                        <a:rPr lang="en-GB" sz="2000">
                          <a:latin typeface="Tahoma"/>
                          <a:ea typeface="Tahoma"/>
                          <a:cs typeface="Tahoma"/>
                          <a:sym typeface="Tahoma"/>
                        </a:rPr>
                        <a:t>Use mathematical vocabulary</a:t>
                      </a:r>
                      <a:r>
                        <a:rPr lang="en-GB" sz="2000">
                          <a:latin typeface="Tahoma"/>
                          <a:ea typeface="Tahoma"/>
                          <a:cs typeface="Tahoma"/>
                          <a:sym typeface="Tahoma"/>
                        </a:rPr>
                        <a:t> to describe and explain methods. </a:t>
                      </a:r>
                      <a:endParaRPr sz="2000">
                        <a:latin typeface="Tahoma"/>
                        <a:ea typeface="Tahoma"/>
                        <a:cs typeface="Tahoma"/>
                        <a:sym typeface="Tahoma"/>
                      </a:endParaRPr>
                    </a:p>
                  </a:txBody>
                  <a:tcPr marT="45725" marB="45725" marR="91450" marL="91450"/>
                </a:tc>
                <a:tc>
                  <a:txBody>
                    <a:bodyPr/>
                    <a:lstStyle/>
                    <a:p>
                      <a:pPr indent="0" lvl="0" marL="0" marR="0" rtl="0" algn="ctr">
                        <a:lnSpc>
                          <a:spcPct val="100000"/>
                        </a:lnSpc>
                        <a:spcBef>
                          <a:spcPts val="0"/>
                        </a:spcBef>
                        <a:spcAft>
                          <a:spcPts val="0"/>
                        </a:spcAft>
                        <a:buClr>
                          <a:schemeClr val="dk1"/>
                        </a:buClr>
                        <a:buSzPts val="2000"/>
                        <a:buFont typeface="Tahoma"/>
                        <a:buNone/>
                      </a:pPr>
                      <a:r>
                        <a:rPr lang="en-GB" sz="2000">
                          <a:latin typeface="Tahoma"/>
                          <a:ea typeface="Tahoma"/>
                          <a:cs typeface="Tahoma"/>
                          <a:sym typeface="Tahoma"/>
                        </a:rPr>
                        <a:t>Apply mathematical</a:t>
                      </a:r>
                      <a:r>
                        <a:rPr lang="en-GB" sz="2000">
                          <a:latin typeface="Tahoma"/>
                          <a:ea typeface="Tahoma"/>
                          <a:cs typeface="Tahoma"/>
                          <a:sym typeface="Tahoma"/>
                        </a:rPr>
                        <a:t> concepts to real-world problems</a:t>
                      </a:r>
                      <a:r>
                        <a:rPr lang="en-GB" sz="1800">
                          <a:latin typeface="Calibri"/>
                          <a:ea typeface="Calibri"/>
                          <a:cs typeface="Calibri"/>
                          <a:sym typeface="Calibri"/>
                        </a:rPr>
                        <a:t>. </a:t>
                      </a:r>
                      <a:endParaRPr sz="2000">
                        <a:latin typeface="Tahoma"/>
                        <a:ea typeface="Tahoma"/>
                        <a:cs typeface="Tahoma"/>
                        <a:sym typeface="Tahoma"/>
                      </a:endParaRPr>
                    </a:p>
                  </a:txBody>
                  <a:tcPr marT="45725" marB="45725" marR="91450" marL="91450"/>
                </a:tc>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pic>
        <p:nvPicPr>
          <p:cNvPr descr="Hillside_Header_big.jpg" id="209" name="Google Shape;209;p14"/>
          <p:cNvPicPr preferRelativeResize="0"/>
          <p:nvPr/>
        </p:nvPicPr>
        <p:blipFill rotWithShape="1">
          <a:blip r:embed="rId3">
            <a:alphaModFix/>
          </a:blip>
          <a:srcRect b="0" l="0" r="0" t="0"/>
          <a:stretch/>
        </p:blipFill>
        <p:spPr>
          <a:xfrm>
            <a:off x="0" y="-19050"/>
            <a:ext cx="12192000" cy="1365250"/>
          </a:xfrm>
          <a:prstGeom prst="rect">
            <a:avLst/>
          </a:prstGeom>
          <a:noFill/>
          <a:ln>
            <a:noFill/>
          </a:ln>
        </p:spPr>
      </p:pic>
      <p:sp>
        <p:nvSpPr>
          <p:cNvPr id="210" name="Google Shape;210;p14"/>
          <p:cNvSpPr txBox="1"/>
          <p:nvPr/>
        </p:nvSpPr>
        <p:spPr>
          <a:xfrm>
            <a:off x="2958353" y="365760"/>
            <a:ext cx="8681421"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3600" u="sng">
                <a:solidFill>
                  <a:schemeClr val="lt1"/>
                </a:solidFill>
                <a:latin typeface="Calibri"/>
                <a:ea typeface="Calibri"/>
                <a:cs typeface="Calibri"/>
                <a:sym typeface="Calibri"/>
              </a:rPr>
              <a:t>Vocabulary (Star words)</a:t>
            </a:r>
            <a:endParaRPr b="1" sz="3600" u="sng">
              <a:solidFill>
                <a:schemeClr val="lt1"/>
              </a:solidFill>
              <a:latin typeface="Calibri"/>
              <a:ea typeface="Calibri"/>
              <a:cs typeface="Calibri"/>
              <a:sym typeface="Calibri"/>
            </a:endParaRPr>
          </a:p>
        </p:txBody>
      </p:sp>
      <p:pic>
        <p:nvPicPr>
          <p:cNvPr id="211" name="Google Shape;211;p14"/>
          <p:cNvPicPr preferRelativeResize="0"/>
          <p:nvPr/>
        </p:nvPicPr>
        <p:blipFill rotWithShape="1">
          <a:blip r:embed="rId4">
            <a:alphaModFix/>
          </a:blip>
          <a:srcRect b="0" l="0" r="0" t="0"/>
          <a:stretch/>
        </p:blipFill>
        <p:spPr>
          <a:xfrm>
            <a:off x="601662" y="1581149"/>
            <a:ext cx="11158538" cy="2897231"/>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pic>
        <p:nvPicPr>
          <p:cNvPr descr="Hillside_Header_big.jpg" id="216" name="Google Shape;216;p15"/>
          <p:cNvPicPr preferRelativeResize="0"/>
          <p:nvPr/>
        </p:nvPicPr>
        <p:blipFill rotWithShape="1">
          <a:blip r:embed="rId3">
            <a:alphaModFix/>
          </a:blip>
          <a:srcRect b="0" l="0" r="0" t="0"/>
          <a:stretch/>
        </p:blipFill>
        <p:spPr>
          <a:xfrm>
            <a:off x="0" y="-19050"/>
            <a:ext cx="12192000" cy="1365250"/>
          </a:xfrm>
          <a:prstGeom prst="rect">
            <a:avLst/>
          </a:prstGeom>
          <a:noFill/>
          <a:ln>
            <a:noFill/>
          </a:ln>
        </p:spPr>
      </p:pic>
      <p:sp>
        <p:nvSpPr>
          <p:cNvPr id="217" name="Google Shape;217;p15"/>
          <p:cNvSpPr txBox="1"/>
          <p:nvPr/>
        </p:nvSpPr>
        <p:spPr>
          <a:xfrm>
            <a:off x="2958353" y="365760"/>
            <a:ext cx="8681421"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3600" u="sng">
                <a:solidFill>
                  <a:schemeClr val="lt1"/>
                </a:solidFill>
                <a:latin typeface="Calibri"/>
                <a:ea typeface="Calibri"/>
                <a:cs typeface="Calibri"/>
                <a:sym typeface="Calibri"/>
              </a:rPr>
              <a:t>Maths in Action </a:t>
            </a:r>
            <a:endParaRPr b="1" sz="3600" u="sng">
              <a:solidFill>
                <a:schemeClr val="lt1"/>
              </a:solidFill>
              <a:latin typeface="Calibri"/>
              <a:ea typeface="Calibri"/>
              <a:cs typeface="Calibri"/>
              <a:sym typeface="Calibri"/>
            </a:endParaRPr>
          </a:p>
        </p:txBody>
      </p:sp>
      <p:pic>
        <p:nvPicPr>
          <p:cNvPr id="218" name="Google Shape;218;p15"/>
          <p:cNvPicPr preferRelativeResize="0"/>
          <p:nvPr/>
        </p:nvPicPr>
        <p:blipFill rotWithShape="1">
          <a:blip r:embed="rId4">
            <a:alphaModFix/>
          </a:blip>
          <a:srcRect b="0" l="0" r="0" t="0"/>
          <a:stretch/>
        </p:blipFill>
        <p:spPr>
          <a:xfrm>
            <a:off x="637558" y="1614207"/>
            <a:ext cx="2489603" cy="1849419"/>
          </a:xfrm>
          <a:prstGeom prst="rect">
            <a:avLst/>
          </a:prstGeom>
          <a:noFill/>
          <a:ln>
            <a:noFill/>
          </a:ln>
        </p:spPr>
      </p:pic>
      <p:pic>
        <p:nvPicPr>
          <p:cNvPr id="219" name="Google Shape;219;p15"/>
          <p:cNvPicPr preferRelativeResize="0"/>
          <p:nvPr/>
        </p:nvPicPr>
        <p:blipFill rotWithShape="1">
          <a:blip r:embed="rId5">
            <a:alphaModFix/>
          </a:blip>
          <a:srcRect b="0" l="0" r="0" t="0"/>
          <a:stretch/>
        </p:blipFill>
        <p:spPr>
          <a:xfrm>
            <a:off x="3593054" y="1538903"/>
            <a:ext cx="2306394" cy="2176456"/>
          </a:xfrm>
          <a:prstGeom prst="rect">
            <a:avLst/>
          </a:prstGeom>
          <a:noFill/>
          <a:ln>
            <a:noFill/>
          </a:ln>
        </p:spPr>
      </p:pic>
      <p:pic>
        <p:nvPicPr>
          <p:cNvPr id="220" name="Google Shape;220;p15"/>
          <p:cNvPicPr preferRelativeResize="0"/>
          <p:nvPr/>
        </p:nvPicPr>
        <p:blipFill rotWithShape="1">
          <a:blip r:embed="rId6">
            <a:alphaModFix/>
          </a:blip>
          <a:srcRect b="0" l="0" r="0" t="0"/>
          <a:stretch/>
        </p:blipFill>
        <p:spPr>
          <a:xfrm>
            <a:off x="6217950" y="1538903"/>
            <a:ext cx="2947805" cy="2170131"/>
          </a:xfrm>
          <a:prstGeom prst="rect">
            <a:avLst/>
          </a:prstGeom>
          <a:noFill/>
          <a:ln>
            <a:noFill/>
          </a:ln>
        </p:spPr>
      </p:pic>
      <p:pic>
        <p:nvPicPr>
          <p:cNvPr id="221" name="Google Shape;221;p15"/>
          <p:cNvPicPr preferRelativeResize="0"/>
          <p:nvPr/>
        </p:nvPicPr>
        <p:blipFill rotWithShape="1">
          <a:blip r:embed="rId7">
            <a:alphaModFix/>
          </a:blip>
          <a:srcRect b="0" l="0" r="0" t="0"/>
          <a:stretch/>
        </p:blipFill>
        <p:spPr>
          <a:xfrm>
            <a:off x="485506" y="3841164"/>
            <a:ext cx="2505582" cy="2345180"/>
          </a:xfrm>
          <a:prstGeom prst="rect">
            <a:avLst/>
          </a:prstGeom>
          <a:noFill/>
          <a:ln>
            <a:noFill/>
          </a:ln>
        </p:spPr>
      </p:pic>
      <p:pic>
        <p:nvPicPr>
          <p:cNvPr id="222" name="Google Shape;222;p15"/>
          <p:cNvPicPr preferRelativeResize="0"/>
          <p:nvPr/>
        </p:nvPicPr>
        <p:blipFill rotWithShape="1">
          <a:blip r:embed="rId8">
            <a:alphaModFix/>
          </a:blip>
          <a:srcRect b="0" l="0" r="0" t="0"/>
          <a:stretch/>
        </p:blipFill>
        <p:spPr>
          <a:xfrm>
            <a:off x="3649100" y="3992842"/>
            <a:ext cx="2500990" cy="2041824"/>
          </a:xfrm>
          <a:prstGeom prst="rect">
            <a:avLst/>
          </a:prstGeom>
          <a:noFill/>
          <a:ln>
            <a:noFill/>
          </a:ln>
        </p:spPr>
      </p:pic>
      <p:pic>
        <p:nvPicPr>
          <p:cNvPr id="223" name="Google Shape;223;p15"/>
          <p:cNvPicPr preferRelativeResize="0"/>
          <p:nvPr/>
        </p:nvPicPr>
        <p:blipFill rotWithShape="1">
          <a:blip r:embed="rId9">
            <a:alphaModFix/>
          </a:blip>
          <a:srcRect b="0" l="0" r="0" t="0"/>
          <a:stretch/>
        </p:blipFill>
        <p:spPr>
          <a:xfrm>
            <a:off x="7338236" y="4199002"/>
            <a:ext cx="2975171" cy="1960301"/>
          </a:xfrm>
          <a:prstGeom prst="rect">
            <a:avLst/>
          </a:prstGeom>
          <a:noFill/>
          <a:ln>
            <a:noFill/>
          </a:ln>
        </p:spPr>
      </p:pic>
      <p:pic>
        <p:nvPicPr>
          <p:cNvPr id="224" name="Google Shape;224;p15"/>
          <p:cNvPicPr preferRelativeResize="0"/>
          <p:nvPr/>
        </p:nvPicPr>
        <p:blipFill rotWithShape="1">
          <a:blip r:embed="rId10">
            <a:alphaModFix/>
          </a:blip>
          <a:srcRect b="0" l="0" r="0" t="0"/>
          <a:stretch/>
        </p:blipFill>
        <p:spPr>
          <a:xfrm>
            <a:off x="9721054" y="1486611"/>
            <a:ext cx="2134403" cy="2375384"/>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18"/>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19"/>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20"/>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24"/>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21"/>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22"/>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23"/>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pic>
        <p:nvPicPr>
          <p:cNvPr descr="Hillside_Header_big.jpg" id="229" name="Google Shape;229;p16"/>
          <p:cNvPicPr preferRelativeResize="0"/>
          <p:nvPr/>
        </p:nvPicPr>
        <p:blipFill rotWithShape="1">
          <a:blip r:embed="rId3">
            <a:alphaModFix/>
          </a:blip>
          <a:srcRect b="0" l="0" r="0" t="0"/>
          <a:stretch/>
        </p:blipFill>
        <p:spPr>
          <a:xfrm>
            <a:off x="0" y="-19050"/>
            <a:ext cx="12192000" cy="1365250"/>
          </a:xfrm>
          <a:prstGeom prst="rect">
            <a:avLst/>
          </a:prstGeom>
          <a:noFill/>
          <a:ln>
            <a:noFill/>
          </a:ln>
        </p:spPr>
      </p:pic>
      <p:sp>
        <p:nvSpPr>
          <p:cNvPr id="230" name="Google Shape;230;p16"/>
          <p:cNvSpPr txBox="1"/>
          <p:nvPr/>
        </p:nvSpPr>
        <p:spPr>
          <a:xfrm>
            <a:off x="2958353" y="365760"/>
            <a:ext cx="8681421"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3600" u="sng">
                <a:solidFill>
                  <a:schemeClr val="lt1"/>
                </a:solidFill>
                <a:latin typeface="Calibri"/>
                <a:ea typeface="Calibri"/>
                <a:cs typeface="Calibri"/>
                <a:sym typeface="Calibri"/>
              </a:rPr>
              <a:t>Maths in Action </a:t>
            </a:r>
            <a:endParaRPr b="1" sz="3600" u="sng">
              <a:solidFill>
                <a:schemeClr val="lt1"/>
              </a:solidFill>
              <a:latin typeface="Calibri"/>
              <a:ea typeface="Calibri"/>
              <a:cs typeface="Calibri"/>
              <a:sym typeface="Calibri"/>
            </a:endParaRPr>
          </a:p>
        </p:txBody>
      </p:sp>
      <p:pic>
        <p:nvPicPr>
          <p:cNvPr id="231" name="Google Shape;231;p16"/>
          <p:cNvPicPr preferRelativeResize="0"/>
          <p:nvPr/>
        </p:nvPicPr>
        <p:blipFill rotWithShape="1">
          <a:blip r:embed="rId4">
            <a:alphaModFix/>
          </a:blip>
          <a:srcRect b="0" l="0" r="0" t="0"/>
          <a:stretch/>
        </p:blipFill>
        <p:spPr>
          <a:xfrm>
            <a:off x="341052" y="1530330"/>
            <a:ext cx="1692144" cy="2079203"/>
          </a:xfrm>
          <a:prstGeom prst="rect">
            <a:avLst/>
          </a:prstGeom>
          <a:noFill/>
          <a:ln>
            <a:noFill/>
          </a:ln>
        </p:spPr>
      </p:pic>
      <p:pic>
        <p:nvPicPr>
          <p:cNvPr id="232" name="Google Shape;232;p16"/>
          <p:cNvPicPr preferRelativeResize="0"/>
          <p:nvPr/>
        </p:nvPicPr>
        <p:blipFill rotWithShape="1">
          <a:blip r:embed="rId5">
            <a:alphaModFix/>
          </a:blip>
          <a:srcRect b="0" l="0" r="0" t="0"/>
          <a:stretch/>
        </p:blipFill>
        <p:spPr>
          <a:xfrm>
            <a:off x="2458346" y="1530329"/>
            <a:ext cx="2119971" cy="2079203"/>
          </a:xfrm>
          <a:prstGeom prst="rect">
            <a:avLst/>
          </a:prstGeom>
          <a:noFill/>
          <a:ln>
            <a:noFill/>
          </a:ln>
        </p:spPr>
      </p:pic>
      <p:pic>
        <p:nvPicPr>
          <p:cNvPr id="233" name="Google Shape;233;p16"/>
          <p:cNvPicPr preferRelativeResize="0"/>
          <p:nvPr/>
        </p:nvPicPr>
        <p:blipFill rotWithShape="1">
          <a:blip r:embed="rId6">
            <a:alphaModFix/>
          </a:blip>
          <a:srcRect b="0" l="0" r="0" t="0"/>
          <a:stretch/>
        </p:blipFill>
        <p:spPr>
          <a:xfrm>
            <a:off x="4900703" y="1530329"/>
            <a:ext cx="2496327" cy="2079203"/>
          </a:xfrm>
          <a:prstGeom prst="rect">
            <a:avLst/>
          </a:prstGeom>
          <a:noFill/>
          <a:ln>
            <a:noFill/>
          </a:ln>
        </p:spPr>
      </p:pic>
      <p:pic>
        <p:nvPicPr>
          <p:cNvPr id="234" name="Google Shape;234;p16"/>
          <p:cNvPicPr preferRelativeResize="0"/>
          <p:nvPr/>
        </p:nvPicPr>
        <p:blipFill rotWithShape="1">
          <a:blip r:embed="rId7">
            <a:alphaModFix/>
          </a:blip>
          <a:srcRect b="0" l="0" r="0" t="0"/>
          <a:stretch/>
        </p:blipFill>
        <p:spPr>
          <a:xfrm>
            <a:off x="7719416" y="1530328"/>
            <a:ext cx="1919264" cy="2079203"/>
          </a:xfrm>
          <a:prstGeom prst="rect">
            <a:avLst/>
          </a:prstGeom>
          <a:noFill/>
          <a:ln>
            <a:noFill/>
          </a:ln>
        </p:spPr>
      </p:pic>
      <p:pic>
        <p:nvPicPr>
          <p:cNvPr id="235" name="Google Shape;235;p16"/>
          <p:cNvPicPr preferRelativeResize="0"/>
          <p:nvPr/>
        </p:nvPicPr>
        <p:blipFill rotWithShape="1">
          <a:blip r:embed="rId8">
            <a:alphaModFix/>
          </a:blip>
          <a:srcRect b="0" l="0" r="0" t="0"/>
          <a:stretch/>
        </p:blipFill>
        <p:spPr>
          <a:xfrm>
            <a:off x="9961065" y="1530328"/>
            <a:ext cx="1738643" cy="2079203"/>
          </a:xfrm>
          <a:prstGeom prst="rect">
            <a:avLst/>
          </a:prstGeom>
          <a:noFill/>
          <a:ln>
            <a:noFill/>
          </a:ln>
        </p:spPr>
      </p:pic>
      <p:pic>
        <p:nvPicPr>
          <p:cNvPr id="236" name="Google Shape;236;p16"/>
          <p:cNvPicPr preferRelativeResize="0"/>
          <p:nvPr/>
        </p:nvPicPr>
        <p:blipFill rotWithShape="1">
          <a:blip r:embed="rId9">
            <a:alphaModFix/>
          </a:blip>
          <a:srcRect b="0" l="0" r="0" t="0"/>
          <a:stretch/>
        </p:blipFill>
        <p:spPr>
          <a:xfrm>
            <a:off x="341052" y="4429963"/>
            <a:ext cx="3096466" cy="1980365"/>
          </a:xfrm>
          <a:prstGeom prst="rect">
            <a:avLst/>
          </a:prstGeom>
          <a:noFill/>
          <a:ln>
            <a:noFill/>
          </a:ln>
        </p:spPr>
      </p:pic>
      <p:pic>
        <p:nvPicPr>
          <p:cNvPr id="237" name="Google Shape;237;p16"/>
          <p:cNvPicPr preferRelativeResize="0"/>
          <p:nvPr/>
        </p:nvPicPr>
        <p:blipFill rotWithShape="1">
          <a:blip r:embed="rId10">
            <a:alphaModFix/>
          </a:blip>
          <a:srcRect b="0" l="0" r="0" t="0"/>
          <a:stretch/>
        </p:blipFill>
        <p:spPr>
          <a:xfrm>
            <a:off x="3836558" y="4015269"/>
            <a:ext cx="1875753" cy="2403629"/>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31"/>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32"/>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33"/>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34"/>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35"/>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36"/>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37"/>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pic>
        <p:nvPicPr>
          <p:cNvPr descr="Hillside_Header_big.jpg" id="242" name="Google Shape;242;p17"/>
          <p:cNvPicPr preferRelativeResize="0"/>
          <p:nvPr/>
        </p:nvPicPr>
        <p:blipFill rotWithShape="1">
          <a:blip r:embed="rId3">
            <a:alphaModFix/>
          </a:blip>
          <a:srcRect b="0" l="0" r="0" t="0"/>
          <a:stretch/>
        </p:blipFill>
        <p:spPr>
          <a:xfrm>
            <a:off x="0" y="-19050"/>
            <a:ext cx="12192000" cy="1365250"/>
          </a:xfrm>
          <a:prstGeom prst="rect">
            <a:avLst/>
          </a:prstGeom>
          <a:noFill/>
          <a:ln>
            <a:noFill/>
          </a:ln>
        </p:spPr>
      </p:pic>
      <p:sp>
        <p:nvSpPr>
          <p:cNvPr id="243" name="Google Shape;243;p17"/>
          <p:cNvSpPr txBox="1"/>
          <p:nvPr/>
        </p:nvSpPr>
        <p:spPr>
          <a:xfrm>
            <a:off x="2958353" y="365760"/>
            <a:ext cx="8681421"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3600" u="sng">
                <a:solidFill>
                  <a:schemeClr val="lt1"/>
                </a:solidFill>
                <a:latin typeface="Calibri"/>
                <a:ea typeface="Calibri"/>
                <a:cs typeface="Calibri"/>
                <a:sym typeface="Calibri"/>
              </a:rPr>
              <a:t>Maths in Action </a:t>
            </a:r>
            <a:endParaRPr b="1" sz="3600" u="sng">
              <a:solidFill>
                <a:schemeClr val="lt1"/>
              </a:solidFill>
              <a:latin typeface="Calibri"/>
              <a:ea typeface="Calibri"/>
              <a:cs typeface="Calibri"/>
              <a:sym typeface="Calibri"/>
            </a:endParaRPr>
          </a:p>
        </p:txBody>
      </p:sp>
      <p:pic>
        <p:nvPicPr>
          <p:cNvPr id="244" name="Google Shape;244;p17"/>
          <p:cNvPicPr preferRelativeResize="0"/>
          <p:nvPr/>
        </p:nvPicPr>
        <p:blipFill rotWithShape="1">
          <a:blip r:embed="rId4">
            <a:alphaModFix/>
          </a:blip>
          <a:srcRect b="0" l="0" r="0" t="0"/>
          <a:stretch/>
        </p:blipFill>
        <p:spPr>
          <a:xfrm>
            <a:off x="3539266" y="1773625"/>
            <a:ext cx="1598239" cy="1924410"/>
          </a:xfrm>
          <a:prstGeom prst="rect">
            <a:avLst/>
          </a:prstGeom>
          <a:noFill/>
          <a:ln>
            <a:noFill/>
          </a:ln>
        </p:spPr>
      </p:pic>
      <p:pic>
        <p:nvPicPr>
          <p:cNvPr id="245" name="Google Shape;245;p17"/>
          <p:cNvPicPr preferRelativeResize="0"/>
          <p:nvPr/>
        </p:nvPicPr>
        <p:blipFill rotWithShape="1">
          <a:blip r:embed="rId5">
            <a:alphaModFix/>
          </a:blip>
          <a:srcRect b="0" l="0" r="0" t="0"/>
          <a:stretch/>
        </p:blipFill>
        <p:spPr>
          <a:xfrm>
            <a:off x="9350214" y="4125460"/>
            <a:ext cx="2139045" cy="2139045"/>
          </a:xfrm>
          <a:prstGeom prst="rect">
            <a:avLst/>
          </a:prstGeom>
          <a:noFill/>
          <a:ln>
            <a:noFill/>
          </a:ln>
        </p:spPr>
      </p:pic>
      <p:pic>
        <p:nvPicPr>
          <p:cNvPr id="246" name="Google Shape;246;p17"/>
          <p:cNvPicPr preferRelativeResize="0"/>
          <p:nvPr/>
        </p:nvPicPr>
        <p:blipFill rotWithShape="1">
          <a:blip r:embed="rId6">
            <a:alphaModFix/>
          </a:blip>
          <a:srcRect b="0" l="0" r="0" t="0"/>
          <a:stretch/>
        </p:blipFill>
        <p:spPr>
          <a:xfrm>
            <a:off x="1370896" y="4125460"/>
            <a:ext cx="1982740" cy="2331495"/>
          </a:xfrm>
          <a:prstGeom prst="rect">
            <a:avLst/>
          </a:prstGeom>
          <a:noFill/>
          <a:ln>
            <a:noFill/>
          </a:ln>
        </p:spPr>
      </p:pic>
      <p:pic>
        <p:nvPicPr>
          <p:cNvPr id="247" name="Google Shape;247;p17"/>
          <p:cNvPicPr preferRelativeResize="0"/>
          <p:nvPr/>
        </p:nvPicPr>
        <p:blipFill rotWithShape="1">
          <a:blip r:embed="rId7">
            <a:alphaModFix/>
          </a:blip>
          <a:srcRect b="0" l="0" r="0" t="0"/>
          <a:stretch/>
        </p:blipFill>
        <p:spPr>
          <a:xfrm>
            <a:off x="5549046" y="3852070"/>
            <a:ext cx="1836185" cy="2412435"/>
          </a:xfrm>
          <a:prstGeom prst="rect">
            <a:avLst/>
          </a:prstGeom>
          <a:noFill/>
          <a:ln>
            <a:noFill/>
          </a:ln>
        </p:spPr>
      </p:pic>
      <p:pic>
        <p:nvPicPr>
          <p:cNvPr id="248" name="Google Shape;248;p17"/>
          <p:cNvPicPr preferRelativeResize="0"/>
          <p:nvPr/>
        </p:nvPicPr>
        <p:blipFill rotWithShape="1">
          <a:blip r:embed="rId8">
            <a:alphaModFix/>
          </a:blip>
          <a:srcRect b="0" l="0" r="0" t="0"/>
          <a:stretch/>
        </p:blipFill>
        <p:spPr>
          <a:xfrm>
            <a:off x="7064575" y="1346200"/>
            <a:ext cx="3518130" cy="2296627"/>
          </a:xfrm>
          <a:prstGeom prst="rect">
            <a:avLst/>
          </a:prstGeom>
          <a:noFill/>
          <a:ln>
            <a:noFill/>
          </a:ln>
        </p:spPr>
      </p:pic>
      <p:pic>
        <p:nvPicPr>
          <p:cNvPr id="249" name="Google Shape;249;p17"/>
          <p:cNvPicPr preferRelativeResize="0"/>
          <p:nvPr/>
        </p:nvPicPr>
        <p:blipFill rotWithShape="1">
          <a:blip r:embed="rId9">
            <a:alphaModFix/>
          </a:blip>
          <a:srcRect b="0" l="0" r="0" t="0"/>
          <a:stretch/>
        </p:blipFill>
        <p:spPr>
          <a:xfrm>
            <a:off x="679518" y="1749229"/>
            <a:ext cx="1682748" cy="1608829"/>
          </a:xfrm>
          <a:prstGeom prst="rect">
            <a:avLst/>
          </a:prstGeom>
          <a:noFill/>
          <a:ln>
            <a:noFill/>
          </a:ln>
        </p:spPr>
      </p:pic>
      <p:pic>
        <p:nvPicPr>
          <p:cNvPr id="250" name="Google Shape;250;p17"/>
          <p:cNvPicPr preferRelativeResize="0"/>
          <p:nvPr/>
        </p:nvPicPr>
        <p:blipFill rotWithShape="1">
          <a:blip r:embed="rId10">
            <a:alphaModFix/>
          </a:blip>
          <a:srcRect b="0" l="0" r="0" t="0"/>
          <a:stretch/>
        </p:blipFill>
        <p:spPr>
          <a:xfrm>
            <a:off x="6600603" y="7173501"/>
            <a:ext cx="1273996" cy="1484834"/>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9"/>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4"/>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8"/>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6"/>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7"/>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5"/>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pic>
        <p:nvPicPr>
          <p:cNvPr descr="Hillside_Header_big.jpg" id="255" name="Google Shape;255;p18"/>
          <p:cNvPicPr preferRelativeResize="0"/>
          <p:nvPr/>
        </p:nvPicPr>
        <p:blipFill rotWithShape="1">
          <a:blip r:embed="rId3">
            <a:alphaModFix/>
          </a:blip>
          <a:srcRect b="0" l="0" r="0" t="0"/>
          <a:stretch/>
        </p:blipFill>
        <p:spPr>
          <a:xfrm>
            <a:off x="0" y="-19050"/>
            <a:ext cx="12192000" cy="1365250"/>
          </a:xfrm>
          <a:prstGeom prst="rect">
            <a:avLst/>
          </a:prstGeom>
          <a:noFill/>
          <a:ln>
            <a:noFill/>
          </a:ln>
        </p:spPr>
      </p:pic>
      <p:sp>
        <p:nvSpPr>
          <p:cNvPr id="256" name="Google Shape;256;p18"/>
          <p:cNvSpPr txBox="1"/>
          <p:nvPr/>
        </p:nvSpPr>
        <p:spPr>
          <a:xfrm>
            <a:off x="2958353" y="365760"/>
            <a:ext cx="8681421"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3600" u="sng">
                <a:solidFill>
                  <a:schemeClr val="lt1"/>
                </a:solidFill>
                <a:latin typeface="Calibri"/>
                <a:ea typeface="Calibri"/>
                <a:cs typeface="Calibri"/>
                <a:sym typeface="Calibri"/>
              </a:rPr>
              <a:t>5 ways to encourage maths at home </a:t>
            </a:r>
            <a:endParaRPr b="1" sz="3600" u="sng">
              <a:solidFill>
                <a:schemeClr val="lt1"/>
              </a:solidFill>
              <a:latin typeface="Calibri"/>
              <a:ea typeface="Calibri"/>
              <a:cs typeface="Calibri"/>
              <a:sym typeface="Calibri"/>
            </a:endParaRPr>
          </a:p>
        </p:txBody>
      </p:sp>
      <p:graphicFrame>
        <p:nvGraphicFramePr>
          <p:cNvPr id="257" name="Google Shape;257;p18"/>
          <p:cNvGraphicFramePr/>
          <p:nvPr/>
        </p:nvGraphicFramePr>
        <p:xfrm>
          <a:off x="286602" y="1257300"/>
          <a:ext cx="3000000" cy="3000000"/>
        </p:xfrm>
        <a:graphic>
          <a:graphicData uri="http://schemas.openxmlformats.org/drawingml/2006/table">
            <a:tbl>
              <a:tblPr bandRow="1" firstRow="1">
                <a:noFill/>
                <a:tableStyleId>{00C91450-33B2-45DC-ABBA-BFB9B3A28191}</a:tableStyleId>
              </a:tblPr>
              <a:tblGrid>
                <a:gridCol w="2063575"/>
                <a:gridCol w="2290050"/>
                <a:gridCol w="2503975"/>
                <a:gridCol w="2151650"/>
                <a:gridCol w="2667550"/>
              </a:tblGrid>
              <a:tr h="669225">
                <a:tc>
                  <a:txBody>
                    <a:bodyPr/>
                    <a:lstStyle/>
                    <a:p>
                      <a:pPr indent="0" lvl="0" marL="0" marR="0" rtl="0" algn="ctr">
                        <a:spcBef>
                          <a:spcPts val="0"/>
                        </a:spcBef>
                        <a:spcAft>
                          <a:spcPts val="0"/>
                        </a:spcAft>
                        <a:buNone/>
                      </a:pPr>
                      <a:r>
                        <a:rPr b="1" lang="en-GB" sz="1400" u="sng">
                          <a:latin typeface="Tahoma"/>
                          <a:ea typeface="Tahoma"/>
                          <a:cs typeface="Tahoma"/>
                          <a:sym typeface="Tahoma"/>
                        </a:rPr>
                        <a:t>1. Practice Number Facts Every Day (Just 10 Minutes!)</a:t>
                      </a:r>
                      <a:endParaRPr b="1" sz="1400" u="sng">
                        <a:latin typeface="Tahoma"/>
                        <a:ea typeface="Tahoma"/>
                        <a:cs typeface="Tahoma"/>
                        <a:sym typeface="Tahoma"/>
                      </a:endParaRPr>
                    </a:p>
                  </a:txBody>
                  <a:tcPr marT="45725" marB="45725" marR="91450" marL="91450"/>
                </a:tc>
                <a:tc>
                  <a:txBody>
                    <a:bodyPr/>
                    <a:lstStyle/>
                    <a:p>
                      <a:pPr indent="0" lvl="0" marL="0" marR="0" rtl="0" algn="ctr">
                        <a:spcBef>
                          <a:spcPts val="0"/>
                        </a:spcBef>
                        <a:spcAft>
                          <a:spcPts val="0"/>
                        </a:spcAft>
                        <a:buNone/>
                      </a:pPr>
                      <a:r>
                        <a:rPr b="1" lang="en-GB" sz="1400" u="sng">
                          <a:latin typeface="Tahoma"/>
                          <a:ea typeface="Tahoma"/>
                          <a:cs typeface="Tahoma"/>
                          <a:sym typeface="Tahoma"/>
                        </a:rPr>
                        <a:t>2. Talk Maths - Use the Right Words</a:t>
                      </a:r>
                      <a:endParaRPr b="1" sz="1400" u="sng">
                        <a:latin typeface="Tahoma"/>
                        <a:ea typeface="Tahoma"/>
                        <a:cs typeface="Tahoma"/>
                        <a:sym typeface="Tahoma"/>
                      </a:endParaRPr>
                    </a:p>
                  </a:txBody>
                  <a:tcPr marT="45725" marB="45725" marR="91450" marL="91450"/>
                </a:tc>
                <a:tc>
                  <a:txBody>
                    <a:bodyPr/>
                    <a:lstStyle/>
                    <a:p>
                      <a:pPr indent="0" lvl="0" marL="0" marR="0" rtl="0" algn="ctr">
                        <a:spcBef>
                          <a:spcPts val="0"/>
                        </a:spcBef>
                        <a:spcAft>
                          <a:spcPts val="0"/>
                        </a:spcAft>
                        <a:buNone/>
                      </a:pPr>
                      <a:r>
                        <a:rPr b="1" lang="en-GB" sz="1400" u="sng">
                          <a:latin typeface="Tahoma"/>
                          <a:ea typeface="Tahoma"/>
                          <a:cs typeface="Tahoma"/>
                          <a:sym typeface="Tahoma"/>
                        </a:rPr>
                        <a:t>3. Make Numbers Real - Use Objects You Have at Home</a:t>
                      </a:r>
                      <a:endParaRPr b="1" sz="1400" u="sng">
                        <a:latin typeface="Tahoma"/>
                        <a:ea typeface="Tahoma"/>
                        <a:cs typeface="Tahoma"/>
                        <a:sym typeface="Tahoma"/>
                      </a:endParaRPr>
                    </a:p>
                  </a:txBody>
                  <a:tcPr marT="45725" marB="45725" marR="91450" marL="91450"/>
                </a:tc>
                <a:tc>
                  <a:txBody>
                    <a:bodyPr/>
                    <a:lstStyle/>
                    <a:p>
                      <a:pPr indent="0" lvl="0" marL="0" marR="0" rtl="0" algn="ctr">
                        <a:spcBef>
                          <a:spcPts val="0"/>
                        </a:spcBef>
                        <a:spcAft>
                          <a:spcPts val="0"/>
                        </a:spcAft>
                        <a:buNone/>
                      </a:pPr>
                      <a:r>
                        <a:rPr b="1" lang="en-GB" sz="1400" u="sng">
                          <a:latin typeface="Tahoma"/>
                          <a:ea typeface="Tahoma"/>
                          <a:cs typeface="Tahoma"/>
                          <a:sym typeface="Tahoma"/>
                        </a:rPr>
                        <a:t>4. Ask Questions - Develop Problem-Solving Skills</a:t>
                      </a:r>
                      <a:endParaRPr b="1" sz="1400" u="sng">
                        <a:latin typeface="Tahoma"/>
                        <a:ea typeface="Tahoma"/>
                        <a:cs typeface="Tahoma"/>
                        <a:sym typeface="Tahoma"/>
                      </a:endParaRPr>
                    </a:p>
                  </a:txBody>
                  <a:tcPr marT="45725" marB="45725" marR="91450" marL="91450"/>
                </a:tc>
                <a:tc>
                  <a:txBody>
                    <a:bodyPr/>
                    <a:lstStyle/>
                    <a:p>
                      <a:pPr indent="0" lvl="0" marL="0" marR="0" rtl="0" algn="ctr">
                        <a:spcBef>
                          <a:spcPts val="0"/>
                        </a:spcBef>
                        <a:spcAft>
                          <a:spcPts val="0"/>
                        </a:spcAft>
                        <a:buNone/>
                      </a:pPr>
                      <a:r>
                        <a:rPr b="1" lang="en-GB" sz="1400" u="sng">
                          <a:latin typeface="Tahoma"/>
                          <a:ea typeface="Tahoma"/>
                          <a:cs typeface="Tahoma"/>
                          <a:sym typeface="Tahoma"/>
                        </a:rPr>
                        <a:t>5. Keep It Short, Keep It Regular</a:t>
                      </a:r>
                      <a:endParaRPr b="1" sz="1400" u="sng">
                        <a:latin typeface="Tahoma"/>
                        <a:ea typeface="Tahoma"/>
                        <a:cs typeface="Tahoma"/>
                        <a:sym typeface="Tahoma"/>
                      </a:endParaRPr>
                    </a:p>
                  </a:txBody>
                  <a:tcPr marT="45725" marB="45725" marR="91450" marL="91450"/>
                </a:tc>
              </a:tr>
              <a:tr h="4515225">
                <a:tc>
                  <a:txBody>
                    <a:bodyPr/>
                    <a:lstStyle/>
                    <a:p>
                      <a:pPr indent="-285750" lvl="0" marL="285750" marR="0" rtl="0" algn="l">
                        <a:spcBef>
                          <a:spcPts val="0"/>
                        </a:spcBef>
                        <a:spcAft>
                          <a:spcPts val="0"/>
                        </a:spcAft>
                        <a:buClr>
                          <a:schemeClr val="dk1"/>
                        </a:buClr>
                        <a:buSzPts val="1400"/>
                        <a:buFont typeface="Arial"/>
                        <a:buChar char="•"/>
                      </a:pPr>
                      <a:r>
                        <a:rPr lang="en-GB" sz="1400">
                          <a:latin typeface="Tahoma"/>
                          <a:ea typeface="Tahoma"/>
                          <a:cs typeface="Tahoma"/>
                          <a:sym typeface="Tahoma"/>
                        </a:rPr>
                        <a:t>Count forwards and backwards in 1s, 2s, 5s and 10s</a:t>
                      </a:r>
                      <a:endParaRPr/>
                    </a:p>
                    <a:p>
                      <a:pPr indent="-285750" lvl="0" marL="285750" marR="0" rtl="0" algn="l">
                        <a:spcBef>
                          <a:spcPts val="0"/>
                        </a:spcBef>
                        <a:spcAft>
                          <a:spcPts val="0"/>
                        </a:spcAft>
                        <a:buClr>
                          <a:schemeClr val="dk1"/>
                        </a:buClr>
                        <a:buSzPts val="1400"/>
                        <a:buFont typeface="Arial"/>
                        <a:buChar char="•"/>
                      </a:pPr>
                      <a:r>
                        <a:rPr lang="en-GB" sz="1400">
                          <a:latin typeface="Tahoma"/>
                          <a:ea typeface="Tahoma"/>
                          <a:cs typeface="Tahoma"/>
                          <a:sym typeface="Tahoma"/>
                        </a:rPr>
                        <a:t>Practice number bonds: "I say 7, you say...?" (3!)</a:t>
                      </a:r>
                      <a:endParaRPr/>
                    </a:p>
                    <a:p>
                      <a:pPr indent="-285750" lvl="0" marL="285750" marR="0" rtl="0" algn="l">
                        <a:spcBef>
                          <a:spcPts val="0"/>
                        </a:spcBef>
                        <a:spcAft>
                          <a:spcPts val="0"/>
                        </a:spcAft>
                        <a:buClr>
                          <a:schemeClr val="dk1"/>
                        </a:buClr>
                        <a:buSzPts val="1400"/>
                        <a:buFont typeface="Arial"/>
                        <a:buChar char="•"/>
                      </a:pPr>
                      <a:r>
                        <a:rPr lang="en-GB" sz="1400">
                          <a:latin typeface="Tahoma"/>
                          <a:ea typeface="Tahoma"/>
                          <a:cs typeface="Tahoma"/>
                          <a:sym typeface="Tahoma"/>
                        </a:rPr>
                        <a:t>Quick addition and subtraction with toys, coins or snacks</a:t>
                      </a:r>
                      <a:endParaRPr/>
                    </a:p>
                    <a:p>
                      <a:pPr indent="-196850" lvl="0" marL="285750" marR="0" rtl="0" algn="l">
                        <a:spcBef>
                          <a:spcPts val="0"/>
                        </a:spcBef>
                        <a:spcAft>
                          <a:spcPts val="0"/>
                        </a:spcAft>
                        <a:buClr>
                          <a:schemeClr val="dk1"/>
                        </a:buClr>
                        <a:buSzPts val="1400"/>
                        <a:buFont typeface="Arial"/>
                        <a:buNone/>
                      </a:pPr>
                      <a:r>
                        <a:t/>
                      </a:r>
                      <a:endParaRPr sz="1400">
                        <a:latin typeface="Tahoma"/>
                        <a:ea typeface="Tahoma"/>
                        <a:cs typeface="Tahoma"/>
                        <a:sym typeface="Tahoma"/>
                      </a:endParaRPr>
                    </a:p>
                  </a:txBody>
                  <a:tcPr marT="45725" marB="45725" marR="91450" marL="91450"/>
                </a:tc>
                <a:tc>
                  <a:txBody>
                    <a:bodyPr/>
                    <a:lstStyle/>
                    <a:p>
                      <a:pPr indent="-285750" lvl="0" marL="285750" marR="0" rtl="0" algn="l">
                        <a:spcBef>
                          <a:spcPts val="0"/>
                        </a:spcBef>
                        <a:spcAft>
                          <a:spcPts val="0"/>
                        </a:spcAft>
                        <a:buClr>
                          <a:schemeClr val="dk1"/>
                        </a:buClr>
                        <a:buSzPts val="1400"/>
                        <a:buFont typeface="Arial"/>
                        <a:buChar char="•"/>
                      </a:pPr>
                      <a:r>
                        <a:rPr lang="en-GB" sz="1400">
                          <a:latin typeface="Tahoma"/>
                          <a:ea typeface="Tahoma"/>
                          <a:cs typeface="Tahoma"/>
                          <a:sym typeface="Tahoma"/>
                        </a:rPr>
                        <a:t>"Which is greater - 5 or 8?"</a:t>
                      </a:r>
                      <a:endParaRPr/>
                    </a:p>
                    <a:p>
                      <a:pPr indent="-285750" lvl="0" marL="285750" marR="0" rtl="0" algn="l">
                        <a:spcBef>
                          <a:spcPts val="0"/>
                        </a:spcBef>
                        <a:spcAft>
                          <a:spcPts val="0"/>
                        </a:spcAft>
                        <a:buClr>
                          <a:schemeClr val="dk1"/>
                        </a:buClr>
                        <a:buSzPts val="1400"/>
                        <a:buFont typeface="Arial"/>
                        <a:buChar char="•"/>
                      </a:pPr>
                      <a:r>
                        <a:rPr lang="en-GB" sz="1400">
                          <a:latin typeface="Tahoma"/>
                          <a:ea typeface="Tahoma"/>
                          <a:cs typeface="Tahoma"/>
                          <a:sym typeface="Tahoma"/>
                        </a:rPr>
                        <a:t>"Can you estimate how many steps to the door?"</a:t>
                      </a:r>
                      <a:endParaRPr/>
                    </a:p>
                    <a:p>
                      <a:pPr indent="-285750" lvl="0" marL="285750" marR="0" rtl="0" algn="l">
                        <a:spcBef>
                          <a:spcPts val="0"/>
                        </a:spcBef>
                        <a:spcAft>
                          <a:spcPts val="0"/>
                        </a:spcAft>
                        <a:buClr>
                          <a:schemeClr val="dk1"/>
                        </a:buClr>
                        <a:buSzPts val="1400"/>
                        <a:buFont typeface="Arial"/>
                        <a:buChar char="•"/>
                      </a:pPr>
                      <a:r>
                        <a:rPr lang="en-GB" sz="1400">
                          <a:latin typeface="Tahoma"/>
                          <a:ea typeface="Tahoma"/>
                          <a:cs typeface="Tahoma"/>
                          <a:sym typeface="Tahoma"/>
                        </a:rPr>
                        <a:t>"What's the difference between these amounts?"</a:t>
                      </a:r>
                      <a:endParaRPr/>
                    </a:p>
                    <a:p>
                      <a:pPr indent="-285750" lvl="0" marL="285750" marR="0" rtl="0" algn="l">
                        <a:spcBef>
                          <a:spcPts val="0"/>
                        </a:spcBef>
                        <a:spcAft>
                          <a:spcPts val="0"/>
                        </a:spcAft>
                        <a:buClr>
                          <a:schemeClr val="dk1"/>
                        </a:buClr>
                        <a:buSzPts val="1400"/>
                        <a:buFont typeface="Arial"/>
                        <a:buChar char="•"/>
                      </a:pPr>
                      <a:r>
                        <a:rPr lang="en-GB" sz="1400">
                          <a:latin typeface="Tahoma"/>
                          <a:ea typeface="Tahoma"/>
                          <a:cs typeface="Tahoma"/>
                          <a:sym typeface="Tahoma"/>
                        </a:rPr>
                        <a:t>"How do you know?“</a:t>
                      </a:r>
                      <a:endParaRPr/>
                    </a:p>
                    <a:p>
                      <a:pPr indent="-285750" lvl="0" marL="285750" marR="0" rtl="0" algn="l">
                        <a:spcBef>
                          <a:spcPts val="0"/>
                        </a:spcBef>
                        <a:spcAft>
                          <a:spcPts val="0"/>
                        </a:spcAft>
                        <a:buClr>
                          <a:schemeClr val="dk1"/>
                        </a:buClr>
                        <a:buSzPts val="1400"/>
                        <a:buFont typeface="Arial"/>
                        <a:buChar char="•"/>
                      </a:pPr>
                      <a:r>
                        <a:rPr lang="en-GB" sz="1400">
                          <a:latin typeface="Tahoma"/>
                          <a:ea typeface="Tahoma"/>
                          <a:cs typeface="Tahoma"/>
                          <a:sym typeface="Tahoma"/>
                        </a:rPr>
                        <a:t>“I know 5 is less than 8 because..."</a:t>
                      </a:r>
                      <a:endParaRPr/>
                    </a:p>
                    <a:p>
                      <a:pPr indent="0" lvl="0" marL="0" marR="0" rtl="0" algn="l">
                        <a:spcBef>
                          <a:spcPts val="0"/>
                        </a:spcBef>
                        <a:spcAft>
                          <a:spcPts val="0"/>
                        </a:spcAft>
                        <a:buNone/>
                      </a:pPr>
                      <a:r>
                        <a:t/>
                      </a:r>
                      <a:endParaRPr sz="1400">
                        <a:latin typeface="Tahoma"/>
                        <a:ea typeface="Tahoma"/>
                        <a:cs typeface="Tahoma"/>
                        <a:sym typeface="Tahoma"/>
                      </a:endParaRPr>
                    </a:p>
                  </a:txBody>
                  <a:tcPr marT="45725" marB="45725" marR="91450" marL="91450"/>
                </a:tc>
                <a:tc>
                  <a:txBody>
                    <a:bodyPr/>
                    <a:lstStyle/>
                    <a:p>
                      <a:pPr indent="-285750" lvl="0" marL="285750" marR="0" rtl="0" algn="l">
                        <a:spcBef>
                          <a:spcPts val="0"/>
                        </a:spcBef>
                        <a:spcAft>
                          <a:spcPts val="0"/>
                        </a:spcAft>
                        <a:buClr>
                          <a:schemeClr val="dk1"/>
                        </a:buClr>
                        <a:buSzPts val="1400"/>
                        <a:buFont typeface="Arial"/>
                        <a:buChar char="•"/>
                      </a:pPr>
                      <a:r>
                        <a:rPr lang="en-GB" sz="1400">
                          <a:latin typeface="Tahoma"/>
                          <a:ea typeface="Tahoma"/>
                          <a:cs typeface="Tahoma"/>
                          <a:sym typeface="Tahoma"/>
                        </a:rPr>
                        <a:t>Bundle 10 straws together with elastic bands, then make numbers (23 = 2 bundles + 3 single straws)</a:t>
                      </a:r>
                      <a:endParaRPr/>
                    </a:p>
                    <a:p>
                      <a:pPr indent="-285750" lvl="0" marL="285750" marR="0" rtl="0" algn="l">
                        <a:spcBef>
                          <a:spcPts val="0"/>
                        </a:spcBef>
                        <a:spcAft>
                          <a:spcPts val="0"/>
                        </a:spcAft>
                        <a:buClr>
                          <a:schemeClr val="dk1"/>
                        </a:buClr>
                        <a:buSzPts val="1400"/>
                        <a:buFont typeface="Arial"/>
                        <a:buChar char="•"/>
                      </a:pPr>
                      <a:r>
                        <a:rPr lang="en-GB" sz="1400">
                          <a:latin typeface="Tahoma"/>
                          <a:ea typeface="Tahoma"/>
                          <a:cs typeface="Tahoma"/>
                          <a:sym typeface="Tahoma"/>
                        </a:rPr>
                        <a:t>"We have 50p. The apple costs 30p. How much change?"</a:t>
                      </a:r>
                      <a:endParaRPr/>
                    </a:p>
                    <a:p>
                      <a:pPr indent="-285750" lvl="0" marL="285750" marR="0" rtl="0" algn="l">
                        <a:spcBef>
                          <a:spcPts val="0"/>
                        </a:spcBef>
                        <a:spcAft>
                          <a:spcPts val="0"/>
                        </a:spcAft>
                        <a:buClr>
                          <a:schemeClr val="dk1"/>
                        </a:buClr>
                        <a:buSzPts val="1400"/>
                        <a:buFont typeface="Arial"/>
                        <a:buChar char="•"/>
                      </a:pPr>
                      <a:r>
                        <a:rPr lang="en-GB" sz="1400">
                          <a:latin typeface="Tahoma"/>
                          <a:ea typeface="Tahoma"/>
                          <a:cs typeface="Tahoma"/>
                          <a:sym typeface="Tahoma"/>
                        </a:rPr>
                        <a:t>Cooking: Measure ingredients, halve or double recipes</a:t>
                      </a:r>
                      <a:endParaRPr/>
                    </a:p>
                    <a:p>
                      <a:pPr indent="-285750" lvl="0" marL="285750" marR="0" rtl="0" algn="l">
                        <a:spcBef>
                          <a:spcPts val="0"/>
                        </a:spcBef>
                        <a:spcAft>
                          <a:spcPts val="0"/>
                        </a:spcAft>
                        <a:buClr>
                          <a:schemeClr val="dk1"/>
                        </a:buClr>
                        <a:buSzPts val="1400"/>
                        <a:buFont typeface="Arial"/>
                        <a:buChar char="•"/>
                      </a:pPr>
                      <a:r>
                        <a:rPr lang="en-GB" sz="1400">
                          <a:latin typeface="Tahoma"/>
                          <a:ea typeface="Tahoma"/>
                          <a:cs typeface="Tahoma"/>
                          <a:sym typeface="Tahoma"/>
                        </a:rPr>
                        <a:t>Setting the table: "We need 6 plates. We have 2. How many more?"</a:t>
                      </a:r>
                      <a:endParaRPr/>
                    </a:p>
                    <a:p>
                      <a:pPr indent="0" lvl="0" marL="0" marR="0" rtl="0" algn="l">
                        <a:spcBef>
                          <a:spcPts val="0"/>
                        </a:spcBef>
                        <a:spcAft>
                          <a:spcPts val="0"/>
                        </a:spcAft>
                        <a:buNone/>
                      </a:pPr>
                      <a:r>
                        <a:t/>
                      </a:r>
                      <a:endParaRPr sz="1400">
                        <a:latin typeface="Tahoma"/>
                        <a:ea typeface="Tahoma"/>
                        <a:cs typeface="Tahoma"/>
                        <a:sym typeface="Tahoma"/>
                      </a:endParaRPr>
                    </a:p>
                    <a:p>
                      <a:pPr indent="0" lvl="0" marL="0" marR="0" rtl="0" algn="l">
                        <a:spcBef>
                          <a:spcPts val="0"/>
                        </a:spcBef>
                        <a:spcAft>
                          <a:spcPts val="0"/>
                        </a:spcAft>
                        <a:buNone/>
                      </a:pPr>
                      <a:r>
                        <a:t/>
                      </a:r>
                      <a:endParaRPr sz="1400">
                        <a:latin typeface="Tahoma"/>
                        <a:ea typeface="Tahoma"/>
                        <a:cs typeface="Tahoma"/>
                        <a:sym typeface="Tahoma"/>
                      </a:endParaRPr>
                    </a:p>
                  </a:txBody>
                  <a:tcPr marT="45725" marB="45725" marR="91450" marL="91450"/>
                </a:tc>
                <a:tc>
                  <a:txBody>
                    <a:bodyPr/>
                    <a:lstStyle/>
                    <a:p>
                      <a:pPr indent="-285750" lvl="0" marL="285750" marR="0" rtl="0" algn="l">
                        <a:spcBef>
                          <a:spcPts val="0"/>
                        </a:spcBef>
                        <a:spcAft>
                          <a:spcPts val="0"/>
                        </a:spcAft>
                        <a:buClr>
                          <a:schemeClr val="dk1"/>
                        </a:buClr>
                        <a:buSzPts val="1400"/>
                        <a:buFont typeface="Arial"/>
                        <a:buChar char="•"/>
                      </a:pPr>
                      <a:r>
                        <a:rPr lang="en-GB" sz="1400">
                          <a:latin typeface="Tahoma"/>
                          <a:ea typeface="Tahoma"/>
                          <a:cs typeface="Tahoma"/>
                          <a:sym typeface="Tahoma"/>
                        </a:rPr>
                        <a:t>"How do you know?" and "Can you explain?“</a:t>
                      </a:r>
                      <a:endParaRPr/>
                    </a:p>
                    <a:p>
                      <a:pPr indent="0" lvl="0" marL="0" marR="0" rtl="0" algn="l">
                        <a:spcBef>
                          <a:spcPts val="0"/>
                        </a:spcBef>
                        <a:spcAft>
                          <a:spcPts val="0"/>
                        </a:spcAft>
                        <a:buClr>
                          <a:schemeClr val="dk1"/>
                        </a:buClr>
                        <a:buSzPts val="1400"/>
                        <a:buFont typeface="Arial"/>
                        <a:buNone/>
                      </a:pPr>
                      <a:r>
                        <a:t/>
                      </a:r>
                      <a:endParaRPr sz="1400">
                        <a:latin typeface="Tahoma"/>
                        <a:ea typeface="Tahoma"/>
                        <a:cs typeface="Tahoma"/>
                        <a:sym typeface="Tahoma"/>
                      </a:endParaRPr>
                    </a:p>
                    <a:p>
                      <a:pPr indent="0" lvl="0" marL="0" marR="0" rtl="0" algn="l">
                        <a:spcBef>
                          <a:spcPts val="0"/>
                        </a:spcBef>
                        <a:spcAft>
                          <a:spcPts val="0"/>
                        </a:spcAft>
                        <a:buClr>
                          <a:schemeClr val="dk1"/>
                        </a:buClr>
                        <a:buSzPts val="1400"/>
                        <a:buFont typeface="Arial"/>
                        <a:buNone/>
                      </a:pPr>
                      <a:r>
                        <a:rPr lang="en-GB" sz="1400">
                          <a:latin typeface="Tahoma"/>
                          <a:ea typeface="Tahoma"/>
                          <a:cs typeface="Tahoma"/>
                          <a:sym typeface="Tahoma"/>
                        </a:rPr>
                        <a:t>Create simple word problems from daily life:</a:t>
                      </a:r>
                      <a:endParaRPr/>
                    </a:p>
                    <a:p>
                      <a:pPr indent="-285750" lvl="0" marL="285750" marR="0" rtl="0" algn="l">
                        <a:spcBef>
                          <a:spcPts val="0"/>
                        </a:spcBef>
                        <a:spcAft>
                          <a:spcPts val="0"/>
                        </a:spcAft>
                        <a:buClr>
                          <a:schemeClr val="dk1"/>
                        </a:buClr>
                        <a:buSzPts val="1400"/>
                        <a:buFont typeface="Arial"/>
                        <a:buChar char="•"/>
                      </a:pPr>
                      <a:r>
                        <a:rPr lang="en-GB" sz="1400">
                          <a:latin typeface="Tahoma"/>
                          <a:ea typeface="Tahoma"/>
                          <a:cs typeface="Tahoma"/>
                          <a:sym typeface="Tahoma"/>
                        </a:rPr>
                        <a:t>"You have 12 grapes. You eat 5. How many left?“</a:t>
                      </a:r>
                      <a:endParaRPr/>
                    </a:p>
                    <a:p>
                      <a:pPr indent="-285750" lvl="0" marL="285750" marR="0" rtl="0" algn="l">
                        <a:spcBef>
                          <a:spcPts val="0"/>
                        </a:spcBef>
                        <a:spcAft>
                          <a:spcPts val="0"/>
                        </a:spcAft>
                        <a:buClr>
                          <a:schemeClr val="dk1"/>
                        </a:buClr>
                        <a:buSzPts val="1400"/>
                        <a:buFont typeface="Arial"/>
                        <a:buChar char="•"/>
                      </a:pPr>
                      <a:r>
                        <a:rPr lang="en-GB" sz="1400">
                          <a:latin typeface="Tahoma"/>
                          <a:ea typeface="Tahoma"/>
                          <a:cs typeface="Tahoma"/>
                          <a:sym typeface="Tahoma"/>
                        </a:rPr>
                        <a:t>"We need 20 biscuits. We have 13. How many more?“</a:t>
                      </a:r>
                      <a:endParaRPr/>
                    </a:p>
                    <a:p>
                      <a:pPr indent="0" lvl="0" marL="0" marR="0" rtl="0" algn="l">
                        <a:spcBef>
                          <a:spcPts val="0"/>
                        </a:spcBef>
                        <a:spcAft>
                          <a:spcPts val="0"/>
                        </a:spcAft>
                        <a:buClr>
                          <a:schemeClr val="dk1"/>
                        </a:buClr>
                        <a:buSzPts val="1400"/>
                        <a:buFont typeface="Arial"/>
                        <a:buNone/>
                      </a:pPr>
                      <a:r>
                        <a:t/>
                      </a:r>
                      <a:endParaRPr sz="1400">
                        <a:latin typeface="Tahoma"/>
                        <a:ea typeface="Tahoma"/>
                        <a:cs typeface="Tahoma"/>
                        <a:sym typeface="Tahoma"/>
                      </a:endParaRPr>
                    </a:p>
                    <a:p>
                      <a:pPr indent="0" lvl="0" marL="0" marR="0" rtl="0" algn="l">
                        <a:spcBef>
                          <a:spcPts val="0"/>
                        </a:spcBef>
                        <a:spcAft>
                          <a:spcPts val="0"/>
                        </a:spcAft>
                        <a:buNone/>
                      </a:pPr>
                      <a:r>
                        <a:rPr lang="en-GB" sz="1400">
                          <a:latin typeface="Tahoma"/>
                          <a:ea typeface="Tahoma"/>
                          <a:cs typeface="Tahoma"/>
                          <a:sym typeface="Tahoma"/>
                        </a:rPr>
                        <a:t>Ask comparison questions: </a:t>
                      </a:r>
                      <a:endParaRPr/>
                    </a:p>
                    <a:p>
                      <a:pPr indent="-285750" lvl="0" marL="285750" marR="0" rtl="0" algn="l">
                        <a:spcBef>
                          <a:spcPts val="0"/>
                        </a:spcBef>
                        <a:spcAft>
                          <a:spcPts val="0"/>
                        </a:spcAft>
                        <a:buClr>
                          <a:schemeClr val="dk1"/>
                        </a:buClr>
                        <a:buSzPts val="1400"/>
                        <a:buFont typeface="Arial"/>
                        <a:buChar char="•"/>
                      </a:pPr>
                      <a:r>
                        <a:rPr lang="en-GB" sz="1400">
                          <a:latin typeface="Tahoma"/>
                          <a:ea typeface="Tahoma"/>
                          <a:cs typeface="Tahoma"/>
                          <a:sym typeface="Tahoma"/>
                        </a:rPr>
                        <a:t>"Who has more? </a:t>
                      </a:r>
                      <a:endParaRPr/>
                    </a:p>
                    <a:p>
                      <a:pPr indent="-285750" lvl="0" marL="285750" marR="0" rtl="0" algn="l">
                        <a:spcBef>
                          <a:spcPts val="0"/>
                        </a:spcBef>
                        <a:spcAft>
                          <a:spcPts val="0"/>
                        </a:spcAft>
                        <a:buClr>
                          <a:schemeClr val="dk1"/>
                        </a:buClr>
                        <a:buSzPts val="1400"/>
                        <a:buFont typeface="Arial"/>
                        <a:buChar char="•"/>
                      </a:pPr>
                      <a:r>
                        <a:rPr lang="en-GB" sz="1400">
                          <a:latin typeface="Tahoma"/>
                          <a:ea typeface="Tahoma"/>
                          <a:cs typeface="Tahoma"/>
                          <a:sym typeface="Tahoma"/>
                        </a:rPr>
                        <a:t>How many more?"</a:t>
                      </a:r>
                      <a:endParaRPr/>
                    </a:p>
                    <a:p>
                      <a:pPr indent="0" lvl="0" marL="0" marR="0" rtl="0" algn="l">
                        <a:spcBef>
                          <a:spcPts val="0"/>
                        </a:spcBef>
                        <a:spcAft>
                          <a:spcPts val="0"/>
                        </a:spcAft>
                        <a:buNone/>
                      </a:pPr>
                      <a:r>
                        <a:rPr lang="en-GB" sz="1400">
                          <a:latin typeface="Tahoma"/>
                          <a:ea typeface="Tahoma"/>
                          <a:cs typeface="Tahoma"/>
                          <a:sym typeface="Tahoma"/>
                        </a:rPr>
                        <a:t>Challenge: "Can you find another way to solve it?"</a:t>
                      </a:r>
                      <a:endParaRPr/>
                    </a:p>
                  </a:txBody>
                  <a:tcPr marT="45725" marB="45725" marR="91450" marL="91450"/>
                </a:tc>
                <a:tc>
                  <a:txBody>
                    <a:bodyPr/>
                    <a:lstStyle/>
                    <a:p>
                      <a:pPr indent="0" lvl="0" marL="0" marR="0" rtl="0" algn="l">
                        <a:spcBef>
                          <a:spcPts val="0"/>
                        </a:spcBef>
                        <a:spcAft>
                          <a:spcPts val="0"/>
                        </a:spcAft>
                        <a:buNone/>
                      </a:pPr>
                      <a:r>
                        <a:rPr lang="en-GB" sz="1400">
                          <a:latin typeface="Tahoma"/>
                          <a:ea typeface="Tahoma"/>
                          <a:cs typeface="Tahoma"/>
                          <a:sym typeface="Tahoma"/>
                        </a:rPr>
                        <a:t>The Golden Rule: 10-15 minutes daily is better than 1 hour on Sunday!</a:t>
                      </a:r>
                      <a:endParaRPr sz="1400">
                        <a:latin typeface="Tahoma"/>
                        <a:ea typeface="Tahoma"/>
                        <a:cs typeface="Tahoma"/>
                        <a:sym typeface="Tahoma"/>
                      </a:endParaRPr>
                    </a:p>
                  </a:txBody>
                  <a:tcPr marT="45725" marB="45725" marR="91450" marL="91450"/>
                </a:tc>
              </a:tr>
            </a:tbl>
          </a:graphicData>
        </a:graphic>
      </p:graphicFrame>
      <p:sp>
        <p:nvSpPr>
          <p:cNvPr id="258" name="Google Shape;258;p18"/>
          <p:cNvSpPr/>
          <p:nvPr/>
        </p:nvSpPr>
        <p:spPr>
          <a:xfrm>
            <a:off x="2336800" y="1269751"/>
            <a:ext cx="9702799" cy="5234294"/>
          </a:xfrm>
          <a:prstGeom prst="rect">
            <a:avLst/>
          </a:prstGeom>
          <a:solidFill>
            <a:schemeClr val="accent1"/>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59" name="Google Shape;259;p18"/>
          <p:cNvSpPr/>
          <p:nvPr/>
        </p:nvSpPr>
        <p:spPr>
          <a:xfrm>
            <a:off x="4724400" y="1367534"/>
            <a:ext cx="7467600" cy="4741963"/>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60" name="Google Shape;260;p18"/>
          <p:cNvSpPr/>
          <p:nvPr/>
        </p:nvSpPr>
        <p:spPr>
          <a:xfrm>
            <a:off x="7131901" y="1257300"/>
            <a:ext cx="5060099" cy="5246745"/>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61" name="Google Shape;261;p18"/>
          <p:cNvSpPr/>
          <p:nvPr/>
        </p:nvSpPr>
        <p:spPr>
          <a:xfrm>
            <a:off x="9359900" y="1235966"/>
            <a:ext cx="2679700" cy="5268079"/>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xit" presetID="1" presetSubtype="0">
                                  <p:stCondLst>
                                    <p:cond delay="0"/>
                                  </p:stCondLst>
                                  <p:childTnLst>
                                    <p:set>
                                      <p:cBhvr>
                                        <p:cTn dur="1" fill="hold">
                                          <p:stCondLst>
                                            <p:cond delay="1"/>
                                          </p:stCondLst>
                                        </p:cTn>
                                        <p:tgtEl>
                                          <p:spTgt spid="258"/>
                                        </p:tgtEl>
                                        <p:attrNameLst>
                                          <p:attrName>style.visibility</p:attrName>
                                        </p:attrNameLst>
                                      </p:cBhvr>
                                      <p:to>
                                        <p:strVal val="hidden"/>
                                      </p:to>
                                    </p:set>
                                  </p:childTnLst>
                                </p:cTn>
                              </p:par>
                            </p:childTnLst>
                          </p:cTn>
                        </p:par>
                      </p:childTnLst>
                    </p:cTn>
                  </p:par>
                  <p:par>
                    <p:cTn fill="hold">
                      <p:stCondLst>
                        <p:cond delay="indefinite"/>
                      </p:stCondLst>
                      <p:childTnLst>
                        <p:par>
                          <p:cTn fill="hold">
                            <p:stCondLst>
                              <p:cond delay="0"/>
                            </p:stCondLst>
                            <p:childTnLst>
                              <p:par>
                                <p:cTn fill="hold" nodeType="clickEffect" presetClass="exit" presetID="1" presetSubtype="0">
                                  <p:stCondLst>
                                    <p:cond delay="0"/>
                                  </p:stCondLst>
                                  <p:childTnLst>
                                    <p:set>
                                      <p:cBhvr>
                                        <p:cTn dur="1" fill="hold">
                                          <p:stCondLst>
                                            <p:cond delay="1"/>
                                          </p:stCondLst>
                                        </p:cTn>
                                        <p:tgtEl>
                                          <p:spTgt spid="259"/>
                                        </p:tgtEl>
                                        <p:attrNameLst>
                                          <p:attrName>style.visibility</p:attrName>
                                        </p:attrNameLst>
                                      </p:cBhvr>
                                      <p:to>
                                        <p:strVal val="hidden"/>
                                      </p:to>
                                    </p:set>
                                  </p:childTnLst>
                                </p:cTn>
                              </p:par>
                            </p:childTnLst>
                          </p:cTn>
                        </p:par>
                      </p:childTnLst>
                    </p:cTn>
                  </p:par>
                  <p:par>
                    <p:cTn fill="hold">
                      <p:stCondLst>
                        <p:cond delay="indefinite"/>
                      </p:stCondLst>
                      <p:childTnLst>
                        <p:par>
                          <p:cTn fill="hold">
                            <p:stCondLst>
                              <p:cond delay="0"/>
                            </p:stCondLst>
                            <p:childTnLst>
                              <p:par>
                                <p:cTn fill="hold" nodeType="clickEffect" presetClass="exit" presetID="1" presetSubtype="0">
                                  <p:stCondLst>
                                    <p:cond delay="0"/>
                                  </p:stCondLst>
                                  <p:childTnLst>
                                    <p:set>
                                      <p:cBhvr>
                                        <p:cTn dur="1" fill="hold">
                                          <p:stCondLst>
                                            <p:cond delay="1"/>
                                          </p:stCondLst>
                                        </p:cTn>
                                        <p:tgtEl>
                                          <p:spTgt spid="260"/>
                                        </p:tgtEl>
                                        <p:attrNameLst>
                                          <p:attrName>style.visibility</p:attrName>
                                        </p:attrNameLst>
                                      </p:cBhvr>
                                      <p:to>
                                        <p:strVal val="hidden"/>
                                      </p:to>
                                    </p:set>
                                  </p:childTnLst>
                                </p:cTn>
                              </p:par>
                            </p:childTnLst>
                          </p:cTn>
                        </p:par>
                      </p:childTnLst>
                    </p:cTn>
                  </p:par>
                  <p:par>
                    <p:cTn fill="hold">
                      <p:stCondLst>
                        <p:cond delay="indefinite"/>
                      </p:stCondLst>
                      <p:childTnLst>
                        <p:par>
                          <p:cTn fill="hold">
                            <p:stCondLst>
                              <p:cond delay="0"/>
                            </p:stCondLst>
                            <p:childTnLst>
                              <p:par>
                                <p:cTn fill="hold" nodeType="clickEffect" presetClass="exit" presetID="1" presetSubtype="0">
                                  <p:stCondLst>
                                    <p:cond delay="0"/>
                                  </p:stCondLst>
                                  <p:childTnLst>
                                    <p:set>
                                      <p:cBhvr>
                                        <p:cTn dur="1" fill="hold">
                                          <p:stCondLst>
                                            <p:cond delay="1"/>
                                          </p:stCondLst>
                                        </p:cTn>
                                        <p:tgtEl>
                                          <p:spTgt spid="261"/>
                                        </p:tgtEl>
                                        <p:attrNameLst>
                                          <p:attrName>style.visibility</p:attrName>
                                        </p:attrNameLst>
                                      </p:cBhvr>
                                      <p:to>
                                        <p:strVal val="hidden"/>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pic>
        <p:nvPicPr>
          <p:cNvPr descr="Hillside_Header_big.jpg" id="266" name="Google Shape;266;p19"/>
          <p:cNvPicPr preferRelativeResize="0"/>
          <p:nvPr/>
        </p:nvPicPr>
        <p:blipFill rotWithShape="1">
          <a:blip r:embed="rId3">
            <a:alphaModFix/>
          </a:blip>
          <a:srcRect b="0" l="0" r="0" t="0"/>
          <a:stretch/>
        </p:blipFill>
        <p:spPr>
          <a:xfrm>
            <a:off x="0" y="-19050"/>
            <a:ext cx="12192000" cy="1365250"/>
          </a:xfrm>
          <a:prstGeom prst="rect">
            <a:avLst/>
          </a:prstGeom>
          <a:noFill/>
          <a:ln>
            <a:noFill/>
          </a:ln>
        </p:spPr>
      </p:pic>
      <p:sp>
        <p:nvSpPr>
          <p:cNvPr id="267" name="Google Shape;267;p19"/>
          <p:cNvSpPr/>
          <p:nvPr/>
        </p:nvSpPr>
        <p:spPr>
          <a:xfrm>
            <a:off x="1331793" y="1777337"/>
            <a:ext cx="9212239" cy="3539430"/>
          </a:xfrm>
          <a:prstGeom prst="rect">
            <a:avLst/>
          </a:prstGeom>
          <a:noFill/>
          <a:ln cap="flat" cmpd="sng" w="57150">
            <a:solidFill>
              <a:srgbClr val="FFFF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800">
                <a:solidFill>
                  <a:srgbClr val="242424"/>
                </a:solidFill>
                <a:latin typeface="Tahoma"/>
                <a:ea typeface="Tahoma"/>
                <a:cs typeface="Tahoma"/>
                <a:sym typeface="Tahoma"/>
              </a:rPr>
              <a:t>Remember:</a:t>
            </a:r>
            <a:endParaRPr/>
          </a:p>
          <a:p>
            <a:pPr indent="0" lvl="0" marL="0" marR="0" rtl="0" algn="l">
              <a:spcBef>
                <a:spcPts val="0"/>
              </a:spcBef>
              <a:spcAft>
                <a:spcPts val="0"/>
              </a:spcAft>
              <a:buNone/>
            </a:pPr>
            <a:r>
              <a:t/>
            </a:r>
            <a:endParaRPr b="1" sz="2800">
              <a:solidFill>
                <a:srgbClr val="242424"/>
              </a:solidFill>
              <a:latin typeface="Tahoma"/>
              <a:ea typeface="Tahoma"/>
              <a:cs typeface="Tahoma"/>
              <a:sym typeface="Tahoma"/>
            </a:endParaRPr>
          </a:p>
          <a:p>
            <a:pPr indent="0" lvl="0" marL="0" marR="0" rtl="0" algn="l">
              <a:spcBef>
                <a:spcPts val="0"/>
              </a:spcBef>
              <a:spcAft>
                <a:spcPts val="0"/>
              </a:spcAft>
              <a:buNone/>
            </a:pPr>
            <a:r>
              <a:rPr lang="en-GB" sz="2800">
                <a:solidFill>
                  <a:srgbClr val="242424"/>
                </a:solidFill>
                <a:latin typeface="Tahoma"/>
                <a:ea typeface="Tahoma"/>
                <a:cs typeface="Tahoma"/>
                <a:sym typeface="Tahoma"/>
              </a:rPr>
              <a:t>✨ Start where your child is comfortable, then stretch them slightly</a:t>
            </a:r>
            <a:endParaRPr/>
          </a:p>
          <a:p>
            <a:pPr indent="0" lvl="0" marL="0" marR="0" rtl="0" algn="l">
              <a:spcBef>
                <a:spcPts val="0"/>
              </a:spcBef>
              <a:spcAft>
                <a:spcPts val="0"/>
              </a:spcAft>
              <a:buNone/>
            </a:pPr>
            <a:r>
              <a:rPr lang="en-GB" sz="2800">
                <a:solidFill>
                  <a:srgbClr val="242424"/>
                </a:solidFill>
                <a:latin typeface="Tahoma"/>
                <a:ea typeface="Tahoma"/>
                <a:cs typeface="Tahoma"/>
                <a:sym typeface="Tahoma"/>
              </a:rPr>
              <a:t>✨ Make it active and fun - not just worksheets</a:t>
            </a:r>
            <a:endParaRPr/>
          </a:p>
          <a:p>
            <a:pPr indent="0" lvl="0" marL="0" marR="0" rtl="0" algn="l">
              <a:spcBef>
                <a:spcPts val="0"/>
              </a:spcBef>
              <a:spcAft>
                <a:spcPts val="0"/>
              </a:spcAft>
              <a:buNone/>
            </a:pPr>
            <a:r>
              <a:rPr lang="en-GB" sz="2800">
                <a:solidFill>
                  <a:srgbClr val="242424"/>
                </a:solidFill>
                <a:latin typeface="Tahoma"/>
                <a:ea typeface="Tahoma"/>
                <a:cs typeface="Tahoma"/>
                <a:sym typeface="Tahoma"/>
              </a:rPr>
              <a:t>✨ Mistakes are brilliant learning opportunities</a:t>
            </a:r>
            <a:endParaRPr/>
          </a:p>
          <a:p>
            <a:pPr indent="0" lvl="0" marL="0" marR="0" rtl="0" algn="l">
              <a:spcBef>
                <a:spcPts val="0"/>
              </a:spcBef>
              <a:spcAft>
                <a:spcPts val="0"/>
              </a:spcAft>
              <a:buNone/>
            </a:pPr>
            <a:r>
              <a:rPr lang="en-GB" sz="2800">
                <a:solidFill>
                  <a:srgbClr val="242424"/>
                </a:solidFill>
                <a:latin typeface="Tahoma"/>
                <a:ea typeface="Tahoma"/>
                <a:cs typeface="Tahoma"/>
                <a:sym typeface="Tahoma"/>
              </a:rPr>
              <a:t>✨ Your encouragement matters more than getting everything right.</a:t>
            </a:r>
            <a:endParaRPr sz="2800">
              <a:solidFill>
                <a:srgbClr val="242424"/>
              </a:solidFill>
              <a:latin typeface="Tahoma"/>
              <a:ea typeface="Tahoma"/>
              <a:cs typeface="Tahoma"/>
              <a:sym typeface="Tahoma"/>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pic>
        <p:nvPicPr>
          <p:cNvPr descr="Hillside_Header_big.jpg" id="272" name="Google Shape;272;p20"/>
          <p:cNvPicPr preferRelativeResize="0"/>
          <p:nvPr/>
        </p:nvPicPr>
        <p:blipFill rotWithShape="1">
          <a:blip r:embed="rId3">
            <a:alphaModFix/>
          </a:blip>
          <a:srcRect b="0" l="0" r="0" t="0"/>
          <a:stretch/>
        </p:blipFill>
        <p:spPr>
          <a:xfrm>
            <a:off x="0" y="-19050"/>
            <a:ext cx="12192000" cy="1365250"/>
          </a:xfrm>
          <a:prstGeom prst="rect">
            <a:avLst/>
          </a:prstGeom>
          <a:noFill/>
          <a:ln>
            <a:noFill/>
          </a:ln>
        </p:spPr>
      </p:pic>
      <p:sp>
        <p:nvSpPr>
          <p:cNvPr id="273" name="Google Shape;273;p20"/>
          <p:cNvSpPr txBox="1"/>
          <p:nvPr/>
        </p:nvSpPr>
        <p:spPr>
          <a:xfrm>
            <a:off x="2958353" y="365760"/>
            <a:ext cx="8681421"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3600" u="sng">
                <a:solidFill>
                  <a:schemeClr val="lt1"/>
                </a:solidFill>
                <a:latin typeface="Calibri"/>
                <a:ea typeface="Calibri"/>
                <a:cs typeface="Calibri"/>
                <a:sym typeface="Calibri"/>
              </a:rPr>
              <a:t>Accessible for all</a:t>
            </a:r>
            <a:endParaRPr b="1" sz="3600" u="sng">
              <a:solidFill>
                <a:schemeClr val="lt1"/>
              </a:solidFill>
              <a:latin typeface="Calibri"/>
              <a:ea typeface="Calibri"/>
              <a:cs typeface="Calibri"/>
              <a:sym typeface="Calibri"/>
            </a:endParaRPr>
          </a:p>
        </p:txBody>
      </p:sp>
      <p:sp>
        <p:nvSpPr>
          <p:cNvPr id="274" name="Google Shape;274;p20"/>
          <p:cNvSpPr/>
          <p:nvPr/>
        </p:nvSpPr>
        <p:spPr>
          <a:xfrm>
            <a:off x="432391" y="1637990"/>
            <a:ext cx="11476074"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chemeClr val="dk1"/>
                </a:solidFill>
                <a:latin typeface="Calibri"/>
                <a:ea typeface="Calibri"/>
                <a:cs typeface="Calibri"/>
                <a:sym typeface="Calibri"/>
              </a:rPr>
              <a:t>Making maths accessible to all students is about ensuring every child can engage, understand, and succeed with the concepts, regardless of their starting point. Using the CPA approach (Concrete → Pictorial → Abstract) is a key strategy for this. </a:t>
            </a:r>
            <a:endParaRPr sz="1800">
              <a:solidFill>
                <a:schemeClr val="dk1"/>
              </a:solidFill>
              <a:latin typeface="Calibri"/>
              <a:ea typeface="Calibri"/>
              <a:cs typeface="Calibri"/>
              <a:sym typeface="Calibri"/>
            </a:endParaRPr>
          </a:p>
        </p:txBody>
      </p:sp>
      <p:pic>
        <p:nvPicPr>
          <p:cNvPr id="275" name="Google Shape;275;p20"/>
          <p:cNvPicPr preferRelativeResize="0"/>
          <p:nvPr/>
        </p:nvPicPr>
        <p:blipFill rotWithShape="1">
          <a:blip r:embed="rId4">
            <a:alphaModFix/>
          </a:blip>
          <a:srcRect b="0" l="0" r="0" t="0"/>
          <a:stretch/>
        </p:blipFill>
        <p:spPr>
          <a:xfrm>
            <a:off x="315354" y="2561320"/>
            <a:ext cx="5285997" cy="2072684"/>
          </a:xfrm>
          <a:prstGeom prst="rect">
            <a:avLst/>
          </a:prstGeom>
          <a:noFill/>
          <a:ln>
            <a:noFill/>
          </a:ln>
        </p:spPr>
      </p:pic>
      <p:pic>
        <p:nvPicPr>
          <p:cNvPr id="276" name="Google Shape;276;p20"/>
          <p:cNvPicPr preferRelativeResize="0"/>
          <p:nvPr/>
        </p:nvPicPr>
        <p:blipFill rotWithShape="1">
          <a:blip r:embed="rId5">
            <a:alphaModFix/>
          </a:blip>
          <a:srcRect b="0" l="0" r="0" t="0"/>
          <a:stretch/>
        </p:blipFill>
        <p:spPr>
          <a:xfrm>
            <a:off x="432391" y="4647475"/>
            <a:ext cx="4381232" cy="1819718"/>
          </a:xfrm>
          <a:prstGeom prst="rect">
            <a:avLst/>
          </a:prstGeom>
          <a:noFill/>
          <a:ln>
            <a:noFill/>
          </a:ln>
        </p:spPr>
      </p:pic>
      <p:pic>
        <p:nvPicPr>
          <p:cNvPr id="277" name="Google Shape;277;p20"/>
          <p:cNvPicPr preferRelativeResize="0"/>
          <p:nvPr/>
        </p:nvPicPr>
        <p:blipFill rotWithShape="1">
          <a:blip r:embed="rId6">
            <a:alphaModFix/>
          </a:blip>
          <a:srcRect b="0" l="0" r="0" t="0"/>
          <a:stretch/>
        </p:blipFill>
        <p:spPr>
          <a:xfrm>
            <a:off x="6344202" y="3313751"/>
            <a:ext cx="4872944" cy="2151384"/>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75"/>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76"/>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77"/>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1" name="Shape 281"/>
        <p:cNvGrpSpPr/>
        <p:nvPr/>
      </p:nvGrpSpPr>
      <p:grpSpPr>
        <a:xfrm>
          <a:off x="0" y="0"/>
          <a:ext cx="0" cy="0"/>
          <a:chOff x="0" y="0"/>
          <a:chExt cx="0" cy="0"/>
        </a:xfrm>
      </p:grpSpPr>
      <p:pic>
        <p:nvPicPr>
          <p:cNvPr descr="Hillside_Header_big.jpg" id="282" name="Google Shape;282;p21"/>
          <p:cNvPicPr preferRelativeResize="0"/>
          <p:nvPr/>
        </p:nvPicPr>
        <p:blipFill rotWithShape="1">
          <a:blip r:embed="rId3">
            <a:alphaModFix/>
          </a:blip>
          <a:srcRect b="0" l="0" r="0" t="0"/>
          <a:stretch/>
        </p:blipFill>
        <p:spPr>
          <a:xfrm>
            <a:off x="0" y="-19050"/>
            <a:ext cx="12192000" cy="1365250"/>
          </a:xfrm>
          <a:prstGeom prst="rect">
            <a:avLst/>
          </a:prstGeom>
          <a:noFill/>
          <a:ln>
            <a:noFill/>
          </a:ln>
        </p:spPr>
      </p:pic>
      <p:sp>
        <p:nvSpPr>
          <p:cNvPr id="283" name="Google Shape;283;p21"/>
          <p:cNvSpPr txBox="1"/>
          <p:nvPr/>
        </p:nvSpPr>
        <p:spPr>
          <a:xfrm>
            <a:off x="2958353" y="365760"/>
            <a:ext cx="868142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800" u="sng">
                <a:solidFill>
                  <a:schemeClr val="lt1"/>
                </a:solidFill>
                <a:latin typeface="Calibri"/>
                <a:ea typeface="Calibri"/>
                <a:cs typeface="Calibri"/>
                <a:sym typeface="Calibri"/>
              </a:rPr>
              <a:t>How We Challenge Higher-Attaining Pupils in Maths</a:t>
            </a:r>
            <a:endParaRPr/>
          </a:p>
        </p:txBody>
      </p:sp>
      <p:sp>
        <p:nvSpPr>
          <p:cNvPr id="284" name="Google Shape;284;p21"/>
          <p:cNvSpPr/>
          <p:nvPr/>
        </p:nvSpPr>
        <p:spPr>
          <a:xfrm>
            <a:off x="263936" y="1528992"/>
            <a:ext cx="11664127" cy="483209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rgbClr val="242424"/>
                </a:solidFill>
                <a:latin typeface="Tahoma"/>
                <a:ea typeface="Tahoma"/>
                <a:cs typeface="Tahoma"/>
                <a:sym typeface="Tahoma"/>
              </a:rPr>
              <a:t>1. Deepening Understanding through Reasoning</a:t>
            </a:r>
            <a:endParaRPr/>
          </a:p>
          <a:p>
            <a:pPr indent="0" lvl="0" marL="0" marR="0" rtl="0" algn="l">
              <a:spcBef>
                <a:spcPts val="0"/>
              </a:spcBef>
              <a:spcAft>
                <a:spcPts val="0"/>
              </a:spcAft>
              <a:buNone/>
            </a:pPr>
            <a:r>
              <a:rPr lang="en-GB" sz="1400">
                <a:solidFill>
                  <a:srgbClr val="242424"/>
                </a:solidFill>
                <a:latin typeface="Tahoma"/>
                <a:ea typeface="Tahoma"/>
                <a:cs typeface="Tahoma"/>
                <a:sym typeface="Tahoma"/>
              </a:rPr>
              <a:t>We encourage children to explain their mathematical thinking, not just find the answer. For example, when solving addition problems, we might ask:</a:t>
            </a:r>
            <a:endParaRPr/>
          </a:p>
          <a:p>
            <a:pPr indent="-88900" lvl="0" marL="0" marR="0" rtl="0" algn="l">
              <a:spcBef>
                <a:spcPts val="0"/>
              </a:spcBef>
              <a:spcAft>
                <a:spcPts val="0"/>
              </a:spcAft>
              <a:buClr>
                <a:srgbClr val="242424"/>
              </a:buClr>
              <a:buSzPts val="1400"/>
              <a:buFont typeface="Arial"/>
              <a:buChar char="•"/>
            </a:pPr>
            <a:r>
              <a:rPr lang="en-GB" sz="1400">
                <a:solidFill>
                  <a:srgbClr val="242424"/>
                </a:solidFill>
                <a:latin typeface="Tahoma"/>
                <a:ea typeface="Tahoma"/>
                <a:cs typeface="Tahoma"/>
                <a:sym typeface="Tahoma"/>
              </a:rPr>
              <a:t>“Can you explain how you worked that out?”</a:t>
            </a:r>
            <a:endParaRPr/>
          </a:p>
          <a:p>
            <a:pPr indent="-88900" lvl="0" marL="0" marR="0" rtl="0" algn="l">
              <a:spcBef>
                <a:spcPts val="0"/>
              </a:spcBef>
              <a:spcAft>
                <a:spcPts val="0"/>
              </a:spcAft>
              <a:buClr>
                <a:srgbClr val="242424"/>
              </a:buClr>
              <a:buSzPts val="1400"/>
              <a:buFont typeface="Arial"/>
              <a:buChar char="•"/>
            </a:pPr>
            <a:r>
              <a:rPr lang="en-GB" sz="1400">
                <a:solidFill>
                  <a:srgbClr val="242424"/>
                </a:solidFill>
                <a:latin typeface="Tahoma"/>
                <a:ea typeface="Tahoma"/>
                <a:cs typeface="Tahoma"/>
                <a:sym typeface="Tahoma"/>
              </a:rPr>
              <a:t>“Is there another way to solve this problem?”</a:t>
            </a:r>
            <a:endParaRPr/>
          </a:p>
          <a:p>
            <a:pPr indent="-88900" lvl="0" marL="0" marR="0" rtl="0" algn="l">
              <a:spcBef>
                <a:spcPts val="0"/>
              </a:spcBef>
              <a:spcAft>
                <a:spcPts val="0"/>
              </a:spcAft>
              <a:buClr>
                <a:srgbClr val="242424"/>
              </a:buClr>
              <a:buSzPts val="1400"/>
              <a:buFont typeface="Arial"/>
              <a:buChar char="•"/>
            </a:pPr>
            <a:r>
              <a:rPr lang="en-GB" sz="1400">
                <a:solidFill>
                  <a:srgbClr val="242424"/>
                </a:solidFill>
                <a:latin typeface="Tahoma"/>
                <a:ea typeface="Tahoma"/>
                <a:cs typeface="Tahoma"/>
                <a:sym typeface="Tahoma"/>
              </a:rPr>
              <a:t>“Can you prove your answer is correct?”</a:t>
            </a:r>
            <a:endParaRPr/>
          </a:p>
          <a:p>
            <a:pPr indent="0" lvl="0" marL="0" marR="0" rtl="0" algn="l">
              <a:spcBef>
                <a:spcPts val="0"/>
              </a:spcBef>
              <a:spcAft>
                <a:spcPts val="0"/>
              </a:spcAft>
              <a:buClr>
                <a:schemeClr val="dk1"/>
              </a:buClr>
              <a:buSzPts val="1400"/>
              <a:buFont typeface="Arial"/>
              <a:buNone/>
            </a:pPr>
            <a:r>
              <a:t/>
            </a:r>
            <a:endParaRPr sz="1400">
              <a:solidFill>
                <a:srgbClr val="242424"/>
              </a:solidFill>
              <a:latin typeface="Tahoma"/>
              <a:ea typeface="Tahoma"/>
              <a:cs typeface="Tahoma"/>
              <a:sym typeface="Tahoma"/>
            </a:endParaRPr>
          </a:p>
          <a:p>
            <a:pPr indent="0" lvl="0" marL="0" marR="0" rtl="0" algn="l">
              <a:spcBef>
                <a:spcPts val="0"/>
              </a:spcBef>
              <a:spcAft>
                <a:spcPts val="0"/>
              </a:spcAft>
              <a:buNone/>
            </a:pPr>
            <a:r>
              <a:rPr lang="en-GB" sz="1400">
                <a:solidFill>
                  <a:srgbClr val="242424"/>
                </a:solidFill>
                <a:latin typeface="Tahoma"/>
                <a:ea typeface="Tahoma"/>
                <a:cs typeface="Tahoma"/>
                <a:sym typeface="Tahoma"/>
              </a:rPr>
              <a:t>Children are also given statements to consider, such as “Double 12 is the same as 10 + 10 + 2 + 2. Do you agree? Why?”</a:t>
            </a:r>
            <a:br>
              <a:rPr lang="en-GB" sz="1400">
                <a:solidFill>
                  <a:srgbClr val="242424"/>
                </a:solidFill>
                <a:latin typeface="Tahoma"/>
                <a:ea typeface="Tahoma"/>
                <a:cs typeface="Tahoma"/>
                <a:sym typeface="Tahoma"/>
              </a:rPr>
            </a:br>
            <a:endParaRPr sz="1400">
              <a:solidFill>
                <a:srgbClr val="242424"/>
              </a:solidFill>
              <a:latin typeface="Tahoma"/>
              <a:ea typeface="Tahoma"/>
              <a:cs typeface="Tahoma"/>
              <a:sym typeface="Tahoma"/>
            </a:endParaRPr>
          </a:p>
          <a:p>
            <a:pPr indent="0" lvl="0" marL="0" marR="0" rtl="0" algn="l">
              <a:spcBef>
                <a:spcPts val="0"/>
              </a:spcBef>
              <a:spcAft>
                <a:spcPts val="0"/>
              </a:spcAft>
              <a:buNone/>
            </a:pPr>
            <a:r>
              <a:rPr lang="en-GB" sz="1400">
                <a:solidFill>
                  <a:srgbClr val="242424"/>
                </a:solidFill>
                <a:latin typeface="Tahoma"/>
                <a:ea typeface="Tahoma"/>
                <a:cs typeface="Tahoma"/>
                <a:sym typeface="Tahoma"/>
              </a:rPr>
              <a:t>This pushes them to reason and justify their answers.</a:t>
            </a:r>
            <a:endParaRPr/>
          </a:p>
          <a:p>
            <a:pPr indent="0" lvl="0" marL="0" marR="0" rtl="0" algn="l">
              <a:spcBef>
                <a:spcPts val="0"/>
              </a:spcBef>
              <a:spcAft>
                <a:spcPts val="0"/>
              </a:spcAft>
              <a:buNone/>
            </a:pPr>
            <a:br>
              <a:rPr lang="en-GB" sz="1400">
                <a:solidFill>
                  <a:srgbClr val="242424"/>
                </a:solidFill>
                <a:latin typeface="Tahoma"/>
                <a:ea typeface="Tahoma"/>
                <a:cs typeface="Tahoma"/>
                <a:sym typeface="Tahoma"/>
              </a:rPr>
            </a:br>
            <a:endParaRPr sz="1400">
              <a:solidFill>
                <a:srgbClr val="242424"/>
              </a:solidFill>
              <a:latin typeface="Tahoma"/>
              <a:ea typeface="Tahoma"/>
              <a:cs typeface="Tahoma"/>
              <a:sym typeface="Tahoma"/>
            </a:endParaRPr>
          </a:p>
          <a:p>
            <a:pPr indent="0" lvl="0" marL="0" marR="0" rtl="0" algn="l">
              <a:spcBef>
                <a:spcPts val="0"/>
              </a:spcBef>
              <a:spcAft>
                <a:spcPts val="0"/>
              </a:spcAft>
              <a:buNone/>
            </a:pPr>
            <a:r>
              <a:rPr b="1" lang="en-GB" sz="1400">
                <a:solidFill>
                  <a:srgbClr val="242424"/>
                </a:solidFill>
                <a:latin typeface="Tahoma"/>
                <a:ea typeface="Tahoma"/>
                <a:cs typeface="Tahoma"/>
                <a:sym typeface="Tahoma"/>
              </a:rPr>
              <a:t>2. Problem Solving</a:t>
            </a:r>
            <a:endParaRPr/>
          </a:p>
          <a:p>
            <a:pPr indent="0" lvl="0" marL="0" marR="0" rtl="0" algn="l">
              <a:spcBef>
                <a:spcPts val="0"/>
              </a:spcBef>
              <a:spcAft>
                <a:spcPts val="0"/>
              </a:spcAft>
              <a:buNone/>
            </a:pPr>
            <a:r>
              <a:rPr lang="en-GB" sz="1400">
                <a:solidFill>
                  <a:srgbClr val="242424"/>
                </a:solidFill>
                <a:latin typeface="Tahoma"/>
                <a:ea typeface="Tahoma"/>
                <a:cs typeface="Tahoma"/>
                <a:sym typeface="Tahoma"/>
              </a:rPr>
              <a:t>We regularly set open-ended problems that have more than one solution, or require several steps. For example:</a:t>
            </a:r>
            <a:endParaRPr/>
          </a:p>
          <a:p>
            <a:pPr indent="0" lvl="0" marL="0" marR="0" rtl="0" algn="l">
              <a:spcBef>
                <a:spcPts val="0"/>
              </a:spcBef>
              <a:spcAft>
                <a:spcPts val="0"/>
              </a:spcAft>
              <a:buNone/>
            </a:pPr>
            <a:r>
              <a:rPr lang="en-GB" sz="1400">
                <a:solidFill>
                  <a:srgbClr val="242424"/>
                </a:solidFill>
                <a:latin typeface="Tahoma"/>
                <a:ea typeface="Tahoma"/>
                <a:cs typeface="Tahoma"/>
                <a:sym typeface="Tahoma"/>
              </a:rPr>
              <a:t>Children are encouraged to explore, try different approaches, and explain the choices they make. This helps them develop perseverance and flexible thinking.</a:t>
            </a:r>
            <a:endParaRPr/>
          </a:p>
          <a:p>
            <a:pPr indent="0" lvl="0" marL="0" marR="0" rtl="0" algn="l">
              <a:spcBef>
                <a:spcPts val="0"/>
              </a:spcBef>
              <a:spcAft>
                <a:spcPts val="0"/>
              </a:spcAft>
              <a:buNone/>
            </a:pPr>
            <a:br>
              <a:rPr lang="en-GB" sz="1400">
                <a:solidFill>
                  <a:srgbClr val="242424"/>
                </a:solidFill>
                <a:latin typeface="Tahoma"/>
                <a:ea typeface="Tahoma"/>
                <a:cs typeface="Tahoma"/>
                <a:sym typeface="Tahoma"/>
              </a:rPr>
            </a:br>
            <a:endParaRPr sz="1400">
              <a:solidFill>
                <a:srgbClr val="242424"/>
              </a:solidFill>
              <a:latin typeface="Tahoma"/>
              <a:ea typeface="Tahoma"/>
              <a:cs typeface="Tahoma"/>
              <a:sym typeface="Tahoma"/>
            </a:endParaRPr>
          </a:p>
          <a:p>
            <a:pPr indent="0" lvl="0" marL="0" marR="0" rtl="0" algn="l">
              <a:spcBef>
                <a:spcPts val="0"/>
              </a:spcBef>
              <a:spcAft>
                <a:spcPts val="0"/>
              </a:spcAft>
              <a:buNone/>
            </a:pPr>
            <a:r>
              <a:rPr b="1" lang="en-GB" sz="1400">
                <a:solidFill>
                  <a:srgbClr val="242424"/>
                </a:solidFill>
                <a:latin typeface="Tahoma"/>
                <a:ea typeface="Tahoma"/>
                <a:cs typeface="Tahoma"/>
                <a:sym typeface="Tahoma"/>
              </a:rPr>
              <a:t>3. Applying Skills in New Contexts</a:t>
            </a:r>
            <a:endParaRPr/>
          </a:p>
          <a:p>
            <a:pPr indent="0" lvl="0" marL="0" marR="0" rtl="0" algn="l">
              <a:spcBef>
                <a:spcPts val="0"/>
              </a:spcBef>
              <a:spcAft>
                <a:spcPts val="0"/>
              </a:spcAft>
              <a:buNone/>
            </a:pPr>
            <a:r>
              <a:rPr lang="en-GB" sz="1400">
                <a:solidFill>
                  <a:srgbClr val="242424"/>
                </a:solidFill>
                <a:latin typeface="Tahoma"/>
                <a:ea typeface="Tahoma"/>
                <a:cs typeface="Tahoma"/>
                <a:sym typeface="Tahoma"/>
              </a:rPr>
              <a:t>Our higher-attaining pupils are given opportunities to apply their maths skills in unfamiliar situations, such as:</a:t>
            </a:r>
            <a:endParaRPr/>
          </a:p>
          <a:p>
            <a:pPr indent="-88900" lvl="0" marL="0" marR="0" rtl="0" algn="l">
              <a:spcBef>
                <a:spcPts val="0"/>
              </a:spcBef>
              <a:spcAft>
                <a:spcPts val="0"/>
              </a:spcAft>
              <a:buClr>
                <a:srgbClr val="242424"/>
              </a:buClr>
              <a:buSzPts val="1400"/>
              <a:buFont typeface="Arial"/>
              <a:buChar char="•"/>
            </a:pPr>
            <a:r>
              <a:rPr lang="en-GB" sz="1400">
                <a:solidFill>
                  <a:srgbClr val="242424"/>
                </a:solidFill>
                <a:latin typeface="Tahoma"/>
                <a:ea typeface="Tahoma"/>
                <a:cs typeface="Tahoma"/>
                <a:sym typeface="Tahoma"/>
              </a:rPr>
              <a:t>Solving word problems that link to real-life scenarios (e.g. planning a party within a budget).</a:t>
            </a:r>
            <a:endParaRPr/>
          </a:p>
          <a:p>
            <a:pPr indent="-88900" lvl="0" marL="0" marR="0" rtl="0" algn="l">
              <a:spcBef>
                <a:spcPts val="0"/>
              </a:spcBef>
              <a:spcAft>
                <a:spcPts val="0"/>
              </a:spcAft>
              <a:buClr>
                <a:srgbClr val="242424"/>
              </a:buClr>
              <a:buSzPts val="1400"/>
              <a:buFont typeface="Arial"/>
              <a:buChar char="•"/>
            </a:pPr>
            <a:r>
              <a:rPr lang="en-GB" sz="1400">
                <a:solidFill>
                  <a:srgbClr val="242424"/>
                </a:solidFill>
                <a:latin typeface="Tahoma"/>
                <a:ea typeface="Tahoma"/>
                <a:cs typeface="Tahoma"/>
                <a:sym typeface="Tahoma"/>
              </a:rPr>
              <a:t>Investigating patterns and making predictions (e.g. “If the sequence goes up by 3 each time, what will the 10th number be?”).</a:t>
            </a:r>
            <a:endParaRPr b="0" i="0" sz="1400">
              <a:solidFill>
                <a:srgbClr val="242424"/>
              </a:solidFill>
              <a:latin typeface="Tahoma"/>
              <a:ea typeface="Tahoma"/>
              <a:cs typeface="Tahoma"/>
              <a:sym typeface="Tahoma"/>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8" name="Shape 288"/>
        <p:cNvGrpSpPr/>
        <p:nvPr/>
      </p:nvGrpSpPr>
      <p:grpSpPr>
        <a:xfrm>
          <a:off x="0" y="0"/>
          <a:ext cx="0" cy="0"/>
          <a:chOff x="0" y="0"/>
          <a:chExt cx="0" cy="0"/>
        </a:xfrm>
      </p:grpSpPr>
      <p:pic>
        <p:nvPicPr>
          <p:cNvPr descr="Hillside_Header_big.jpg" id="289" name="Google Shape;289;p22"/>
          <p:cNvPicPr preferRelativeResize="0"/>
          <p:nvPr/>
        </p:nvPicPr>
        <p:blipFill rotWithShape="1">
          <a:blip r:embed="rId3">
            <a:alphaModFix/>
          </a:blip>
          <a:srcRect b="0" l="0" r="0" t="0"/>
          <a:stretch/>
        </p:blipFill>
        <p:spPr>
          <a:xfrm>
            <a:off x="0" y="0"/>
            <a:ext cx="12192000" cy="1365250"/>
          </a:xfrm>
          <a:prstGeom prst="rect">
            <a:avLst/>
          </a:prstGeom>
          <a:noFill/>
          <a:ln>
            <a:noFill/>
          </a:ln>
        </p:spPr>
      </p:pic>
      <p:sp>
        <p:nvSpPr>
          <p:cNvPr id="290" name="Google Shape;290;p22"/>
          <p:cNvSpPr txBox="1"/>
          <p:nvPr/>
        </p:nvSpPr>
        <p:spPr>
          <a:xfrm>
            <a:off x="2958353" y="205571"/>
            <a:ext cx="8681421"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800" u="sng">
                <a:solidFill>
                  <a:schemeClr val="lt1"/>
                </a:solidFill>
                <a:latin typeface="Calibri"/>
                <a:ea typeface="Calibri"/>
                <a:cs typeface="Calibri"/>
                <a:sym typeface="Calibri"/>
              </a:rPr>
              <a:t>Example of how we challenge higher-attaining pupils in Maths</a:t>
            </a:r>
            <a:endParaRPr/>
          </a:p>
        </p:txBody>
      </p:sp>
      <p:sp>
        <p:nvSpPr>
          <p:cNvPr id="291" name="Google Shape;291;p22"/>
          <p:cNvSpPr/>
          <p:nvPr/>
        </p:nvSpPr>
        <p:spPr>
          <a:xfrm>
            <a:off x="152400" y="1451712"/>
            <a:ext cx="11887200" cy="501675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600">
                <a:solidFill>
                  <a:schemeClr val="dk1"/>
                </a:solidFill>
                <a:latin typeface="Tahoma"/>
                <a:ea typeface="Tahoma"/>
                <a:cs typeface="Tahoma"/>
                <a:sym typeface="Tahoma"/>
              </a:rPr>
              <a:t>Topic: Number bonds to 10</a:t>
            </a:r>
            <a:endParaRPr/>
          </a:p>
          <a:p>
            <a:pPr indent="0" lvl="0" marL="0" marR="0" rtl="0" algn="l">
              <a:spcBef>
                <a:spcPts val="0"/>
              </a:spcBef>
              <a:spcAft>
                <a:spcPts val="0"/>
              </a:spcAft>
              <a:buNone/>
            </a:pPr>
            <a:r>
              <a:t/>
            </a:r>
            <a:endParaRPr b="1" sz="1600">
              <a:solidFill>
                <a:schemeClr val="dk1"/>
              </a:solidFill>
              <a:latin typeface="Tahoma"/>
              <a:ea typeface="Tahoma"/>
              <a:cs typeface="Tahoma"/>
              <a:sym typeface="Tahoma"/>
            </a:endParaRPr>
          </a:p>
          <a:p>
            <a:pPr indent="0" lvl="0" marL="0" marR="0" rtl="0" algn="l">
              <a:spcBef>
                <a:spcPts val="0"/>
              </a:spcBef>
              <a:spcAft>
                <a:spcPts val="0"/>
              </a:spcAft>
              <a:buNone/>
            </a:pPr>
            <a:r>
              <a:rPr b="1" lang="en-GB" sz="1600">
                <a:solidFill>
                  <a:schemeClr val="dk1"/>
                </a:solidFill>
                <a:latin typeface="Tahoma"/>
                <a:ea typeface="Tahoma"/>
                <a:cs typeface="Tahoma"/>
                <a:sym typeface="Tahoma"/>
              </a:rPr>
              <a:t>What students know:</a:t>
            </a:r>
            <a:r>
              <a:rPr lang="en-GB" sz="1600">
                <a:solidFill>
                  <a:schemeClr val="dk1"/>
                </a:solidFill>
                <a:latin typeface="Tahoma"/>
                <a:ea typeface="Tahoma"/>
                <a:cs typeface="Tahoma"/>
                <a:sym typeface="Tahoma"/>
              </a:rPr>
              <a:t> 1 + 9 = 10, 2 + 8 = 10, etc.</a:t>
            </a:r>
            <a:endParaRPr/>
          </a:p>
          <a:p>
            <a:pPr indent="0" lvl="0" marL="0" marR="0" rtl="0" algn="l">
              <a:spcBef>
                <a:spcPts val="0"/>
              </a:spcBef>
              <a:spcAft>
                <a:spcPts val="0"/>
              </a:spcAft>
              <a:buNone/>
            </a:pPr>
            <a:r>
              <a:t/>
            </a:r>
            <a:endParaRPr sz="1600">
              <a:solidFill>
                <a:schemeClr val="dk1"/>
              </a:solidFill>
              <a:latin typeface="Tahoma"/>
              <a:ea typeface="Tahoma"/>
              <a:cs typeface="Tahoma"/>
              <a:sym typeface="Tahoma"/>
            </a:endParaRPr>
          </a:p>
          <a:p>
            <a:pPr indent="0" lvl="0" marL="0" marR="0" rtl="0" algn="l">
              <a:spcBef>
                <a:spcPts val="0"/>
              </a:spcBef>
              <a:spcAft>
                <a:spcPts val="0"/>
              </a:spcAft>
              <a:buNone/>
            </a:pPr>
            <a:r>
              <a:rPr b="1" lang="en-GB" sz="1600">
                <a:solidFill>
                  <a:schemeClr val="dk1"/>
                </a:solidFill>
                <a:latin typeface="Tahoma"/>
                <a:ea typeface="Tahoma"/>
                <a:cs typeface="Tahoma"/>
                <a:sym typeface="Tahoma"/>
              </a:rPr>
              <a:t>Stretching outwards idea:</a:t>
            </a:r>
            <a:r>
              <a:rPr lang="en-GB" sz="1600">
                <a:solidFill>
                  <a:schemeClr val="dk1"/>
                </a:solidFill>
                <a:latin typeface="Tahoma"/>
                <a:ea typeface="Tahoma"/>
                <a:cs typeface="Tahoma"/>
                <a:sym typeface="Tahoma"/>
              </a:rPr>
              <a:t> Explore </a:t>
            </a:r>
            <a:r>
              <a:rPr b="1" lang="en-GB" sz="1600">
                <a:solidFill>
                  <a:schemeClr val="dk1"/>
                </a:solidFill>
                <a:latin typeface="Tahoma"/>
                <a:ea typeface="Tahoma"/>
                <a:cs typeface="Tahoma"/>
                <a:sym typeface="Tahoma"/>
              </a:rPr>
              <a:t>different representations and contexts</a:t>
            </a:r>
            <a:r>
              <a:rPr lang="en-GB" sz="1600">
                <a:solidFill>
                  <a:schemeClr val="dk1"/>
                </a:solidFill>
                <a:latin typeface="Tahoma"/>
                <a:ea typeface="Tahoma"/>
                <a:cs typeface="Tahoma"/>
                <a:sym typeface="Tahoma"/>
              </a:rPr>
              <a:t> of number bonds instead of moving to bigger numbers.</a:t>
            </a:r>
            <a:endParaRPr/>
          </a:p>
          <a:p>
            <a:pPr indent="0" lvl="0" marL="0" marR="0" rtl="0" algn="l">
              <a:spcBef>
                <a:spcPts val="0"/>
              </a:spcBef>
              <a:spcAft>
                <a:spcPts val="0"/>
              </a:spcAft>
              <a:buNone/>
            </a:pPr>
            <a:r>
              <a:t/>
            </a:r>
            <a:endParaRPr sz="1600">
              <a:solidFill>
                <a:schemeClr val="dk1"/>
              </a:solidFill>
              <a:latin typeface="Tahoma"/>
              <a:ea typeface="Tahoma"/>
              <a:cs typeface="Tahoma"/>
              <a:sym typeface="Tahoma"/>
            </a:endParaRPr>
          </a:p>
          <a:p>
            <a:pPr indent="0" lvl="0" marL="0" marR="0" rtl="0" algn="l">
              <a:spcBef>
                <a:spcPts val="0"/>
              </a:spcBef>
              <a:spcAft>
                <a:spcPts val="0"/>
              </a:spcAft>
              <a:buNone/>
            </a:pPr>
            <a:r>
              <a:rPr b="1" lang="en-GB" sz="1600">
                <a:solidFill>
                  <a:schemeClr val="dk1"/>
                </a:solidFill>
                <a:latin typeface="Tahoma"/>
                <a:ea typeface="Tahoma"/>
                <a:cs typeface="Tahoma"/>
                <a:sym typeface="Tahoma"/>
              </a:rPr>
              <a:t>Activity Example: “Number Bonds in the World Around Us”</a:t>
            </a:r>
            <a:endParaRPr sz="1600">
              <a:solidFill>
                <a:schemeClr val="dk1"/>
              </a:solidFill>
              <a:latin typeface="Tahoma"/>
              <a:ea typeface="Tahoma"/>
              <a:cs typeface="Tahoma"/>
              <a:sym typeface="Tahoma"/>
            </a:endParaRPr>
          </a:p>
          <a:p>
            <a:pPr indent="-101600" lvl="0" marL="0" marR="0" rtl="0" algn="l">
              <a:spcBef>
                <a:spcPts val="0"/>
              </a:spcBef>
              <a:spcAft>
                <a:spcPts val="0"/>
              </a:spcAft>
              <a:buClr>
                <a:schemeClr val="dk1"/>
              </a:buClr>
              <a:buSzPts val="1600"/>
              <a:buFont typeface="Calibri"/>
              <a:buAutoNum type="arabicPeriod"/>
            </a:pPr>
            <a:r>
              <a:rPr b="1" lang="en-GB" sz="1600">
                <a:solidFill>
                  <a:schemeClr val="dk1"/>
                </a:solidFill>
                <a:latin typeface="Tahoma"/>
                <a:ea typeface="Tahoma"/>
                <a:cs typeface="Tahoma"/>
                <a:sym typeface="Tahoma"/>
              </a:rPr>
              <a:t>Story Context:</a:t>
            </a:r>
            <a:r>
              <a:rPr lang="en-GB" sz="1600">
                <a:solidFill>
                  <a:schemeClr val="dk1"/>
                </a:solidFill>
                <a:latin typeface="Tahoma"/>
                <a:ea typeface="Tahoma"/>
                <a:cs typeface="Tahoma"/>
                <a:sym typeface="Tahoma"/>
              </a:rPr>
              <a:t> “You have 10 strawberries. Some go in a basket, some on a plate. How many could be in each?”</a:t>
            </a:r>
            <a:endParaRPr/>
          </a:p>
          <a:p>
            <a:pPr indent="-101600" lvl="0" marL="0" marR="0" rtl="0" algn="l">
              <a:spcBef>
                <a:spcPts val="0"/>
              </a:spcBef>
              <a:spcAft>
                <a:spcPts val="0"/>
              </a:spcAft>
              <a:buClr>
                <a:schemeClr val="dk1"/>
              </a:buClr>
              <a:buSzPts val="1600"/>
              <a:buFont typeface="Calibri"/>
              <a:buAutoNum type="arabicPeriod"/>
            </a:pPr>
            <a:r>
              <a:rPr b="1" lang="en-GB" sz="1600">
                <a:solidFill>
                  <a:schemeClr val="dk1"/>
                </a:solidFill>
                <a:latin typeface="Tahoma"/>
                <a:ea typeface="Tahoma"/>
                <a:cs typeface="Tahoma"/>
                <a:sym typeface="Tahoma"/>
              </a:rPr>
              <a:t>Hands-on:</a:t>
            </a:r>
            <a:r>
              <a:rPr lang="en-GB" sz="1600">
                <a:solidFill>
                  <a:schemeClr val="dk1"/>
                </a:solidFill>
                <a:latin typeface="Tahoma"/>
                <a:ea typeface="Tahoma"/>
                <a:cs typeface="Tahoma"/>
                <a:sym typeface="Tahoma"/>
              </a:rPr>
              <a:t> Use counters, fruit, or toys to create different combinations that make 10.</a:t>
            </a:r>
            <a:endParaRPr/>
          </a:p>
          <a:p>
            <a:pPr indent="-101600" lvl="0" marL="0" marR="0" rtl="0" algn="l">
              <a:spcBef>
                <a:spcPts val="0"/>
              </a:spcBef>
              <a:spcAft>
                <a:spcPts val="0"/>
              </a:spcAft>
              <a:buClr>
                <a:schemeClr val="dk1"/>
              </a:buClr>
              <a:buSzPts val="1600"/>
              <a:buFont typeface="Calibri"/>
              <a:buAutoNum type="arabicPeriod"/>
            </a:pPr>
            <a:r>
              <a:rPr b="1" lang="en-GB" sz="1600">
                <a:solidFill>
                  <a:schemeClr val="dk1"/>
                </a:solidFill>
                <a:latin typeface="Tahoma"/>
                <a:ea typeface="Tahoma"/>
                <a:cs typeface="Tahoma"/>
                <a:sym typeface="Tahoma"/>
              </a:rPr>
              <a:t>Creative Extension:</a:t>
            </a:r>
            <a:endParaRPr sz="1600">
              <a:solidFill>
                <a:schemeClr val="dk1"/>
              </a:solidFill>
              <a:latin typeface="Tahoma"/>
              <a:ea typeface="Tahoma"/>
              <a:cs typeface="Tahoma"/>
              <a:sym typeface="Tahoma"/>
            </a:endParaRPr>
          </a:p>
          <a:p>
            <a:pPr indent="-285750" lvl="1" marL="742950" marR="0" rtl="0" algn="l">
              <a:spcBef>
                <a:spcPts val="0"/>
              </a:spcBef>
              <a:spcAft>
                <a:spcPts val="0"/>
              </a:spcAft>
              <a:buClr>
                <a:schemeClr val="dk1"/>
              </a:buClr>
              <a:buSzPts val="1600"/>
              <a:buFont typeface="Calibri"/>
              <a:buAutoNum type="arabicPeriod"/>
            </a:pPr>
            <a:r>
              <a:rPr b="0" i="0" lang="en-GB" sz="1600" u="none" cap="none" strike="noStrike">
                <a:solidFill>
                  <a:schemeClr val="dk1"/>
                </a:solidFill>
                <a:latin typeface="Tahoma"/>
                <a:ea typeface="Tahoma"/>
                <a:cs typeface="Tahoma"/>
                <a:sym typeface="Tahoma"/>
              </a:rPr>
              <a:t>Draw the different combinations on paper or a whiteboard.</a:t>
            </a:r>
            <a:endParaRPr/>
          </a:p>
          <a:p>
            <a:pPr indent="-285750" lvl="1" marL="742950" marR="0" rtl="0" algn="l">
              <a:spcBef>
                <a:spcPts val="0"/>
              </a:spcBef>
              <a:spcAft>
                <a:spcPts val="0"/>
              </a:spcAft>
              <a:buClr>
                <a:schemeClr val="dk1"/>
              </a:buClr>
              <a:buSzPts val="1600"/>
              <a:buFont typeface="Calibri"/>
              <a:buAutoNum type="arabicPeriod"/>
            </a:pPr>
            <a:r>
              <a:rPr b="0" i="0" lang="en-GB" sz="1600" u="none" cap="none" strike="noStrike">
                <a:solidFill>
                  <a:schemeClr val="dk1"/>
                </a:solidFill>
                <a:latin typeface="Tahoma"/>
                <a:ea typeface="Tahoma"/>
                <a:cs typeface="Tahoma"/>
                <a:sym typeface="Tahoma"/>
              </a:rPr>
              <a:t>Use </a:t>
            </a:r>
            <a:r>
              <a:rPr b="1" i="0" lang="en-GB" sz="1600" u="none" cap="none" strike="noStrike">
                <a:solidFill>
                  <a:schemeClr val="dk1"/>
                </a:solidFill>
                <a:latin typeface="Tahoma"/>
                <a:ea typeface="Tahoma"/>
                <a:cs typeface="Tahoma"/>
                <a:sym typeface="Tahoma"/>
              </a:rPr>
              <a:t>different mediums</a:t>
            </a:r>
            <a:r>
              <a:rPr b="0" i="0" lang="en-GB" sz="1600" u="none" cap="none" strike="noStrike">
                <a:solidFill>
                  <a:schemeClr val="dk1"/>
                </a:solidFill>
                <a:latin typeface="Tahoma"/>
                <a:ea typeface="Tahoma"/>
                <a:cs typeface="Tahoma"/>
                <a:sym typeface="Tahoma"/>
              </a:rPr>
              <a:t>: paint, stickers, or even movement (e.g., jump 2 steps, then 8 steps).</a:t>
            </a:r>
            <a:endParaRPr/>
          </a:p>
          <a:p>
            <a:pPr indent="-285750" lvl="1" marL="742950" marR="0" rtl="0" algn="l">
              <a:spcBef>
                <a:spcPts val="0"/>
              </a:spcBef>
              <a:spcAft>
                <a:spcPts val="0"/>
              </a:spcAft>
              <a:buClr>
                <a:schemeClr val="dk1"/>
              </a:buClr>
              <a:buSzPts val="1600"/>
              <a:buFont typeface="Calibri"/>
              <a:buAutoNum type="arabicPeriod"/>
            </a:pPr>
            <a:r>
              <a:rPr b="0" i="0" lang="en-GB" sz="1600" u="none" cap="none" strike="noStrike">
                <a:solidFill>
                  <a:schemeClr val="dk1"/>
                </a:solidFill>
                <a:latin typeface="Tahoma"/>
                <a:ea typeface="Tahoma"/>
                <a:cs typeface="Tahoma"/>
                <a:sym typeface="Tahoma"/>
              </a:rPr>
              <a:t>Challenge them to </a:t>
            </a:r>
            <a:r>
              <a:rPr b="1" i="0" lang="en-GB" sz="1600" u="none" cap="none" strike="noStrike">
                <a:solidFill>
                  <a:schemeClr val="dk1"/>
                </a:solidFill>
                <a:latin typeface="Tahoma"/>
                <a:ea typeface="Tahoma"/>
                <a:cs typeface="Tahoma"/>
                <a:sym typeface="Tahoma"/>
              </a:rPr>
              <a:t>find all possible combinations</a:t>
            </a:r>
            <a:r>
              <a:rPr b="0" i="0" lang="en-GB" sz="1600" u="none" cap="none" strike="noStrike">
                <a:solidFill>
                  <a:schemeClr val="dk1"/>
                </a:solidFill>
                <a:latin typeface="Tahoma"/>
                <a:ea typeface="Tahoma"/>
                <a:cs typeface="Tahoma"/>
                <a:sym typeface="Tahoma"/>
              </a:rPr>
              <a:t>—some may try to repeat, so they can sort and organize their results.</a:t>
            </a:r>
            <a:endParaRPr/>
          </a:p>
          <a:p>
            <a:pPr indent="0" lvl="0" marL="0" marR="0" rtl="0" algn="l">
              <a:spcBef>
                <a:spcPts val="0"/>
              </a:spcBef>
              <a:spcAft>
                <a:spcPts val="0"/>
              </a:spcAft>
              <a:buNone/>
            </a:pPr>
            <a:r>
              <a:rPr b="1" lang="en-GB" sz="1600">
                <a:solidFill>
                  <a:schemeClr val="dk1"/>
                </a:solidFill>
                <a:latin typeface="Tahoma"/>
                <a:ea typeface="Tahoma"/>
                <a:cs typeface="Tahoma"/>
                <a:sym typeface="Tahoma"/>
              </a:rPr>
              <a:t>Why it stretches outwards?</a:t>
            </a:r>
            <a:endParaRPr sz="1600">
              <a:solidFill>
                <a:schemeClr val="dk1"/>
              </a:solidFill>
              <a:latin typeface="Tahoma"/>
              <a:ea typeface="Tahoma"/>
              <a:cs typeface="Tahoma"/>
              <a:sym typeface="Tahoma"/>
            </a:endParaRPr>
          </a:p>
          <a:p>
            <a:pPr indent="0" lvl="0" marL="0" marR="0" rtl="0" algn="l">
              <a:spcBef>
                <a:spcPts val="0"/>
              </a:spcBef>
              <a:spcAft>
                <a:spcPts val="0"/>
              </a:spcAft>
              <a:buNone/>
            </a:pPr>
            <a:r>
              <a:rPr lang="en-GB" sz="1600">
                <a:solidFill>
                  <a:schemeClr val="dk1"/>
                </a:solidFill>
                <a:latin typeface="Tahoma"/>
                <a:ea typeface="Tahoma"/>
                <a:cs typeface="Tahoma"/>
                <a:sym typeface="Tahoma"/>
              </a:rPr>
              <a:t>They aren’t learning bigger numbers yet, but they are:</a:t>
            </a:r>
            <a:endParaRPr/>
          </a:p>
          <a:p>
            <a:pPr indent="-285750" lvl="1" marL="742950" marR="0" rtl="0" algn="l">
              <a:spcBef>
                <a:spcPts val="0"/>
              </a:spcBef>
              <a:spcAft>
                <a:spcPts val="0"/>
              </a:spcAft>
              <a:buClr>
                <a:schemeClr val="dk1"/>
              </a:buClr>
              <a:buSzPts val="1600"/>
              <a:buFont typeface="Arial"/>
              <a:buChar char="•"/>
            </a:pPr>
            <a:r>
              <a:rPr b="1" i="0" lang="en-GB" sz="1600" u="none" cap="none" strike="noStrike">
                <a:solidFill>
                  <a:schemeClr val="dk1"/>
                </a:solidFill>
                <a:latin typeface="Tahoma"/>
                <a:ea typeface="Tahoma"/>
                <a:cs typeface="Tahoma"/>
                <a:sym typeface="Tahoma"/>
              </a:rPr>
              <a:t>Applying their knowledge to real-life contexts</a:t>
            </a:r>
            <a:endParaRPr b="0" i="0" sz="1600" u="none" cap="none" strike="noStrike">
              <a:solidFill>
                <a:schemeClr val="dk1"/>
              </a:solidFill>
              <a:latin typeface="Tahoma"/>
              <a:ea typeface="Tahoma"/>
              <a:cs typeface="Tahoma"/>
              <a:sym typeface="Tahoma"/>
            </a:endParaRPr>
          </a:p>
          <a:p>
            <a:pPr indent="-285750" lvl="1" marL="742950" marR="0" rtl="0" algn="l">
              <a:spcBef>
                <a:spcPts val="0"/>
              </a:spcBef>
              <a:spcAft>
                <a:spcPts val="0"/>
              </a:spcAft>
              <a:buClr>
                <a:schemeClr val="dk1"/>
              </a:buClr>
              <a:buSzPts val="1600"/>
              <a:buFont typeface="Arial"/>
              <a:buChar char="•"/>
            </a:pPr>
            <a:r>
              <a:rPr b="1" i="0" lang="en-GB" sz="1600" u="none" cap="none" strike="noStrike">
                <a:solidFill>
                  <a:schemeClr val="dk1"/>
                </a:solidFill>
                <a:latin typeface="Tahoma"/>
                <a:ea typeface="Tahoma"/>
                <a:cs typeface="Tahoma"/>
                <a:sym typeface="Tahoma"/>
              </a:rPr>
              <a:t>Representing numbers in multiple ways</a:t>
            </a:r>
            <a:r>
              <a:rPr b="0" i="0" lang="en-GB" sz="1600" u="none" cap="none" strike="noStrike">
                <a:solidFill>
                  <a:schemeClr val="dk1"/>
                </a:solidFill>
                <a:latin typeface="Tahoma"/>
                <a:ea typeface="Tahoma"/>
                <a:cs typeface="Tahoma"/>
                <a:sym typeface="Tahoma"/>
              </a:rPr>
              <a:t> (visual, physical, artistic)</a:t>
            </a:r>
            <a:endParaRPr/>
          </a:p>
          <a:p>
            <a:pPr indent="-285750" lvl="1" marL="742950" marR="0" rtl="0" algn="l">
              <a:spcBef>
                <a:spcPts val="0"/>
              </a:spcBef>
              <a:spcAft>
                <a:spcPts val="0"/>
              </a:spcAft>
              <a:buClr>
                <a:schemeClr val="dk1"/>
              </a:buClr>
              <a:buSzPts val="1600"/>
              <a:buFont typeface="Arial"/>
              <a:buChar char="•"/>
            </a:pPr>
            <a:r>
              <a:rPr b="1" i="0" lang="en-GB" sz="1600" u="none" cap="none" strike="noStrike">
                <a:solidFill>
                  <a:schemeClr val="dk1"/>
                </a:solidFill>
                <a:latin typeface="Tahoma"/>
                <a:ea typeface="Tahoma"/>
                <a:cs typeface="Tahoma"/>
                <a:sym typeface="Tahoma"/>
              </a:rPr>
              <a:t>Developing reasoning skills</a:t>
            </a:r>
            <a:r>
              <a:rPr b="0" i="0" lang="en-GB" sz="1600" u="none" cap="none" strike="noStrike">
                <a:solidFill>
                  <a:schemeClr val="dk1"/>
                </a:solidFill>
                <a:latin typeface="Tahoma"/>
                <a:ea typeface="Tahoma"/>
                <a:cs typeface="Tahoma"/>
                <a:sym typeface="Tahoma"/>
              </a:rPr>
              <a:t> by exploring all possibilities</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pic>
        <p:nvPicPr>
          <p:cNvPr descr="Hillside_Header_big.jpg" id="296" name="Google Shape;296;p23"/>
          <p:cNvPicPr preferRelativeResize="0"/>
          <p:nvPr/>
        </p:nvPicPr>
        <p:blipFill rotWithShape="1">
          <a:blip r:embed="rId3">
            <a:alphaModFix/>
          </a:blip>
          <a:srcRect b="0" l="0" r="0" t="0"/>
          <a:stretch/>
        </p:blipFill>
        <p:spPr>
          <a:xfrm>
            <a:off x="0" y="-19050"/>
            <a:ext cx="12192000" cy="1365250"/>
          </a:xfrm>
          <a:prstGeom prst="rect">
            <a:avLst/>
          </a:prstGeom>
          <a:noFill/>
          <a:ln>
            <a:noFill/>
          </a:ln>
        </p:spPr>
      </p:pic>
      <p:sp>
        <p:nvSpPr>
          <p:cNvPr id="297" name="Google Shape;297;p23"/>
          <p:cNvSpPr txBox="1"/>
          <p:nvPr/>
        </p:nvSpPr>
        <p:spPr>
          <a:xfrm>
            <a:off x="3277329" y="340409"/>
            <a:ext cx="8681421"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3600" u="sng">
                <a:solidFill>
                  <a:schemeClr val="lt1"/>
                </a:solidFill>
                <a:latin typeface="Calibri"/>
                <a:ea typeface="Calibri"/>
                <a:cs typeface="Calibri"/>
                <a:sym typeface="Calibri"/>
              </a:rPr>
              <a:t>Resources that we use to support teaching </a:t>
            </a:r>
            <a:endParaRPr b="1" sz="3600" u="sng">
              <a:solidFill>
                <a:schemeClr val="lt1"/>
              </a:solidFill>
              <a:latin typeface="Calibri"/>
              <a:ea typeface="Calibri"/>
              <a:cs typeface="Calibri"/>
              <a:sym typeface="Calibri"/>
            </a:endParaRPr>
          </a:p>
        </p:txBody>
      </p:sp>
      <p:sp>
        <p:nvSpPr>
          <p:cNvPr id="298" name="Google Shape;298;p23"/>
          <p:cNvSpPr txBox="1"/>
          <p:nvPr/>
        </p:nvSpPr>
        <p:spPr>
          <a:xfrm>
            <a:off x="1428961" y="1557067"/>
            <a:ext cx="8314660"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2400">
                <a:solidFill>
                  <a:schemeClr val="dk1"/>
                </a:solidFill>
                <a:latin typeface="Calibri"/>
                <a:ea typeface="Calibri"/>
                <a:cs typeface="Calibri"/>
                <a:sym typeface="Calibri"/>
              </a:rPr>
              <a:t>At tables you will see a range of resources that we use at school to support with maths. </a:t>
            </a:r>
            <a:endParaRPr sz="2400">
              <a:solidFill>
                <a:schemeClr val="dk1"/>
              </a:solidFill>
              <a:latin typeface="Calibri"/>
              <a:ea typeface="Calibri"/>
              <a:cs typeface="Calibri"/>
              <a:sym typeface="Calibri"/>
            </a:endParaRPr>
          </a:p>
        </p:txBody>
      </p:sp>
      <p:sp>
        <p:nvSpPr>
          <p:cNvPr descr="Part-whole model | Display – Primary Stars Education" id="299" name="Google Shape;299;p23"/>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300" name="Google Shape;300;p23"/>
          <p:cNvPicPr preferRelativeResize="0"/>
          <p:nvPr/>
        </p:nvPicPr>
        <p:blipFill rotWithShape="1">
          <a:blip r:embed="rId4">
            <a:alphaModFix/>
          </a:blip>
          <a:srcRect b="0" l="0" r="0" t="0"/>
          <a:stretch/>
        </p:blipFill>
        <p:spPr>
          <a:xfrm>
            <a:off x="4382628" y="2518786"/>
            <a:ext cx="1552575" cy="1828800"/>
          </a:xfrm>
          <a:prstGeom prst="rect">
            <a:avLst/>
          </a:prstGeom>
          <a:noFill/>
          <a:ln>
            <a:noFill/>
          </a:ln>
        </p:spPr>
      </p:pic>
      <p:pic>
        <p:nvPicPr>
          <p:cNvPr id="301" name="Google Shape;301;p23"/>
          <p:cNvPicPr preferRelativeResize="0"/>
          <p:nvPr/>
        </p:nvPicPr>
        <p:blipFill rotWithShape="1">
          <a:blip r:embed="rId5">
            <a:alphaModFix/>
          </a:blip>
          <a:srcRect b="0" l="0" r="0" t="0"/>
          <a:stretch/>
        </p:blipFill>
        <p:spPr>
          <a:xfrm>
            <a:off x="757154" y="2512709"/>
            <a:ext cx="3219450" cy="1971675"/>
          </a:xfrm>
          <a:prstGeom prst="rect">
            <a:avLst/>
          </a:prstGeom>
          <a:noFill/>
          <a:ln>
            <a:noFill/>
          </a:ln>
        </p:spPr>
      </p:pic>
      <p:pic>
        <p:nvPicPr>
          <p:cNvPr id="302" name="Google Shape;302;p23"/>
          <p:cNvPicPr preferRelativeResize="0"/>
          <p:nvPr/>
        </p:nvPicPr>
        <p:blipFill rotWithShape="1">
          <a:blip r:embed="rId6">
            <a:alphaModFix/>
          </a:blip>
          <a:srcRect b="0" l="0" r="0" t="0"/>
          <a:stretch/>
        </p:blipFill>
        <p:spPr>
          <a:xfrm>
            <a:off x="7190874" y="2636668"/>
            <a:ext cx="3733800" cy="1628775"/>
          </a:xfrm>
          <a:prstGeom prst="rect">
            <a:avLst/>
          </a:prstGeom>
          <a:noFill/>
          <a:ln>
            <a:noFill/>
          </a:ln>
        </p:spPr>
      </p:pic>
      <p:pic>
        <p:nvPicPr>
          <p:cNvPr id="303" name="Google Shape;303;p23"/>
          <p:cNvPicPr preferRelativeResize="0"/>
          <p:nvPr/>
        </p:nvPicPr>
        <p:blipFill rotWithShape="1">
          <a:blip r:embed="rId7">
            <a:alphaModFix/>
          </a:blip>
          <a:srcRect b="0" l="0" r="0" t="0"/>
          <a:stretch/>
        </p:blipFill>
        <p:spPr>
          <a:xfrm>
            <a:off x="6546622" y="4314471"/>
            <a:ext cx="3747146" cy="1974417"/>
          </a:xfrm>
          <a:prstGeom prst="rect">
            <a:avLst/>
          </a:prstGeom>
          <a:noFill/>
          <a:ln>
            <a:noFill/>
          </a:ln>
        </p:spPr>
      </p:pic>
      <p:pic>
        <p:nvPicPr>
          <p:cNvPr descr="What are Dienes and how to teach using them | WRE" id="304" name="Google Shape;304;p23"/>
          <p:cNvPicPr preferRelativeResize="0"/>
          <p:nvPr/>
        </p:nvPicPr>
        <p:blipFill rotWithShape="1">
          <a:blip r:embed="rId8">
            <a:alphaModFix/>
          </a:blip>
          <a:srcRect b="0" l="0" r="0" t="0"/>
          <a:stretch/>
        </p:blipFill>
        <p:spPr>
          <a:xfrm>
            <a:off x="1561308" y="4621183"/>
            <a:ext cx="4373895" cy="1936487"/>
          </a:xfrm>
          <a:prstGeom prst="rect">
            <a:avLst/>
          </a:prstGeom>
          <a:noFill/>
          <a:ln>
            <a:noFill/>
          </a:ln>
        </p:spPr>
      </p:pic>
      <p:sp>
        <p:nvSpPr>
          <p:cNvPr descr="MathLink Cubes ..." id="305" name="Google Shape;305;p23"/>
          <p:cNvSpPr/>
          <p:nvPr/>
        </p:nvSpPr>
        <p:spPr>
          <a:xfrm>
            <a:off x="307975" y="7937"/>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00"/>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301"/>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02"/>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303"/>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04"/>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9" name="Shape 309"/>
        <p:cNvGrpSpPr/>
        <p:nvPr/>
      </p:nvGrpSpPr>
      <p:grpSpPr>
        <a:xfrm>
          <a:off x="0" y="0"/>
          <a:ext cx="0" cy="0"/>
          <a:chOff x="0" y="0"/>
          <a:chExt cx="0" cy="0"/>
        </a:xfrm>
      </p:grpSpPr>
      <p:pic>
        <p:nvPicPr>
          <p:cNvPr descr="Hillside_Header_big.jpg" id="310" name="Google Shape;310;p24"/>
          <p:cNvPicPr preferRelativeResize="0"/>
          <p:nvPr/>
        </p:nvPicPr>
        <p:blipFill rotWithShape="1">
          <a:blip r:embed="rId3">
            <a:alphaModFix/>
          </a:blip>
          <a:srcRect b="0" l="0" r="0" t="0"/>
          <a:stretch/>
        </p:blipFill>
        <p:spPr>
          <a:xfrm>
            <a:off x="0" y="-19050"/>
            <a:ext cx="12192000" cy="1365250"/>
          </a:xfrm>
          <a:prstGeom prst="rect">
            <a:avLst/>
          </a:prstGeom>
          <a:noFill/>
          <a:ln>
            <a:noFill/>
          </a:ln>
        </p:spPr>
      </p:pic>
      <p:sp>
        <p:nvSpPr>
          <p:cNvPr id="311" name="Google Shape;311;p24"/>
          <p:cNvSpPr txBox="1"/>
          <p:nvPr/>
        </p:nvSpPr>
        <p:spPr>
          <a:xfrm>
            <a:off x="935666" y="1705659"/>
            <a:ext cx="8314660"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2400">
                <a:solidFill>
                  <a:schemeClr val="dk1"/>
                </a:solidFill>
                <a:latin typeface="Calibri"/>
                <a:ea typeface="Calibri"/>
                <a:cs typeface="Calibri"/>
                <a:sym typeface="Calibri"/>
              </a:rPr>
              <a:t>At tables you will see a range of resources that we use at school to support with maths. </a:t>
            </a:r>
            <a:endParaRPr sz="2400">
              <a:solidFill>
                <a:schemeClr val="dk1"/>
              </a:solidFill>
              <a:latin typeface="Calibri"/>
              <a:ea typeface="Calibri"/>
              <a:cs typeface="Calibri"/>
              <a:sym typeface="Calibri"/>
            </a:endParaRPr>
          </a:p>
        </p:txBody>
      </p:sp>
      <p:sp>
        <p:nvSpPr>
          <p:cNvPr descr="Part-whole model | Display – Primary Stars Education" id="312" name="Google Shape;312;p24"/>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descr="Number Line to 20" id="313" name="Google Shape;313;p24"/>
          <p:cNvPicPr preferRelativeResize="0"/>
          <p:nvPr/>
        </p:nvPicPr>
        <p:blipFill rotWithShape="1">
          <a:blip r:embed="rId4">
            <a:alphaModFix/>
          </a:blip>
          <a:srcRect b="0" l="16323" r="16344" t="0"/>
          <a:stretch/>
        </p:blipFill>
        <p:spPr>
          <a:xfrm>
            <a:off x="791706" y="2529330"/>
            <a:ext cx="3370753" cy="2503118"/>
          </a:xfrm>
          <a:prstGeom prst="rect">
            <a:avLst/>
          </a:prstGeom>
          <a:noFill/>
          <a:ln>
            <a:noFill/>
          </a:ln>
        </p:spPr>
      </p:pic>
      <p:pic>
        <p:nvPicPr>
          <p:cNvPr descr="Dry-Wipe 100-Square Board - Teacher's Display from Hope Education" id="314" name="Google Shape;314;p24"/>
          <p:cNvPicPr preferRelativeResize="0"/>
          <p:nvPr/>
        </p:nvPicPr>
        <p:blipFill rotWithShape="1">
          <a:blip r:embed="rId5">
            <a:alphaModFix/>
          </a:blip>
          <a:srcRect b="0" l="0" r="0" t="0"/>
          <a:stretch/>
        </p:blipFill>
        <p:spPr>
          <a:xfrm>
            <a:off x="4306419" y="2529330"/>
            <a:ext cx="2796362" cy="2796362"/>
          </a:xfrm>
          <a:prstGeom prst="rect">
            <a:avLst/>
          </a:prstGeom>
          <a:noFill/>
          <a:ln>
            <a:noFill/>
          </a:ln>
        </p:spPr>
      </p:pic>
      <p:sp>
        <p:nvSpPr>
          <p:cNvPr descr="1-100 Bead Strings" id="315" name="Google Shape;315;p24"/>
          <p:cNvSpPr/>
          <p:nvPr/>
        </p:nvSpPr>
        <p:spPr>
          <a:xfrm>
            <a:off x="307975" y="7937"/>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316" name="Google Shape;316;p24"/>
          <p:cNvPicPr preferRelativeResize="0"/>
          <p:nvPr/>
        </p:nvPicPr>
        <p:blipFill rotWithShape="1">
          <a:blip r:embed="rId6">
            <a:alphaModFix/>
          </a:blip>
          <a:srcRect b="0" l="0" r="0" t="0"/>
          <a:stretch/>
        </p:blipFill>
        <p:spPr>
          <a:xfrm>
            <a:off x="-6089739" y="9256739"/>
            <a:ext cx="389621" cy="176909"/>
          </a:xfrm>
          <a:prstGeom prst="rect">
            <a:avLst/>
          </a:prstGeom>
          <a:noFill/>
          <a:ln>
            <a:noFill/>
          </a:ln>
        </p:spPr>
      </p:pic>
      <p:pic>
        <p:nvPicPr>
          <p:cNvPr descr="20-Bead Sensory Rekenrek" id="317" name="Google Shape;317;p24"/>
          <p:cNvPicPr preferRelativeResize="0"/>
          <p:nvPr/>
        </p:nvPicPr>
        <p:blipFill rotWithShape="1">
          <a:blip r:embed="rId7">
            <a:alphaModFix/>
          </a:blip>
          <a:srcRect b="0" l="0" r="0" t="0"/>
          <a:stretch/>
        </p:blipFill>
        <p:spPr>
          <a:xfrm>
            <a:off x="1182320" y="5364515"/>
            <a:ext cx="2589524" cy="1286670"/>
          </a:xfrm>
          <a:prstGeom prst="rect">
            <a:avLst/>
          </a:prstGeom>
          <a:noFill/>
          <a:ln>
            <a:noFill/>
          </a:ln>
        </p:spPr>
      </p:pic>
      <p:pic>
        <p:nvPicPr>
          <p:cNvPr id="318" name="Google Shape;318;p24"/>
          <p:cNvPicPr preferRelativeResize="0"/>
          <p:nvPr/>
        </p:nvPicPr>
        <p:blipFill rotWithShape="1">
          <a:blip r:embed="rId6">
            <a:alphaModFix/>
          </a:blip>
          <a:srcRect b="0" l="0" r="0" t="0"/>
          <a:stretch/>
        </p:blipFill>
        <p:spPr>
          <a:xfrm>
            <a:off x="7488201" y="2896115"/>
            <a:ext cx="3524250" cy="1600200"/>
          </a:xfrm>
          <a:prstGeom prst="rect">
            <a:avLst/>
          </a:prstGeom>
          <a:noFill/>
          <a:ln>
            <a:noFill/>
          </a:ln>
        </p:spPr>
      </p:pic>
      <p:sp>
        <p:nvSpPr>
          <p:cNvPr descr="What is Numicon? Maths Mastery ..." id="319" name="Google Shape;319;p24"/>
          <p:cNvSpPr/>
          <p:nvPr/>
        </p:nvSpPr>
        <p:spPr>
          <a:xfrm>
            <a:off x="460375" y="160337"/>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320" name="Google Shape;320;p24"/>
          <p:cNvPicPr preferRelativeResize="0"/>
          <p:nvPr/>
        </p:nvPicPr>
        <p:blipFill rotWithShape="1">
          <a:blip r:embed="rId8">
            <a:alphaModFix/>
          </a:blip>
          <a:srcRect b="0" l="0" r="0" t="0"/>
          <a:stretch/>
        </p:blipFill>
        <p:spPr>
          <a:xfrm>
            <a:off x="5530813" y="5325692"/>
            <a:ext cx="3914775" cy="1095375"/>
          </a:xfrm>
          <a:prstGeom prst="rect">
            <a:avLst/>
          </a:prstGeom>
          <a:noFill/>
          <a:ln>
            <a:noFill/>
          </a:ln>
        </p:spPr>
      </p:pic>
      <p:sp>
        <p:nvSpPr>
          <p:cNvPr id="321" name="Google Shape;321;p24"/>
          <p:cNvSpPr txBox="1"/>
          <p:nvPr/>
        </p:nvSpPr>
        <p:spPr>
          <a:xfrm>
            <a:off x="3417697" y="229951"/>
            <a:ext cx="8681421"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3600" u="sng">
                <a:solidFill>
                  <a:schemeClr val="lt1"/>
                </a:solidFill>
                <a:latin typeface="Calibri"/>
                <a:ea typeface="Calibri"/>
                <a:cs typeface="Calibri"/>
                <a:sym typeface="Calibri"/>
              </a:rPr>
              <a:t>Resources that we use to support teaching </a:t>
            </a:r>
            <a:endParaRPr b="1" sz="3600" u="sng">
              <a:solidFill>
                <a:schemeClr val="lt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13"/>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14"/>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18"/>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17"/>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20"/>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5" name="Shape 325"/>
        <p:cNvGrpSpPr/>
        <p:nvPr/>
      </p:nvGrpSpPr>
      <p:grpSpPr>
        <a:xfrm>
          <a:off x="0" y="0"/>
          <a:ext cx="0" cy="0"/>
          <a:chOff x="0" y="0"/>
          <a:chExt cx="0" cy="0"/>
        </a:xfrm>
      </p:grpSpPr>
      <p:pic>
        <p:nvPicPr>
          <p:cNvPr descr="Hillside_Header_big.jpg" id="326" name="Google Shape;326;p25"/>
          <p:cNvPicPr preferRelativeResize="0"/>
          <p:nvPr/>
        </p:nvPicPr>
        <p:blipFill rotWithShape="1">
          <a:blip r:embed="rId3">
            <a:alphaModFix/>
          </a:blip>
          <a:srcRect b="0" l="0" r="0" t="0"/>
          <a:stretch/>
        </p:blipFill>
        <p:spPr>
          <a:xfrm>
            <a:off x="0" y="-19050"/>
            <a:ext cx="12192000" cy="1365250"/>
          </a:xfrm>
          <a:prstGeom prst="rect">
            <a:avLst/>
          </a:prstGeom>
          <a:noFill/>
          <a:ln>
            <a:noFill/>
          </a:ln>
        </p:spPr>
      </p:pic>
      <p:sp>
        <p:nvSpPr>
          <p:cNvPr id="327" name="Google Shape;327;p25"/>
          <p:cNvSpPr txBox="1"/>
          <p:nvPr/>
        </p:nvSpPr>
        <p:spPr>
          <a:xfrm>
            <a:off x="2150278" y="-7848"/>
            <a:ext cx="8681421"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3600" u="sng">
                <a:solidFill>
                  <a:schemeClr val="lt1"/>
                </a:solidFill>
                <a:latin typeface="Calibri"/>
                <a:ea typeface="Calibri"/>
                <a:cs typeface="Calibri"/>
                <a:sym typeface="Calibri"/>
              </a:rPr>
              <a:t>Questions?</a:t>
            </a:r>
            <a:endParaRPr b="1" sz="3600" u="sng">
              <a:solidFill>
                <a:schemeClr val="lt1"/>
              </a:solidFill>
              <a:latin typeface="Calibri"/>
              <a:ea typeface="Calibri"/>
              <a:cs typeface="Calibri"/>
              <a:sym typeface="Calibri"/>
            </a:endParaRPr>
          </a:p>
        </p:txBody>
      </p:sp>
      <p:sp>
        <p:nvSpPr>
          <p:cNvPr id="328" name="Google Shape;328;p25"/>
          <p:cNvSpPr txBox="1"/>
          <p:nvPr/>
        </p:nvSpPr>
        <p:spPr>
          <a:xfrm>
            <a:off x="2150278" y="663575"/>
            <a:ext cx="8681421"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3600" u="sng">
                <a:solidFill>
                  <a:schemeClr val="lt1"/>
                </a:solidFill>
                <a:latin typeface="Calibri"/>
                <a:ea typeface="Calibri"/>
                <a:cs typeface="Calibri"/>
                <a:sym typeface="Calibri"/>
              </a:rPr>
              <a:t>What you’ll see in classrooms</a:t>
            </a:r>
            <a:endParaRPr b="1" sz="3600" u="sng">
              <a:solidFill>
                <a:schemeClr val="lt1"/>
              </a:solidFill>
              <a:latin typeface="Calibri"/>
              <a:ea typeface="Calibri"/>
              <a:cs typeface="Calibri"/>
              <a:sym typeface="Calibri"/>
            </a:endParaRPr>
          </a:p>
        </p:txBody>
      </p:sp>
      <p:sp>
        <p:nvSpPr>
          <p:cNvPr id="329" name="Google Shape;329;p25"/>
          <p:cNvSpPr txBox="1"/>
          <p:nvPr/>
        </p:nvSpPr>
        <p:spPr>
          <a:xfrm>
            <a:off x="341250" y="1432787"/>
            <a:ext cx="11509500" cy="1477500"/>
          </a:xfrm>
          <a:prstGeom prst="rect">
            <a:avLst/>
          </a:prstGeom>
          <a:no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800" u="sng">
                <a:solidFill>
                  <a:schemeClr val="dk1"/>
                </a:solidFill>
                <a:latin typeface="Tahoma"/>
                <a:ea typeface="Tahoma"/>
                <a:cs typeface="Tahoma"/>
                <a:sym typeface="Tahoma"/>
              </a:rPr>
              <a:t>Reception </a:t>
            </a:r>
            <a:r>
              <a:rPr i="1" lang="en-GB" sz="1800">
                <a:solidFill>
                  <a:schemeClr val="dk1"/>
                </a:solidFill>
                <a:latin typeface="Tahoma"/>
                <a:ea typeface="Tahoma"/>
                <a:cs typeface="Tahoma"/>
                <a:sym typeface="Tahoma"/>
              </a:rPr>
              <a:t>(children are in their choosing time, take a clipboard and use the questions to try and </a:t>
            </a:r>
            <a:r>
              <a:rPr i="1" lang="en-GB" sz="1800">
                <a:solidFill>
                  <a:schemeClr val="dk1"/>
                </a:solidFill>
                <a:latin typeface="Tahoma"/>
                <a:ea typeface="Tahoma"/>
                <a:cs typeface="Tahoma"/>
                <a:sym typeface="Tahoma"/>
              </a:rPr>
              <a:t>incorporate</a:t>
            </a:r>
            <a:r>
              <a:rPr i="1" lang="en-GB" sz="1800">
                <a:solidFill>
                  <a:schemeClr val="dk1"/>
                </a:solidFill>
                <a:latin typeface="Tahoma"/>
                <a:ea typeface="Tahoma"/>
                <a:cs typeface="Tahoma"/>
                <a:sym typeface="Tahoma"/>
              </a:rPr>
              <a:t> maths into what they are doing)</a:t>
            </a:r>
            <a:endParaRPr i="1" sz="1800">
              <a:solidFill>
                <a:schemeClr val="dk1"/>
              </a:solidFill>
              <a:latin typeface="Tahoma"/>
              <a:ea typeface="Tahoma"/>
              <a:cs typeface="Tahoma"/>
              <a:sym typeface="Tahoma"/>
            </a:endParaRPr>
          </a:p>
          <a:p>
            <a:pPr indent="0" lvl="0" marL="0" marR="0" rtl="0" algn="l">
              <a:spcBef>
                <a:spcPts val="0"/>
              </a:spcBef>
              <a:spcAft>
                <a:spcPts val="0"/>
              </a:spcAft>
              <a:buNone/>
            </a:pPr>
            <a:r>
              <a:rPr lang="en-GB" sz="1800">
                <a:solidFill>
                  <a:schemeClr val="dk1"/>
                </a:solidFill>
                <a:latin typeface="Tahoma"/>
                <a:ea typeface="Tahoma"/>
                <a:cs typeface="Tahoma"/>
                <a:sym typeface="Tahoma"/>
              </a:rPr>
              <a:t>Linking numbers to a picture </a:t>
            </a:r>
            <a:endParaRPr b="1" sz="1800" u="sng">
              <a:solidFill>
                <a:schemeClr val="dk1"/>
              </a:solidFill>
              <a:latin typeface="Tahoma"/>
              <a:ea typeface="Tahoma"/>
              <a:cs typeface="Tahoma"/>
              <a:sym typeface="Tahoma"/>
            </a:endParaRPr>
          </a:p>
          <a:p>
            <a:pPr indent="0" lvl="0" marL="0" marR="0" rtl="0" algn="l">
              <a:spcBef>
                <a:spcPts val="0"/>
              </a:spcBef>
              <a:spcAft>
                <a:spcPts val="0"/>
              </a:spcAft>
              <a:buNone/>
            </a:pPr>
            <a:r>
              <a:rPr lang="en-GB" sz="1800">
                <a:solidFill>
                  <a:schemeClr val="dk1"/>
                </a:solidFill>
                <a:latin typeface="Tahoma"/>
                <a:ea typeface="Tahoma"/>
                <a:cs typeface="Tahoma"/>
                <a:sym typeface="Tahoma"/>
              </a:rPr>
              <a:t>Subitising (different ways to show 4 and 5)</a:t>
            </a:r>
            <a:r>
              <a:rPr b="1" lang="en-GB" sz="1800">
                <a:solidFill>
                  <a:schemeClr val="dk1"/>
                </a:solidFill>
                <a:latin typeface="Tahoma"/>
                <a:ea typeface="Tahoma"/>
                <a:cs typeface="Tahoma"/>
                <a:sym typeface="Tahoma"/>
              </a:rPr>
              <a:t> </a:t>
            </a:r>
            <a:endParaRPr b="1" sz="1800">
              <a:solidFill>
                <a:schemeClr val="dk1"/>
              </a:solidFill>
              <a:latin typeface="Tahoma"/>
              <a:ea typeface="Tahoma"/>
              <a:cs typeface="Tahoma"/>
              <a:sym typeface="Tahoma"/>
            </a:endParaRPr>
          </a:p>
          <a:p>
            <a:pPr indent="0" lvl="0" marL="0" marR="0" rtl="0" algn="l">
              <a:spcBef>
                <a:spcPts val="0"/>
              </a:spcBef>
              <a:spcAft>
                <a:spcPts val="0"/>
              </a:spcAft>
              <a:buNone/>
            </a:pPr>
            <a:r>
              <a:rPr lang="en-GB" sz="1800">
                <a:solidFill>
                  <a:schemeClr val="dk1"/>
                </a:solidFill>
                <a:latin typeface="Tahoma"/>
                <a:ea typeface="Tahoma"/>
                <a:cs typeface="Tahoma"/>
                <a:sym typeface="Tahoma"/>
              </a:rPr>
              <a:t>Making numbers 1-5 in different ways </a:t>
            </a:r>
            <a:endParaRPr sz="1800">
              <a:solidFill>
                <a:schemeClr val="dk1"/>
              </a:solidFill>
              <a:latin typeface="Tahoma"/>
              <a:ea typeface="Tahoma"/>
              <a:cs typeface="Tahoma"/>
              <a:sym typeface="Tahoma"/>
            </a:endParaRPr>
          </a:p>
        </p:txBody>
      </p:sp>
      <p:sp>
        <p:nvSpPr>
          <p:cNvPr id="330" name="Google Shape;330;p25"/>
          <p:cNvSpPr txBox="1"/>
          <p:nvPr/>
        </p:nvSpPr>
        <p:spPr>
          <a:xfrm>
            <a:off x="341194" y="3033172"/>
            <a:ext cx="11509612" cy="1477328"/>
          </a:xfrm>
          <a:prstGeom prst="rect">
            <a:avLst/>
          </a:prstGeom>
          <a:no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800" u="sng">
                <a:solidFill>
                  <a:schemeClr val="dk1"/>
                </a:solidFill>
                <a:latin typeface="Tahoma"/>
                <a:ea typeface="Tahoma"/>
                <a:cs typeface="Tahoma"/>
                <a:sym typeface="Tahoma"/>
              </a:rPr>
              <a:t>Year 1 </a:t>
            </a:r>
            <a:endParaRPr/>
          </a:p>
          <a:p>
            <a:pPr indent="0" lvl="0" marL="0" marR="0" rtl="0" algn="l">
              <a:spcBef>
                <a:spcPts val="0"/>
              </a:spcBef>
              <a:spcAft>
                <a:spcPts val="0"/>
              </a:spcAft>
              <a:buNone/>
            </a:pPr>
            <a:r>
              <a:rPr lang="en-GB" sz="1800">
                <a:solidFill>
                  <a:schemeClr val="dk1"/>
                </a:solidFill>
                <a:latin typeface="Tahoma"/>
                <a:ea typeface="Tahoma"/>
                <a:cs typeface="Tahoma"/>
                <a:sym typeface="Tahoma"/>
              </a:rPr>
              <a:t>Addition - add together</a:t>
            </a:r>
            <a:br>
              <a:rPr lang="en-GB" sz="1800">
                <a:solidFill>
                  <a:schemeClr val="dk1"/>
                </a:solidFill>
                <a:latin typeface="Tahoma"/>
                <a:ea typeface="Tahoma"/>
                <a:cs typeface="Tahoma"/>
                <a:sym typeface="Tahoma"/>
              </a:rPr>
            </a:br>
            <a:r>
              <a:rPr lang="en-GB" sz="1800">
                <a:solidFill>
                  <a:schemeClr val="dk1"/>
                </a:solidFill>
                <a:latin typeface="Tahoma"/>
                <a:ea typeface="Tahoma"/>
                <a:cs typeface="Tahoma"/>
                <a:sym typeface="Tahoma"/>
              </a:rPr>
              <a:t>Addition - add more (3 more than 7 is equal to 10) </a:t>
            </a:r>
            <a:br>
              <a:rPr lang="en-GB" sz="1800">
                <a:solidFill>
                  <a:schemeClr val="dk1"/>
                </a:solidFill>
                <a:latin typeface="Tahoma"/>
                <a:ea typeface="Tahoma"/>
                <a:cs typeface="Tahoma"/>
                <a:sym typeface="Tahoma"/>
              </a:rPr>
            </a:br>
            <a:r>
              <a:rPr lang="en-GB" sz="1800">
                <a:solidFill>
                  <a:schemeClr val="dk1"/>
                </a:solidFill>
                <a:latin typeface="Tahoma"/>
                <a:ea typeface="Tahoma"/>
                <a:cs typeface="Tahoma"/>
                <a:sym typeface="Tahoma"/>
              </a:rPr>
              <a:t>Addition problems (Word problems) </a:t>
            </a:r>
            <a:br>
              <a:rPr lang="en-GB" sz="1800">
                <a:solidFill>
                  <a:schemeClr val="dk1"/>
                </a:solidFill>
                <a:latin typeface="Tahoma"/>
                <a:ea typeface="Tahoma"/>
                <a:cs typeface="Tahoma"/>
                <a:sym typeface="Tahoma"/>
              </a:rPr>
            </a:br>
            <a:r>
              <a:rPr lang="en-GB" sz="1800">
                <a:solidFill>
                  <a:schemeClr val="dk1"/>
                </a:solidFill>
                <a:latin typeface="Tahoma"/>
                <a:ea typeface="Tahoma"/>
                <a:cs typeface="Tahoma"/>
                <a:sym typeface="Tahoma"/>
              </a:rPr>
              <a:t>Find a part ( __ + 3 = 7)  </a:t>
            </a:r>
            <a:endParaRPr sz="1800">
              <a:solidFill>
                <a:schemeClr val="dk1"/>
              </a:solidFill>
              <a:latin typeface="Tahoma"/>
              <a:ea typeface="Tahoma"/>
              <a:cs typeface="Tahoma"/>
              <a:sym typeface="Tahoma"/>
            </a:endParaRPr>
          </a:p>
        </p:txBody>
      </p:sp>
      <p:sp>
        <p:nvSpPr>
          <p:cNvPr id="331" name="Google Shape;331;p25"/>
          <p:cNvSpPr txBox="1"/>
          <p:nvPr/>
        </p:nvSpPr>
        <p:spPr>
          <a:xfrm>
            <a:off x="341194" y="4787499"/>
            <a:ext cx="11509612" cy="1754326"/>
          </a:xfrm>
          <a:prstGeom prst="rect">
            <a:avLst/>
          </a:prstGeom>
          <a:no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800" u="sng">
                <a:solidFill>
                  <a:schemeClr val="dk1"/>
                </a:solidFill>
                <a:latin typeface="Tahoma"/>
                <a:ea typeface="Tahoma"/>
                <a:cs typeface="Tahoma"/>
                <a:sym typeface="Tahoma"/>
              </a:rPr>
              <a:t>Year 2  </a:t>
            </a:r>
            <a:endParaRPr/>
          </a:p>
          <a:p>
            <a:pPr indent="0" lvl="0" marL="0" marR="0" rtl="0" algn="l">
              <a:spcBef>
                <a:spcPts val="0"/>
              </a:spcBef>
              <a:spcAft>
                <a:spcPts val="0"/>
              </a:spcAft>
              <a:buNone/>
            </a:pPr>
            <a:r>
              <a:rPr lang="en-GB" sz="1800">
                <a:solidFill>
                  <a:schemeClr val="dk1"/>
                </a:solidFill>
                <a:latin typeface="Tahoma"/>
                <a:ea typeface="Tahoma"/>
                <a:cs typeface="Tahoma"/>
                <a:sym typeface="Tahoma"/>
              </a:rPr>
              <a:t>Subtract to a 10 ( 15 - 5 = 10,   27 – 7 = 10) </a:t>
            </a:r>
            <a:endParaRPr sz="1800">
              <a:solidFill>
                <a:schemeClr val="dk1"/>
              </a:solidFill>
              <a:latin typeface="Tahoma"/>
              <a:ea typeface="Tahoma"/>
              <a:cs typeface="Tahoma"/>
              <a:sym typeface="Tahoma"/>
            </a:endParaRPr>
          </a:p>
          <a:p>
            <a:pPr indent="0" lvl="0" marL="0" marR="0" rtl="0" algn="l">
              <a:spcBef>
                <a:spcPts val="0"/>
              </a:spcBef>
              <a:spcAft>
                <a:spcPts val="0"/>
              </a:spcAft>
              <a:buNone/>
            </a:pPr>
            <a:r>
              <a:rPr lang="en-GB" sz="1800">
                <a:solidFill>
                  <a:schemeClr val="dk1"/>
                </a:solidFill>
                <a:latin typeface="Tahoma"/>
                <a:ea typeface="Tahoma"/>
                <a:cs typeface="Tahoma"/>
                <a:sym typeface="Tahoma"/>
              </a:rPr>
              <a:t>Subtract across 10 ( 15 – 7 = 8, 27 – 9 = 18)</a:t>
            </a:r>
            <a:endParaRPr sz="1800">
              <a:solidFill>
                <a:schemeClr val="dk1"/>
              </a:solidFill>
              <a:latin typeface="Tahoma"/>
              <a:ea typeface="Tahoma"/>
              <a:cs typeface="Tahoma"/>
              <a:sym typeface="Tahoma"/>
            </a:endParaRPr>
          </a:p>
          <a:p>
            <a:pPr indent="0" lvl="0" marL="0" marR="0" rtl="0" algn="l">
              <a:spcBef>
                <a:spcPts val="0"/>
              </a:spcBef>
              <a:spcAft>
                <a:spcPts val="0"/>
              </a:spcAft>
              <a:buNone/>
            </a:pPr>
            <a:r>
              <a:rPr lang="en-GB" sz="1800">
                <a:solidFill>
                  <a:schemeClr val="dk1"/>
                </a:solidFill>
                <a:latin typeface="Tahoma"/>
                <a:ea typeface="Tahoma"/>
                <a:cs typeface="Tahoma"/>
                <a:sym typeface="Tahoma"/>
              </a:rPr>
              <a:t>Subtract from a 10 ( 10 – 4 = 6,  75 – 5 = 70)</a:t>
            </a:r>
            <a:endParaRPr sz="1800">
              <a:solidFill>
                <a:schemeClr val="dk1"/>
              </a:solidFill>
              <a:latin typeface="Tahoma"/>
              <a:ea typeface="Tahoma"/>
              <a:cs typeface="Tahoma"/>
              <a:sym typeface="Tahoma"/>
            </a:endParaRPr>
          </a:p>
          <a:p>
            <a:pPr indent="0" lvl="0" marL="0" marR="0" rtl="0" algn="l">
              <a:spcBef>
                <a:spcPts val="0"/>
              </a:spcBef>
              <a:spcAft>
                <a:spcPts val="0"/>
              </a:spcAft>
              <a:buNone/>
            </a:pPr>
            <a:r>
              <a:rPr lang="en-GB" sz="1800">
                <a:solidFill>
                  <a:schemeClr val="dk1"/>
                </a:solidFill>
                <a:latin typeface="Tahoma"/>
                <a:ea typeface="Tahoma"/>
                <a:cs typeface="Tahoma"/>
                <a:sym typeface="Tahoma"/>
              </a:rPr>
              <a:t>Subtract from a 10 (word problems involving 2 parts. I have 30 sweets, I give 2 to my sister and 3 to my brother, how many do I have left?)</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28"/>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329"/>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30"/>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31"/>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2025-11-04T10:33:17Z</dcterms:created>
  <dc:creator>Natalie Daniels</dc:creator>
</cp:coreProperties>
</file>