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handoutMasterIdLst>
    <p:handoutMasterId r:id="rId13"/>
  </p:handout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4" autoAdjust="0"/>
    <p:restoredTop sz="94660"/>
  </p:normalViewPr>
  <p:slideViewPr>
    <p:cSldViewPr snapToGrid="0">
      <p:cViewPr>
        <p:scale>
          <a:sx n="90" d="100"/>
          <a:sy n="90" d="100"/>
        </p:scale>
        <p:origin x="-114"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9338A0B-EBF7-4AC7-88D7-9C5FDCC924B2}" type="datetimeFigureOut">
              <a:rPr lang="en-GB" smtClean="0"/>
              <a:t>21/05/2025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BC92B8FE-A6E4-4A1B-8819-6783D0FAB88B}" type="slidenum">
              <a:rPr lang="en-GB" smtClean="0"/>
              <a:t>‹#›</a:t>
            </a:fld>
            <a:endParaRPr lang="en-GB"/>
          </a:p>
        </p:txBody>
      </p:sp>
    </p:spTree>
    <p:extLst>
      <p:ext uri="{BB962C8B-B14F-4D97-AF65-F5344CB8AC3E}">
        <p14:creationId xmlns:p14="http://schemas.microsoft.com/office/powerpoint/2010/main" val="16928658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183E3DC-638F-470B-8AAD-60FBC33E5EAC}" type="datetimeFigureOut">
              <a:rPr lang="en-GB" smtClean="0"/>
              <a:t>21/05/2025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E0A0FE5-3EFF-49CA-B7DF-F41B1371BF71}" type="slidenum">
              <a:rPr lang="en-GB" smtClean="0"/>
              <a:t>‹#›</a:t>
            </a:fld>
            <a:endParaRPr lang="en-GB"/>
          </a:p>
        </p:txBody>
      </p:sp>
    </p:spTree>
    <p:extLst>
      <p:ext uri="{BB962C8B-B14F-4D97-AF65-F5344CB8AC3E}">
        <p14:creationId xmlns:p14="http://schemas.microsoft.com/office/powerpoint/2010/main" val="1233583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0A0FE5-3EFF-49CA-B7DF-F41B1371BF71}" type="slidenum">
              <a:rPr lang="en-GB" smtClean="0"/>
              <a:t>1</a:t>
            </a:fld>
            <a:endParaRPr lang="en-GB"/>
          </a:p>
        </p:txBody>
      </p:sp>
    </p:spTree>
    <p:extLst>
      <p:ext uri="{BB962C8B-B14F-4D97-AF65-F5344CB8AC3E}">
        <p14:creationId xmlns:p14="http://schemas.microsoft.com/office/powerpoint/2010/main" val="1210457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0A0FE5-3EFF-49CA-B7DF-F41B1371BF71}" type="slidenum">
              <a:rPr lang="en-GB" smtClean="0"/>
              <a:t>2</a:t>
            </a:fld>
            <a:endParaRPr lang="en-GB"/>
          </a:p>
        </p:txBody>
      </p:sp>
    </p:spTree>
    <p:extLst>
      <p:ext uri="{BB962C8B-B14F-4D97-AF65-F5344CB8AC3E}">
        <p14:creationId xmlns:p14="http://schemas.microsoft.com/office/powerpoint/2010/main" val="963202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0A0FE5-3EFF-49CA-B7DF-F41B1371BF71}" type="slidenum">
              <a:rPr lang="en-GB" smtClean="0"/>
              <a:t>3</a:t>
            </a:fld>
            <a:endParaRPr lang="en-GB"/>
          </a:p>
        </p:txBody>
      </p:sp>
    </p:spTree>
    <p:extLst>
      <p:ext uri="{BB962C8B-B14F-4D97-AF65-F5344CB8AC3E}">
        <p14:creationId xmlns:p14="http://schemas.microsoft.com/office/powerpoint/2010/main" val="696651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0A0FE5-3EFF-49CA-B7DF-F41B1371BF71}" type="slidenum">
              <a:rPr lang="en-GB" smtClean="0"/>
              <a:t>4</a:t>
            </a:fld>
            <a:endParaRPr lang="en-GB"/>
          </a:p>
        </p:txBody>
      </p:sp>
    </p:spTree>
    <p:extLst>
      <p:ext uri="{BB962C8B-B14F-4D97-AF65-F5344CB8AC3E}">
        <p14:creationId xmlns:p14="http://schemas.microsoft.com/office/powerpoint/2010/main" val="3368728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0A0FE5-3EFF-49CA-B7DF-F41B1371BF71}" type="slidenum">
              <a:rPr lang="en-GB" smtClean="0"/>
              <a:t>5</a:t>
            </a:fld>
            <a:endParaRPr lang="en-GB"/>
          </a:p>
        </p:txBody>
      </p:sp>
    </p:spTree>
    <p:extLst>
      <p:ext uri="{BB962C8B-B14F-4D97-AF65-F5344CB8AC3E}">
        <p14:creationId xmlns:p14="http://schemas.microsoft.com/office/powerpoint/2010/main" val="641740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0A0FE5-3EFF-49CA-B7DF-F41B1371BF71}" type="slidenum">
              <a:rPr lang="en-GB" smtClean="0"/>
              <a:t>6</a:t>
            </a:fld>
            <a:endParaRPr lang="en-GB"/>
          </a:p>
        </p:txBody>
      </p:sp>
    </p:spTree>
    <p:extLst>
      <p:ext uri="{BB962C8B-B14F-4D97-AF65-F5344CB8AC3E}">
        <p14:creationId xmlns:p14="http://schemas.microsoft.com/office/powerpoint/2010/main" val="2511075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0A0FE5-3EFF-49CA-B7DF-F41B1371BF71}" type="slidenum">
              <a:rPr lang="en-GB" smtClean="0"/>
              <a:t>7</a:t>
            </a:fld>
            <a:endParaRPr lang="en-GB"/>
          </a:p>
        </p:txBody>
      </p:sp>
    </p:spTree>
    <p:extLst>
      <p:ext uri="{BB962C8B-B14F-4D97-AF65-F5344CB8AC3E}">
        <p14:creationId xmlns:p14="http://schemas.microsoft.com/office/powerpoint/2010/main" val="31301856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0A0FE5-3EFF-49CA-B7DF-F41B1371BF71}" type="slidenum">
              <a:rPr lang="en-GB" smtClean="0"/>
              <a:t>8</a:t>
            </a:fld>
            <a:endParaRPr lang="en-GB"/>
          </a:p>
        </p:txBody>
      </p:sp>
    </p:spTree>
    <p:extLst>
      <p:ext uri="{BB962C8B-B14F-4D97-AF65-F5344CB8AC3E}">
        <p14:creationId xmlns:p14="http://schemas.microsoft.com/office/powerpoint/2010/main" val="3246111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0A0FE5-3EFF-49CA-B7DF-F41B1371BF71}" type="slidenum">
              <a:rPr lang="en-GB" smtClean="0"/>
              <a:t>9</a:t>
            </a:fld>
            <a:endParaRPr lang="en-GB"/>
          </a:p>
        </p:txBody>
      </p:sp>
    </p:spTree>
    <p:extLst>
      <p:ext uri="{BB962C8B-B14F-4D97-AF65-F5344CB8AC3E}">
        <p14:creationId xmlns:p14="http://schemas.microsoft.com/office/powerpoint/2010/main" val="2642609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0A0FE5-3EFF-49CA-B7DF-F41B1371BF71}" type="slidenum">
              <a:rPr lang="en-GB" smtClean="0"/>
              <a:t>10</a:t>
            </a:fld>
            <a:endParaRPr lang="en-GB"/>
          </a:p>
        </p:txBody>
      </p:sp>
    </p:spTree>
    <p:extLst>
      <p:ext uri="{BB962C8B-B14F-4D97-AF65-F5344CB8AC3E}">
        <p14:creationId xmlns:p14="http://schemas.microsoft.com/office/powerpoint/2010/main" val="33549590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2924522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3984162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1281353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B3CCDB-59CA-483B-9CC7-0483B06A56F3}"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3785698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B3CCDB-59CA-483B-9CC7-0483B06A56F3}" type="datetimeFigureOut">
              <a:rPr lang="en-GB" smtClean="0"/>
              <a:t>21/05/2025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617892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B3CCDB-59CA-483B-9CC7-0483B06A56F3}" type="datetimeFigureOut">
              <a:rPr lang="en-GB" smtClean="0"/>
              <a:t>21/05/2025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1209782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B3CCDB-59CA-483B-9CC7-0483B06A56F3}" type="datetimeFigureOut">
              <a:rPr lang="en-GB" smtClean="0"/>
              <a:t>21/05/2025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2555424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B3CCDB-59CA-483B-9CC7-0483B06A56F3}"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3261637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B3CCDB-59CA-483B-9CC7-0483B06A56F3}"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3069399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3149432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090935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7653449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787887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8530164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3264076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CCDB-59CA-483B-9CC7-0483B06A56F3}"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59591-39AF-469C-A77B-4C73E627198E}" type="slidenum">
              <a:rPr lang="en-GB" smtClean="0"/>
              <a:t>‹#›</a:t>
            </a:fld>
            <a:endParaRPr lang="en-GB"/>
          </a:p>
        </p:txBody>
      </p:sp>
    </p:spTree>
    <p:extLst>
      <p:ext uri="{BB962C8B-B14F-4D97-AF65-F5344CB8AC3E}">
        <p14:creationId xmlns:p14="http://schemas.microsoft.com/office/powerpoint/2010/main" val="115394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9B3CCDB-59CA-483B-9CC7-0483B06A56F3}" type="datetimeFigureOut">
              <a:rPr lang="en-GB" smtClean="0"/>
              <a:t>21/05/2025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CA59591-39AF-469C-A77B-4C73E627198E}" type="slidenum">
              <a:rPr lang="en-GB" smtClean="0"/>
              <a:t>‹#›</a:t>
            </a:fld>
            <a:endParaRPr lang="en-GB"/>
          </a:p>
        </p:txBody>
      </p:sp>
    </p:spTree>
    <p:extLst>
      <p:ext uri="{BB962C8B-B14F-4D97-AF65-F5344CB8AC3E}">
        <p14:creationId xmlns:p14="http://schemas.microsoft.com/office/powerpoint/2010/main" val="21471502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57156B-8B5B-E610-C8DF-A32A8493C406}"/>
              </a:ext>
            </a:extLst>
          </p:cNvPr>
          <p:cNvSpPr>
            <a:spLocks noGrp="1"/>
          </p:cNvSpPr>
          <p:nvPr>
            <p:ph type="ctrTitle"/>
          </p:nvPr>
        </p:nvSpPr>
        <p:spPr>
          <a:xfrm>
            <a:off x="985969" y="4553712"/>
            <a:ext cx="8288032" cy="1096316"/>
          </a:xfrm>
        </p:spPr>
        <p:txBody>
          <a:bodyPr>
            <a:normAutofit/>
          </a:bodyPr>
          <a:lstStyle/>
          <a:p>
            <a:pPr algn="ctr"/>
            <a:r>
              <a:rPr lang="en-GB" sz="4800"/>
              <a:t>Getting ready for Reception </a:t>
            </a:r>
          </a:p>
        </p:txBody>
      </p:sp>
      <p:sp>
        <p:nvSpPr>
          <p:cNvPr id="3" name="Subtitle 2">
            <a:extLst>
              <a:ext uri="{FF2B5EF4-FFF2-40B4-BE49-F238E27FC236}">
                <a16:creationId xmlns:a16="http://schemas.microsoft.com/office/drawing/2014/main" xmlns="" id="{BDA810A9-4EA1-F974-6AB3-919D1B8143E4}"/>
              </a:ext>
            </a:extLst>
          </p:cNvPr>
          <p:cNvSpPr>
            <a:spLocks noGrp="1"/>
          </p:cNvSpPr>
          <p:nvPr>
            <p:ph type="subTitle" idx="1"/>
          </p:nvPr>
        </p:nvSpPr>
        <p:spPr>
          <a:xfrm>
            <a:off x="985969" y="5650029"/>
            <a:ext cx="8288032" cy="469122"/>
          </a:xfrm>
        </p:spPr>
        <p:txBody>
          <a:bodyPr>
            <a:normAutofit/>
          </a:bodyPr>
          <a:lstStyle/>
          <a:p>
            <a:pPr algn="ctr"/>
            <a:r>
              <a:rPr lang="en-GB"/>
              <a:t>Wednesday 21</a:t>
            </a:r>
            <a:r>
              <a:rPr lang="en-GB" baseline="30000"/>
              <a:t>st</a:t>
            </a:r>
            <a:r>
              <a:rPr lang="en-GB"/>
              <a:t> May 2025</a:t>
            </a:r>
          </a:p>
        </p:txBody>
      </p:sp>
      <p:pic>
        <p:nvPicPr>
          <p:cNvPr id="1026" name="Picture 2" descr="Hillside Infant School (Fees &amp; Reviews) England, London, United Kingdom ...">
            <a:extLst>
              <a:ext uri="{FF2B5EF4-FFF2-40B4-BE49-F238E27FC236}">
                <a16:creationId xmlns:a16="http://schemas.microsoft.com/office/drawing/2014/main" xmlns="" id="{F7CDC6C3-6C42-6DE3-A7C0-583410AB593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480259" y="934222"/>
            <a:ext cx="3299450" cy="329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487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990097-87B1-8BD1-84FE-754449CAAD44}"/>
              </a:ext>
            </a:extLst>
          </p:cNvPr>
          <p:cNvSpPr>
            <a:spLocks noGrp="1"/>
          </p:cNvSpPr>
          <p:nvPr>
            <p:ph type="title"/>
          </p:nvPr>
        </p:nvSpPr>
        <p:spPr>
          <a:xfrm>
            <a:off x="677334" y="156238"/>
            <a:ext cx="8596668" cy="1320800"/>
          </a:xfrm>
        </p:spPr>
        <p:txBody>
          <a:bodyPr>
            <a:normAutofit/>
          </a:bodyPr>
          <a:lstStyle/>
          <a:p>
            <a:pPr algn="ctr"/>
            <a:r>
              <a:rPr lang="en-GB" sz="4000" dirty="0"/>
              <a:t>Preparing your child for Reception </a:t>
            </a:r>
          </a:p>
        </p:txBody>
      </p:sp>
      <p:sp>
        <p:nvSpPr>
          <p:cNvPr id="3" name="Content Placeholder 2">
            <a:extLst>
              <a:ext uri="{FF2B5EF4-FFF2-40B4-BE49-F238E27FC236}">
                <a16:creationId xmlns:a16="http://schemas.microsoft.com/office/drawing/2014/main" xmlns="" id="{2933F7D0-F931-973B-756D-B35B2BCB9DCA}"/>
              </a:ext>
            </a:extLst>
          </p:cNvPr>
          <p:cNvSpPr>
            <a:spLocks noGrp="1"/>
          </p:cNvSpPr>
          <p:nvPr>
            <p:ph idx="1"/>
          </p:nvPr>
        </p:nvSpPr>
        <p:spPr>
          <a:xfrm>
            <a:off x="677334" y="1095935"/>
            <a:ext cx="8596668" cy="4945427"/>
          </a:xfrm>
        </p:spPr>
        <p:txBody>
          <a:bodyPr>
            <a:normAutofit fontScale="70000" lnSpcReduction="20000"/>
          </a:bodyPr>
          <a:lstStyle/>
          <a:p>
            <a:r>
              <a:rPr lang="en-GB" sz="2800" dirty="0">
                <a:solidFill>
                  <a:schemeClr val="tx1"/>
                </a:solidFill>
              </a:rPr>
              <a:t>Starting Reception </a:t>
            </a:r>
            <a:r>
              <a:rPr lang="en-GB" sz="2800" b="0" i="0" dirty="0">
                <a:solidFill>
                  <a:schemeClr val="tx1"/>
                </a:solidFill>
                <a:effectLst/>
              </a:rPr>
              <a:t>can be daunting for you and your child, but it does mark the start of an exciting new chapter!</a:t>
            </a:r>
          </a:p>
          <a:p>
            <a:r>
              <a:rPr lang="en-GB" sz="2800" dirty="0">
                <a:solidFill>
                  <a:schemeClr val="tx1"/>
                </a:solidFill>
              </a:rPr>
              <a:t>There are key skills that we do expect children to be learning before they start Reception. You are lucky because our Nursery staff are already supporting your child with these key skills and have been since they started Nursery. </a:t>
            </a:r>
          </a:p>
          <a:p>
            <a:r>
              <a:rPr lang="en-GB" sz="2800" dirty="0">
                <a:solidFill>
                  <a:schemeClr val="tx1"/>
                </a:solidFill>
              </a:rPr>
              <a:t>Continuing to practising these will make your child’s journey to Reception as positive as possible. There are ways that you can prepare your child and yourself for this time of change. </a:t>
            </a:r>
          </a:p>
          <a:p>
            <a:r>
              <a:rPr lang="en-GB" sz="2800" dirty="0">
                <a:solidFill>
                  <a:schemeClr val="tx1"/>
                </a:solidFill>
              </a:rPr>
              <a:t>From now and throughout the summer holidays there are small steps you can take to make sure the transition happens in a smooth and relaxed manner. </a:t>
            </a:r>
          </a:p>
          <a:p>
            <a:r>
              <a:rPr lang="en-GB" sz="2800" dirty="0">
                <a:solidFill>
                  <a:schemeClr val="tx1"/>
                </a:solidFill>
              </a:rPr>
              <a:t>There’s lots you can do at home to build your child’s confidence and independence, helping them feel emotionally and practically prepared to start school.</a:t>
            </a:r>
          </a:p>
          <a:p>
            <a:pPr marL="0" indent="0" algn="ctr">
              <a:buNone/>
            </a:pPr>
            <a:r>
              <a:rPr lang="en-GB" sz="2800" dirty="0">
                <a:solidFill>
                  <a:schemeClr val="tx1"/>
                </a:solidFill>
              </a:rPr>
              <a:t>             </a:t>
            </a:r>
            <a:r>
              <a:rPr lang="en-GB" sz="3400" dirty="0">
                <a:solidFill>
                  <a:schemeClr val="accent1"/>
                </a:solidFill>
              </a:rPr>
              <a:t>Here are our top tips for being Reception ready!</a:t>
            </a:r>
            <a:endParaRPr lang="en-GB" sz="2800" dirty="0">
              <a:solidFill>
                <a:schemeClr val="accent1"/>
              </a:solidFill>
            </a:endParaRPr>
          </a:p>
        </p:txBody>
      </p:sp>
      <p:pic>
        <p:nvPicPr>
          <p:cNvPr id="4" name="Picture 2" descr="Hillside Infant School (Fees &amp; Reviews) England, London, United Kingdom ...">
            <a:extLst>
              <a:ext uri="{FF2B5EF4-FFF2-40B4-BE49-F238E27FC236}">
                <a16:creationId xmlns:a16="http://schemas.microsoft.com/office/drawing/2014/main" xmlns="" id="{B15A0E1E-C22C-83EF-01E0-8C9BBCAB50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55905" y="5777672"/>
            <a:ext cx="924090" cy="924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201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C1C8C3-75A0-5FA6-75F4-B40B1C62B050}"/>
              </a:ext>
            </a:extLst>
          </p:cNvPr>
          <p:cNvSpPr>
            <a:spLocks noGrp="1"/>
          </p:cNvSpPr>
          <p:nvPr>
            <p:ph type="title"/>
          </p:nvPr>
        </p:nvSpPr>
        <p:spPr>
          <a:xfrm>
            <a:off x="663886" y="109916"/>
            <a:ext cx="8596668" cy="1320800"/>
          </a:xfrm>
        </p:spPr>
        <p:txBody>
          <a:bodyPr>
            <a:normAutofit/>
          </a:bodyPr>
          <a:lstStyle/>
          <a:p>
            <a:pPr algn="ctr"/>
            <a:r>
              <a:rPr lang="en-GB" sz="4400" dirty="0"/>
              <a:t>Tip 1 </a:t>
            </a:r>
            <a:br>
              <a:rPr lang="en-GB" sz="4400" dirty="0"/>
            </a:br>
            <a:r>
              <a:rPr lang="en-GB" sz="2000" dirty="0"/>
              <a:t>Positive talking </a:t>
            </a:r>
            <a:endParaRPr lang="en-GB" sz="4400" dirty="0"/>
          </a:p>
        </p:txBody>
      </p:sp>
      <p:sp>
        <p:nvSpPr>
          <p:cNvPr id="3" name="Content Placeholder 2">
            <a:extLst>
              <a:ext uri="{FF2B5EF4-FFF2-40B4-BE49-F238E27FC236}">
                <a16:creationId xmlns:a16="http://schemas.microsoft.com/office/drawing/2014/main" xmlns="" id="{8C9A57C8-801A-0048-06F1-16BF69DFA9F8}"/>
              </a:ext>
            </a:extLst>
          </p:cNvPr>
          <p:cNvSpPr>
            <a:spLocks noGrp="1"/>
          </p:cNvSpPr>
          <p:nvPr>
            <p:ph idx="1"/>
          </p:nvPr>
        </p:nvSpPr>
        <p:spPr>
          <a:xfrm>
            <a:off x="744569" y="1562572"/>
            <a:ext cx="8596668" cy="3880773"/>
          </a:xfrm>
        </p:spPr>
        <p:txBody>
          <a:bodyPr/>
          <a:lstStyle/>
          <a:p>
            <a:r>
              <a:rPr lang="en-GB" dirty="0">
                <a:solidFill>
                  <a:schemeClr val="tx1"/>
                </a:solidFill>
              </a:rPr>
              <a:t>Help to develop your child's confidence and self belief. You can do it! </a:t>
            </a:r>
          </a:p>
          <a:p>
            <a:r>
              <a:rPr lang="en-GB" dirty="0">
                <a:solidFill>
                  <a:schemeClr val="tx1"/>
                </a:solidFill>
              </a:rPr>
              <a:t>Remind your child of all the things they have already achieved in Nursery. The Nursery staff will also be doing this. </a:t>
            </a:r>
          </a:p>
          <a:p>
            <a:r>
              <a:rPr lang="en-GB" dirty="0">
                <a:solidFill>
                  <a:schemeClr val="tx1"/>
                </a:solidFill>
              </a:rPr>
              <a:t>Always talk positively about moving up to Reception. </a:t>
            </a:r>
          </a:p>
          <a:p>
            <a:pPr marL="0" indent="0">
              <a:buNone/>
            </a:pPr>
            <a:endParaRPr lang="en-GB" dirty="0"/>
          </a:p>
        </p:txBody>
      </p:sp>
      <p:sp>
        <p:nvSpPr>
          <p:cNvPr id="4" name="Speech Bubble: Oval 3">
            <a:extLst>
              <a:ext uri="{FF2B5EF4-FFF2-40B4-BE49-F238E27FC236}">
                <a16:creationId xmlns:a16="http://schemas.microsoft.com/office/drawing/2014/main" xmlns="" id="{3B7BB40A-20F5-C31A-C95A-C5EB0F4EF2F5}"/>
              </a:ext>
            </a:extLst>
          </p:cNvPr>
          <p:cNvSpPr/>
          <p:nvPr/>
        </p:nvSpPr>
        <p:spPr>
          <a:xfrm rot="21242193">
            <a:off x="872315" y="3153335"/>
            <a:ext cx="2792009" cy="1660712"/>
          </a:xfrm>
          <a:prstGeom prst="wedgeEllipseCallout">
            <a:avLst>
              <a:gd name="adj1" fmla="val -47322"/>
              <a:gd name="adj2" fmla="val 55213"/>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You have grown taller, defiantly ready for Reception! </a:t>
            </a:r>
          </a:p>
        </p:txBody>
      </p:sp>
      <p:sp>
        <p:nvSpPr>
          <p:cNvPr id="5" name="Speech Bubble: Oval 4">
            <a:extLst>
              <a:ext uri="{FF2B5EF4-FFF2-40B4-BE49-F238E27FC236}">
                <a16:creationId xmlns:a16="http://schemas.microsoft.com/office/drawing/2014/main" xmlns="" id="{5736EC7C-2C4C-CDDB-169C-A293C34608D2}"/>
              </a:ext>
            </a:extLst>
          </p:cNvPr>
          <p:cNvSpPr/>
          <p:nvPr/>
        </p:nvSpPr>
        <p:spPr>
          <a:xfrm rot="405262">
            <a:off x="4022368" y="3171217"/>
            <a:ext cx="2792009" cy="1660712"/>
          </a:xfrm>
          <a:prstGeom prst="wedgeEllipseCallout">
            <a:avLst>
              <a:gd name="adj1" fmla="val 2274"/>
              <a:gd name="adj2" fmla="val 72808"/>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You will make lots of new friends! </a:t>
            </a:r>
          </a:p>
        </p:txBody>
      </p:sp>
      <p:sp>
        <p:nvSpPr>
          <p:cNvPr id="6" name="Speech Bubble: Oval 5">
            <a:extLst>
              <a:ext uri="{FF2B5EF4-FFF2-40B4-BE49-F238E27FC236}">
                <a16:creationId xmlns:a16="http://schemas.microsoft.com/office/drawing/2014/main" xmlns="" id="{1FF1C901-DF49-71FA-D869-894C1A328526}"/>
              </a:ext>
            </a:extLst>
          </p:cNvPr>
          <p:cNvSpPr/>
          <p:nvPr/>
        </p:nvSpPr>
        <p:spPr>
          <a:xfrm rot="21058288">
            <a:off x="7206715" y="3276640"/>
            <a:ext cx="2792009" cy="1660712"/>
          </a:xfrm>
          <a:prstGeom prst="wedgeEllipseCallout">
            <a:avLst>
              <a:gd name="adj1" fmla="val 54692"/>
              <a:gd name="adj2" fmla="val 43930"/>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The teachers in Reception are super friendly! </a:t>
            </a:r>
          </a:p>
        </p:txBody>
      </p:sp>
      <p:sp>
        <p:nvSpPr>
          <p:cNvPr id="7" name="Speech Bubble: Oval 6">
            <a:extLst>
              <a:ext uri="{FF2B5EF4-FFF2-40B4-BE49-F238E27FC236}">
                <a16:creationId xmlns:a16="http://schemas.microsoft.com/office/drawing/2014/main" xmlns="" id="{0BDC8DC5-ED0B-3651-E9B9-46155046B218}"/>
              </a:ext>
            </a:extLst>
          </p:cNvPr>
          <p:cNvSpPr/>
          <p:nvPr/>
        </p:nvSpPr>
        <p:spPr>
          <a:xfrm rot="405262">
            <a:off x="2168240" y="4755729"/>
            <a:ext cx="2792009" cy="1660712"/>
          </a:xfrm>
          <a:prstGeom prst="wedgeEllipseCallout">
            <a:avLst>
              <a:gd name="adj1" fmla="val -38651"/>
              <a:gd name="adj2" fmla="val 73618"/>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You will eat lunch with your new friends! </a:t>
            </a:r>
          </a:p>
        </p:txBody>
      </p:sp>
      <p:sp>
        <p:nvSpPr>
          <p:cNvPr id="8" name="Speech Bubble: Oval 7">
            <a:extLst>
              <a:ext uri="{FF2B5EF4-FFF2-40B4-BE49-F238E27FC236}">
                <a16:creationId xmlns:a16="http://schemas.microsoft.com/office/drawing/2014/main" xmlns="" id="{B5567364-FAA5-044D-CDAA-D5D23D9046A3}"/>
              </a:ext>
            </a:extLst>
          </p:cNvPr>
          <p:cNvSpPr/>
          <p:nvPr/>
        </p:nvSpPr>
        <p:spPr>
          <a:xfrm rot="21349888">
            <a:off x="5506345" y="4891429"/>
            <a:ext cx="2792009" cy="1660712"/>
          </a:xfrm>
          <a:prstGeom prst="wedgeEllipseCallout">
            <a:avLst>
              <a:gd name="adj1" fmla="val 59642"/>
              <a:gd name="adj2" fmla="val 36924"/>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You will play in the exciting Reception playground! </a:t>
            </a:r>
          </a:p>
        </p:txBody>
      </p:sp>
    </p:spTree>
    <p:extLst>
      <p:ext uri="{BB962C8B-B14F-4D97-AF65-F5344CB8AC3E}">
        <p14:creationId xmlns:p14="http://schemas.microsoft.com/office/powerpoint/2010/main" val="698080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00F76D-84D3-8708-70CD-59F79BF8DB52}"/>
              </a:ext>
            </a:extLst>
          </p:cNvPr>
          <p:cNvSpPr>
            <a:spLocks noGrp="1"/>
          </p:cNvSpPr>
          <p:nvPr>
            <p:ph type="title"/>
          </p:nvPr>
        </p:nvSpPr>
        <p:spPr>
          <a:xfrm>
            <a:off x="677334" y="167813"/>
            <a:ext cx="8596668" cy="1320800"/>
          </a:xfrm>
        </p:spPr>
        <p:txBody>
          <a:bodyPr/>
          <a:lstStyle/>
          <a:p>
            <a:pPr algn="ctr"/>
            <a:r>
              <a:rPr lang="en-GB" dirty="0"/>
              <a:t>Tip 2</a:t>
            </a:r>
            <a:br>
              <a:rPr lang="en-GB" dirty="0"/>
            </a:br>
            <a:r>
              <a:rPr lang="en-GB" sz="2000" dirty="0"/>
              <a:t>Independence</a:t>
            </a:r>
            <a:endParaRPr lang="en-GB" dirty="0"/>
          </a:p>
        </p:txBody>
      </p:sp>
      <p:sp>
        <p:nvSpPr>
          <p:cNvPr id="3" name="Content Placeholder 2">
            <a:extLst>
              <a:ext uri="{FF2B5EF4-FFF2-40B4-BE49-F238E27FC236}">
                <a16:creationId xmlns:a16="http://schemas.microsoft.com/office/drawing/2014/main" xmlns="" id="{FC3B6DAA-240E-7442-4576-E13CEFF6DF55}"/>
              </a:ext>
            </a:extLst>
          </p:cNvPr>
          <p:cNvSpPr>
            <a:spLocks noGrp="1"/>
          </p:cNvSpPr>
          <p:nvPr>
            <p:ph idx="1"/>
          </p:nvPr>
        </p:nvSpPr>
        <p:spPr>
          <a:xfrm>
            <a:off x="677334" y="1488613"/>
            <a:ext cx="9019400" cy="4289059"/>
          </a:xfrm>
        </p:spPr>
        <p:txBody>
          <a:bodyPr>
            <a:normAutofit/>
          </a:bodyPr>
          <a:lstStyle/>
          <a:p>
            <a:pPr marL="0" indent="0">
              <a:buNone/>
            </a:pPr>
            <a:r>
              <a:rPr lang="en-GB" dirty="0">
                <a:solidFill>
                  <a:schemeClr val="tx1"/>
                </a:solidFill>
              </a:rPr>
              <a:t>Support your child in being independent One of the most useful things you can do to get your child ready for school is to make sure they can carry out several practical tasks on their own</a:t>
            </a:r>
          </a:p>
          <a:p>
            <a:r>
              <a:rPr lang="en-GB" dirty="0">
                <a:solidFill>
                  <a:schemeClr val="tx1"/>
                </a:solidFill>
              </a:rPr>
              <a:t>Washing their hands</a:t>
            </a:r>
          </a:p>
          <a:p>
            <a:r>
              <a:rPr lang="en-GB" dirty="0">
                <a:solidFill>
                  <a:schemeClr val="tx1"/>
                </a:solidFill>
              </a:rPr>
              <a:t>Going to the toilet, wiping bottoms and pulling up underwear</a:t>
            </a:r>
          </a:p>
          <a:p>
            <a:r>
              <a:rPr lang="en-GB" dirty="0">
                <a:solidFill>
                  <a:schemeClr val="tx1"/>
                </a:solidFill>
              </a:rPr>
              <a:t>Putting on coats and doing the zip up! </a:t>
            </a:r>
          </a:p>
          <a:p>
            <a:r>
              <a:rPr lang="en-GB" dirty="0">
                <a:solidFill>
                  <a:schemeClr val="tx1"/>
                </a:solidFill>
              </a:rPr>
              <a:t>Putting on and taking them off shoes. (Velcro!)</a:t>
            </a:r>
          </a:p>
          <a:p>
            <a:r>
              <a:rPr lang="en-GB" dirty="0">
                <a:solidFill>
                  <a:schemeClr val="tx1"/>
                </a:solidFill>
              </a:rPr>
              <a:t>Getting changed into their uniform or PE kits by themselves. Why not have a few practise runs </a:t>
            </a:r>
          </a:p>
          <a:p>
            <a:r>
              <a:rPr lang="en-GB" dirty="0">
                <a:solidFill>
                  <a:schemeClr val="tx1"/>
                </a:solidFill>
              </a:rPr>
              <a:t>Taking off and putting on jumpers or cardigans. </a:t>
            </a:r>
          </a:p>
          <a:p>
            <a:r>
              <a:rPr lang="en-GB" dirty="0">
                <a:solidFill>
                  <a:schemeClr val="tx1"/>
                </a:solidFill>
              </a:rPr>
              <a:t>Using a knife and fork and opening a lunchbox and its contents.</a:t>
            </a:r>
          </a:p>
        </p:txBody>
      </p:sp>
      <p:pic>
        <p:nvPicPr>
          <p:cNvPr id="4" name="Picture 2" descr="Hillside Infant School (Fees &amp; Reviews) England, London, United Kingdom ...">
            <a:extLst>
              <a:ext uri="{FF2B5EF4-FFF2-40B4-BE49-F238E27FC236}">
                <a16:creationId xmlns:a16="http://schemas.microsoft.com/office/drawing/2014/main" xmlns="" id="{E9FC882E-958A-2F2F-9CA8-B4658B57D25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55905" y="5777672"/>
            <a:ext cx="924090" cy="9240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516ECC1B-5EFE-FEAC-F520-05CD149A1FF4}"/>
              </a:ext>
            </a:extLst>
          </p:cNvPr>
          <p:cNvPicPr>
            <a:picLocks noChangeAspect="1"/>
          </p:cNvPicPr>
          <p:nvPr/>
        </p:nvPicPr>
        <p:blipFill>
          <a:blip r:embed="rId4"/>
          <a:stretch>
            <a:fillRect/>
          </a:stretch>
        </p:blipFill>
        <p:spPr>
          <a:xfrm rot="21303981">
            <a:off x="7869304" y="4488362"/>
            <a:ext cx="1762371" cy="1514686"/>
          </a:xfrm>
          <a:prstGeom prst="rect">
            <a:avLst/>
          </a:prstGeom>
        </p:spPr>
      </p:pic>
      <p:pic>
        <p:nvPicPr>
          <p:cNvPr id="8" name="Picture 7">
            <a:extLst>
              <a:ext uri="{FF2B5EF4-FFF2-40B4-BE49-F238E27FC236}">
                <a16:creationId xmlns:a16="http://schemas.microsoft.com/office/drawing/2014/main" xmlns="" id="{47A3ECD4-86B1-6688-9CD9-778A22C41CAC}"/>
              </a:ext>
            </a:extLst>
          </p:cNvPr>
          <p:cNvPicPr>
            <a:picLocks noChangeAspect="1"/>
          </p:cNvPicPr>
          <p:nvPr/>
        </p:nvPicPr>
        <p:blipFill>
          <a:blip r:embed="rId5"/>
          <a:stretch>
            <a:fillRect/>
          </a:stretch>
        </p:blipFill>
        <p:spPr>
          <a:xfrm rot="293479" flipH="1">
            <a:off x="7952131" y="2197289"/>
            <a:ext cx="1596716" cy="1746913"/>
          </a:xfrm>
          <a:prstGeom prst="rect">
            <a:avLst/>
          </a:prstGeom>
        </p:spPr>
      </p:pic>
      <p:pic>
        <p:nvPicPr>
          <p:cNvPr id="10" name="Picture 9">
            <a:extLst>
              <a:ext uri="{FF2B5EF4-FFF2-40B4-BE49-F238E27FC236}">
                <a16:creationId xmlns:a16="http://schemas.microsoft.com/office/drawing/2014/main" xmlns="" id="{7E05D90A-A223-61E7-A860-5A99C13983BD}"/>
              </a:ext>
            </a:extLst>
          </p:cNvPr>
          <p:cNvPicPr>
            <a:picLocks noChangeAspect="1"/>
          </p:cNvPicPr>
          <p:nvPr/>
        </p:nvPicPr>
        <p:blipFill>
          <a:blip r:embed="rId6"/>
          <a:stretch>
            <a:fillRect/>
          </a:stretch>
        </p:blipFill>
        <p:spPr>
          <a:xfrm rot="211563">
            <a:off x="506549" y="129065"/>
            <a:ext cx="1478228" cy="1172673"/>
          </a:xfrm>
          <a:prstGeom prst="rect">
            <a:avLst/>
          </a:prstGeom>
        </p:spPr>
      </p:pic>
      <p:pic>
        <p:nvPicPr>
          <p:cNvPr id="12" name="Picture 11">
            <a:extLst>
              <a:ext uri="{FF2B5EF4-FFF2-40B4-BE49-F238E27FC236}">
                <a16:creationId xmlns:a16="http://schemas.microsoft.com/office/drawing/2014/main" xmlns="" id="{F31B27D8-606C-B95B-E7B1-E2B92A4E4820}"/>
              </a:ext>
            </a:extLst>
          </p:cNvPr>
          <p:cNvPicPr>
            <a:picLocks noChangeAspect="1"/>
          </p:cNvPicPr>
          <p:nvPr/>
        </p:nvPicPr>
        <p:blipFill>
          <a:blip r:embed="rId7"/>
          <a:stretch>
            <a:fillRect/>
          </a:stretch>
        </p:blipFill>
        <p:spPr>
          <a:xfrm rot="355224">
            <a:off x="1050092" y="5528070"/>
            <a:ext cx="1203801" cy="1114580"/>
          </a:xfrm>
          <a:prstGeom prst="rect">
            <a:avLst/>
          </a:prstGeom>
        </p:spPr>
      </p:pic>
      <p:pic>
        <p:nvPicPr>
          <p:cNvPr id="14" name="Picture 13">
            <a:extLst>
              <a:ext uri="{FF2B5EF4-FFF2-40B4-BE49-F238E27FC236}">
                <a16:creationId xmlns:a16="http://schemas.microsoft.com/office/drawing/2014/main" xmlns="" id="{C0F3BF64-2367-60B8-4BF4-32993796220D}"/>
              </a:ext>
            </a:extLst>
          </p:cNvPr>
          <p:cNvPicPr>
            <a:picLocks noChangeAspect="1"/>
          </p:cNvPicPr>
          <p:nvPr/>
        </p:nvPicPr>
        <p:blipFill>
          <a:blip r:embed="rId8"/>
          <a:stretch>
            <a:fillRect/>
          </a:stretch>
        </p:blipFill>
        <p:spPr>
          <a:xfrm rot="21318295">
            <a:off x="7651325" y="145384"/>
            <a:ext cx="1495855" cy="1261369"/>
          </a:xfrm>
          <a:prstGeom prst="rect">
            <a:avLst/>
          </a:prstGeom>
        </p:spPr>
      </p:pic>
    </p:spTree>
    <p:extLst>
      <p:ext uri="{BB962C8B-B14F-4D97-AF65-F5344CB8AC3E}">
        <p14:creationId xmlns:p14="http://schemas.microsoft.com/office/powerpoint/2010/main" val="1027654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9E0EE5-6B24-EA97-DDFF-EE38FE86BD85}"/>
              </a:ext>
            </a:extLst>
          </p:cNvPr>
          <p:cNvSpPr>
            <a:spLocks noGrp="1"/>
          </p:cNvSpPr>
          <p:nvPr>
            <p:ph type="title"/>
          </p:nvPr>
        </p:nvSpPr>
        <p:spPr>
          <a:xfrm>
            <a:off x="677334" y="156238"/>
            <a:ext cx="8596668" cy="1320800"/>
          </a:xfrm>
        </p:spPr>
        <p:txBody>
          <a:bodyPr>
            <a:normAutofit/>
          </a:bodyPr>
          <a:lstStyle/>
          <a:p>
            <a:pPr algn="ctr"/>
            <a:r>
              <a:rPr lang="en-GB" dirty="0"/>
              <a:t>Tip 3</a:t>
            </a:r>
            <a:br>
              <a:rPr lang="en-GB" dirty="0"/>
            </a:br>
            <a:r>
              <a:rPr lang="en-GB" sz="1600" dirty="0"/>
              <a:t>Develop your child’s interpersonal and cognitive skills</a:t>
            </a:r>
            <a:endParaRPr lang="en-GB" dirty="0"/>
          </a:p>
        </p:txBody>
      </p:sp>
      <p:sp>
        <p:nvSpPr>
          <p:cNvPr id="3" name="Content Placeholder 2">
            <a:extLst>
              <a:ext uri="{FF2B5EF4-FFF2-40B4-BE49-F238E27FC236}">
                <a16:creationId xmlns:a16="http://schemas.microsoft.com/office/drawing/2014/main" xmlns="" id="{6E283529-A2B4-9E59-8D41-09ED9282CF89}"/>
              </a:ext>
            </a:extLst>
          </p:cNvPr>
          <p:cNvSpPr>
            <a:spLocks noGrp="1"/>
          </p:cNvSpPr>
          <p:nvPr>
            <p:ph idx="1"/>
          </p:nvPr>
        </p:nvSpPr>
        <p:spPr>
          <a:xfrm>
            <a:off x="589928" y="1239465"/>
            <a:ext cx="8596668" cy="5235294"/>
          </a:xfrm>
        </p:spPr>
        <p:txBody>
          <a:bodyPr>
            <a:normAutofit fontScale="77500" lnSpcReduction="20000"/>
          </a:bodyPr>
          <a:lstStyle/>
          <a:p>
            <a:pPr marL="0" indent="0">
              <a:buNone/>
            </a:pPr>
            <a:r>
              <a:rPr lang="en-GB" dirty="0">
                <a:solidFill>
                  <a:schemeClr val="tx1"/>
                </a:solidFill>
              </a:rPr>
              <a:t>Children learn and develop by playing alongside their classmates and so it is important that they are happy mixing with other children and adults.</a:t>
            </a:r>
          </a:p>
          <a:p>
            <a:pPr marL="0" indent="0">
              <a:buNone/>
            </a:pPr>
            <a:endParaRPr lang="en-GB" dirty="0">
              <a:solidFill>
                <a:schemeClr val="tx1"/>
              </a:solidFill>
            </a:endParaRPr>
          </a:p>
          <a:p>
            <a:r>
              <a:rPr lang="en-GB" sz="2200" dirty="0">
                <a:solidFill>
                  <a:schemeClr val="tx1"/>
                </a:solidFill>
              </a:rPr>
              <a:t>Encourage sharing and taking turns through games and conversations. </a:t>
            </a:r>
          </a:p>
          <a:p>
            <a:r>
              <a:rPr lang="en-GB" sz="2200" dirty="0">
                <a:solidFill>
                  <a:schemeClr val="tx1"/>
                </a:solidFill>
              </a:rPr>
              <a:t>Practise talking and listening. Give your child your full attention when they speak and maintain eye contact - and hopefully they will listen to you too! </a:t>
            </a:r>
          </a:p>
          <a:p>
            <a:r>
              <a:rPr lang="en-GB" sz="2200" dirty="0">
                <a:solidFill>
                  <a:schemeClr val="tx1"/>
                </a:solidFill>
              </a:rPr>
              <a:t>Try to solve problems with words; Let’s talk about it! </a:t>
            </a:r>
          </a:p>
          <a:p>
            <a:r>
              <a:rPr lang="en-GB" sz="2200" dirty="0">
                <a:solidFill>
                  <a:schemeClr val="tx1"/>
                </a:solidFill>
              </a:rPr>
              <a:t>Children are natural copy cats. Let them see you reading or tidying up and they'll soon want to join in, or try a role-play. </a:t>
            </a:r>
          </a:p>
          <a:p>
            <a:r>
              <a:rPr lang="en-GB" sz="2200" dirty="0">
                <a:solidFill>
                  <a:schemeClr val="tx1"/>
                </a:solidFill>
              </a:rPr>
              <a:t>Arrange play-dates and picnics to improve your child's social skills. </a:t>
            </a:r>
          </a:p>
          <a:p>
            <a:r>
              <a:rPr lang="en-GB" sz="2200" dirty="0">
                <a:solidFill>
                  <a:schemeClr val="tx1"/>
                </a:solidFill>
              </a:rPr>
              <a:t>Build up your child’s concentration levels, a minute at a time, to focus on one activity. See if you can build up to 10 minutes. Maybe they could set a timer? </a:t>
            </a:r>
          </a:p>
          <a:p>
            <a:r>
              <a:rPr lang="en-GB" sz="2200" dirty="0">
                <a:solidFill>
                  <a:schemeClr val="tx1"/>
                </a:solidFill>
              </a:rPr>
              <a:t>Practise following simple instructions. </a:t>
            </a:r>
          </a:p>
          <a:p>
            <a:r>
              <a:rPr lang="en-GB" sz="2200" dirty="0">
                <a:solidFill>
                  <a:schemeClr val="tx1"/>
                </a:solidFill>
              </a:rPr>
              <a:t>Spend time with them on one activity, with no distractions, talking about what you are doing as you go along. </a:t>
            </a:r>
          </a:p>
          <a:p>
            <a:r>
              <a:rPr lang="en-GB" sz="2200" dirty="0">
                <a:solidFill>
                  <a:schemeClr val="tx1"/>
                </a:solidFill>
              </a:rPr>
              <a:t>Develop a ‘have a go’ attitude and an understanding that it is ok to make mistakes, as we can learn from them.</a:t>
            </a:r>
          </a:p>
        </p:txBody>
      </p:sp>
      <p:pic>
        <p:nvPicPr>
          <p:cNvPr id="4" name="Picture 2" descr="Hillside Infant School (Fees &amp; Reviews) England, London, United Kingdom ...">
            <a:extLst>
              <a:ext uri="{FF2B5EF4-FFF2-40B4-BE49-F238E27FC236}">
                <a16:creationId xmlns:a16="http://schemas.microsoft.com/office/drawing/2014/main" xmlns="" id="{C1CA4CA7-FB44-E5BC-CF72-643997FE91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55905" y="6148436"/>
            <a:ext cx="553325" cy="553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2206101F-B721-BDB3-0356-625208CBB35F}"/>
              </a:ext>
            </a:extLst>
          </p:cNvPr>
          <p:cNvPicPr>
            <a:picLocks noChangeAspect="1"/>
          </p:cNvPicPr>
          <p:nvPr/>
        </p:nvPicPr>
        <p:blipFill>
          <a:blip r:embed="rId4"/>
          <a:stretch>
            <a:fillRect/>
          </a:stretch>
        </p:blipFill>
        <p:spPr>
          <a:xfrm>
            <a:off x="124504" y="93307"/>
            <a:ext cx="1691129" cy="1025810"/>
          </a:xfrm>
          <a:prstGeom prst="rect">
            <a:avLst/>
          </a:prstGeom>
        </p:spPr>
      </p:pic>
      <p:pic>
        <p:nvPicPr>
          <p:cNvPr id="8" name="Picture 7">
            <a:extLst>
              <a:ext uri="{FF2B5EF4-FFF2-40B4-BE49-F238E27FC236}">
                <a16:creationId xmlns:a16="http://schemas.microsoft.com/office/drawing/2014/main" xmlns="" id="{06FB5E49-82E5-6548-6583-5E37C1CCE719}"/>
              </a:ext>
            </a:extLst>
          </p:cNvPr>
          <p:cNvPicPr>
            <a:picLocks noChangeAspect="1"/>
          </p:cNvPicPr>
          <p:nvPr/>
        </p:nvPicPr>
        <p:blipFill>
          <a:blip r:embed="rId5"/>
          <a:stretch>
            <a:fillRect/>
          </a:stretch>
        </p:blipFill>
        <p:spPr>
          <a:xfrm>
            <a:off x="7648937" y="105448"/>
            <a:ext cx="1481415" cy="1102552"/>
          </a:xfrm>
          <a:prstGeom prst="rect">
            <a:avLst/>
          </a:prstGeom>
        </p:spPr>
      </p:pic>
    </p:spTree>
    <p:extLst>
      <p:ext uri="{BB962C8B-B14F-4D97-AF65-F5344CB8AC3E}">
        <p14:creationId xmlns:p14="http://schemas.microsoft.com/office/powerpoint/2010/main" val="1884616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E19569-471B-664A-7DB8-C3543C7B4F67}"/>
              </a:ext>
            </a:extLst>
          </p:cNvPr>
          <p:cNvSpPr>
            <a:spLocks noGrp="1"/>
          </p:cNvSpPr>
          <p:nvPr>
            <p:ph type="title"/>
          </p:nvPr>
        </p:nvSpPr>
        <p:spPr>
          <a:xfrm>
            <a:off x="627383" y="196585"/>
            <a:ext cx="8596668" cy="1320800"/>
          </a:xfrm>
        </p:spPr>
        <p:txBody>
          <a:bodyPr>
            <a:normAutofit/>
          </a:bodyPr>
          <a:lstStyle/>
          <a:p>
            <a:pPr algn="ctr"/>
            <a:r>
              <a:rPr lang="en-GB" dirty="0"/>
              <a:t>Tip 4</a:t>
            </a:r>
            <a:br>
              <a:rPr lang="en-GB" dirty="0"/>
            </a:br>
            <a:r>
              <a:rPr lang="en-GB" sz="2000" dirty="0"/>
              <a:t>E</a:t>
            </a:r>
            <a:r>
              <a:rPr lang="en-GB" sz="2000" dirty="0" smtClean="0"/>
              <a:t>arly </a:t>
            </a:r>
            <a:r>
              <a:rPr lang="en-GB" sz="2000" dirty="0"/>
              <a:t>literacy skills </a:t>
            </a:r>
            <a:endParaRPr lang="en-GB" dirty="0"/>
          </a:p>
        </p:txBody>
      </p:sp>
      <p:sp>
        <p:nvSpPr>
          <p:cNvPr id="3" name="Content Placeholder 2">
            <a:extLst>
              <a:ext uri="{FF2B5EF4-FFF2-40B4-BE49-F238E27FC236}">
                <a16:creationId xmlns:a16="http://schemas.microsoft.com/office/drawing/2014/main" xmlns="" id="{859F4CC5-7181-67D9-5F4D-4FAF3BCE6132}"/>
              </a:ext>
            </a:extLst>
          </p:cNvPr>
          <p:cNvSpPr>
            <a:spLocks noGrp="1"/>
          </p:cNvSpPr>
          <p:nvPr>
            <p:ph idx="1"/>
          </p:nvPr>
        </p:nvSpPr>
        <p:spPr>
          <a:xfrm>
            <a:off x="677334" y="1627094"/>
            <a:ext cx="8596668" cy="4706471"/>
          </a:xfrm>
        </p:spPr>
        <p:txBody>
          <a:bodyPr>
            <a:normAutofit/>
          </a:bodyPr>
          <a:lstStyle/>
          <a:p>
            <a:pPr marL="0" indent="0">
              <a:buNone/>
            </a:pPr>
            <a:r>
              <a:rPr lang="en-GB" dirty="0">
                <a:solidFill>
                  <a:schemeClr val="tx1"/>
                </a:solidFill>
              </a:rPr>
              <a:t>The staff in the Nursery are all ready working to build early Literacy skills. However, there are many easy things you can do at home to support your child’s learning: </a:t>
            </a:r>
          </a:p>
          <a:p>
            <a:r>
              <a:rPr lang="en-GB" dirty="0">
                <a:solidFill>
                  <a:schemeClr val="tx1"/>
                </a:solidFill>
              </a:rPr>
              <a:t>Help them to recognise their name so that they can find their coat peg, their class tray, sign in name etc. </a:t>
            </a:r>
          </a:p>
          <a:p>
            <a:r>
              <a:rPr lang="en-GB" dirty="0">
                <a:solidFill>
                  <a:schemeClr val="tx1"/>
                </a:solidFill>
              </a:rPr>
              <a:t>Help them to write their name.</a:t>
            </a:r>
          </a:p>
          <a:p>
            <a:r>
              <a:rPr lang="en-GB" dirty="0">
                <a:solidFill>
                  <a:schemeClr val="tx1"/>
                </a:solidFill>
              </a:rPr>
              <a:t>Do lots of drawing and colouring to practise holding a pencil. </a:t>
            </a:r>
          </a:p>
          <a:p>
            <a:r>
              <a:rPr lang="en-GB" dirty="0">
                <a:solidFill>
                  <a:schemeClr val="tx1"/>
                </a:solidFill>
              </a:rPr>
              <a:t>Talk with your child throughout the day and explain new words.  </a:t>
            </a:r>
          </a:p>
          <a:p>
            <a:r>
              <a:rPr lang="en-GB" dirty="0">
                <a:solidFill>
                  <a:schemeClr val="tx1"/>
                </a:solidFill>
              </a:rPr>
              <a:t>Share a book together every day, even if it’s just for a few minutes. Mix it up. Talk about pictures, characters and stories; find rhyming words or repeated phrases; guess what’s going to happen on the next page or make up new endings. </a:t>
            </a:r>
          </a:p>
          <a:p>
            <a:r>
              <a:rPr lang="en-GB" dirty="0">
                <a:solidFill>
                  <a:schemeClr val="tx1"/>
                </a:solidFill>
              </a:rPr>
              <a:t>Develop a shared love of books. If your child sees you reading and enjoying books, they will too. </a:t>
            </a:r>
          </a:p>
        </p:txBody>
      </p:sp>
      <p:pic>
        <p:nvPicPr>
          <p:cNvPr id="4" name="Picture 2" descr="Hillside Infant School (Fees &amp; Reviews) England, London, United Kingdom ...">
            <a:extLst>
              <a:ext uri="{FF2B5EF4-FFF2-40B4-BE49-F238E27FC236}">
                <a16:creationId xmlns:a16="http://schemas.microsoft.com/office/drawing/2014/main" xmlns="" id="{CE35D267-AC3E-AEC4-D967-2A9885E4CA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55905" y="6148436"/>
            <a:ext cx="553325" cy="553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55BEF15C-107D-B8A9-699D-6DE5CD97A722}"/>
              </a:ext>
            </a:extLst>
          </p:cNvPr>
          <p:cNvPicPr>
            <a:picLocks noChangeAspect="1"/>
          </p:cNvPicPr>
          <p:nvPr/>
        </p:nvPicPr>
        <p:blipFill>
          <a:blip r:embed="rId4"/>
          <a:stretch>
            <a:fillRect/>
          </a:stretch>
        </p:blipFill>
        <p:spPr>
          <a:xfrm rot="215483">
            <a:off x="450035" y="238581"/>
            <a:ext cx="1815492" cy="1292724"/>
          </a:xfrm>
          <a:prstGeom prst="rect">
            <a:avLst/>
          </a:prstGeom>
        </p:spPr>
      </p:pic>
      <p:pic>
        <p:nvPicPr>
          <p:cNvPr id="8" name="Picture 7">
            <a:extLst>
              <a:ext uri="{FF2B5EF4-FFF2-40B4-BE49-F238E27FC236}">
                <a16:creationId xmlns:a16="http://schemas.microsoft.com/office/drawing/2014/main" xmlns="" id="{26E06F20-0B5E-6C16-22A0-7A5811E85C79}"/>
              </a:ext>
            </a:extLst>
          </p:cNvPr>
          <p:cNvPicPr>
            <a:picLocks noChangeAspect="1"/>
          </p:cNvPicPr>
          <p:nvPr/>
        </p:nvPicPr>
        <p:blipFill>
          <a:blip r:embed="rId5"/>
          <a:stretch>
            <a:fillRect/>
          </a:stretch>
        </p:blipFill>
        <p:spPr>
          <a:xfrm rot="209748">
            <a:off x="7587434" y="177686"/>
            <a:ext cx="1276949" cy="1358598"/>
          </a:xfrm>
          <a:prstGeom prst="rect">
            <a:avLst/>
          </a:prstGeom>
        </p:spPr>
      </p:pic>
      <p:pic>
        <p:nvPicPr>
          <p:cNvPr id="10" name="Picture 9">
            <a:extLst>
              <a:ext uri="{FF2B5EF4-FFF2-40B4-BE49-F238E27FC236}">
                <a16:creationId xmlns:a16="http://schemas.microsoft.com/office/drawing/2014/main" xmlns="" id="{44FC0425-E1FB-E4D3-E879-8CDD4733DCC9}"/>
              </a:ext>
            </a:extLst>
          </p:cNvPr>
          <p:cNvPicPr>
            <a:picLocks noChangeAspect="1"/>
          </p:cNvPicPr>
          <p:nvPr/>
        </p:nvPicPr>
        <p:blipFill>
          <a:blip r:embed="rId6"/>
          <a:stretch>
            <a:fillRect/>
          </a:stretch>
        </p:blipFill>
        <p:spPr>
          <a:xfrm rot="20770408">
            <a:off x="8104410" y="3226351"/>
            <a:ext cx="1351489" cy="935646"/>
          </a:xfrm>
          <a:prstGeom prst="rect">
            <a:avLst/>
          </a:prstGeom>
        </p:spPr>
      </p:pic>
    </p:spTree>
    <p:extLst>
      <p:ext uri="{BB962C8B-B14F-4D97-AF65-F5344CB8AC3E}">
        <p14:creationId xmlns:p14="http://schemas.microsoft.com/office/powerpoint/2010/main" val="33745975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4A6A8E-2A67-2BA7-D1DE-6CA277C76A33}"/>
              </a:ext>
            </a:extLst>
          </p:cNvPr>
          <p:cNvSpPr>
            <a:spLocks noGrp="1"/>
          </p:cNvSpPr>
          <p:nvPr>
            <p:ph type="title"/>
          </p:nvPr>
        </p:nvSpPr>
        <p:spPr>
          <a:xfrm>
            <a:off x="677334" y="141446"/>
            <a:ext cx="8596668" cy="1320800"/>
          </a:xfrm>
        </p:spPr>
        <p:txBody>
          <a:bodyPr/>
          <a:lstStyle/>
          <a:p>
            <a:pPr algn="ctr"/>
            <a:r>
              <a:rPr lang="en-GB" dirty="0"/>
              <a:t>Tip 5</a:t>
            </a:r>
            <a:br>
              <a:rPr lang="en-GB" dirty="0"/>
            </a:br>
            <a:r>
              <a:rPr lang="en-GB" sz="2000" dirty="0" smtClean="0"/>
              <a:t>Early numeracy </a:t>
            </a:r>
            <a:r>
              <a:rPr lang="en-GB" sz="2000" dirty="0"/>
              <a:t>skills </a:t>
            </a:r>
            <a:endParaRPr lang="en-GB" dirty="0"/>
          </a:p>
        </p:txBody>
      </p:sp>
      <p:sp>
        <p:nvSpPr>
          <p:cNvPr id="3" name="Content Placeholder 2">
            <a:extLst>
              <a:ext uri="{FF2B5EF4-FFF2-40B4-BE49-F238E27FC236}">
                <a16:creationId xmlns:a16="http://schemas.microsoft.com/office/drawing/2014/main" xmlns="" id="{1D479B07-A0EC-EB1C-1462-7D43BE3BA4CE}"/>
              </a:ext>
            </a:extLst>
          </p:cNvPr>
          <p:cNvSpPr>
            <a:spLocks noGrp="1"/>
          </p:cNvSpPr>
          <p:nvPr>
            <p:ph idx="1"/>
          </p:nvPr>
        </p:nvSpPr>
        <p:spPr>
          <a:xfrm>
            <a:off x="677334" y="1622707"/>
            <a:ext cx="8596668" cy="3880773"/>
          </a:xfrm>
        </p:spPr>
        <p:txBody>
          <a:bodyPr/>
          <a:lstStyle/>
          <a:p>
            <a:pPr marL="0" indent="0">
              <a:buNone/>
            </a:pPr>
            <a:r>
              <a:rPr lang="en-GB" dirty="0">
                <a:solidFill>
                  <a:schemeClr val="tx1"/>
                </a:solidFill>
              </a:rPr>
              <a:t>The staff in the Nursery are all ready working to build early numeracy skills. However, there are many easy things you can do at home to support your child’s learning: </a:t>
            </a:r>
          </a:p>
          <a:p>
            <a:r>
              <a:rPr lang="en-GB" dirty="0">
                <a:solidFill>
                  <a:schemeClr val="tx1"/>
                </a:solidFill>
              </a:rPr>
              <a:t>Introduce number through rhymes and songs like 5 little ducks. </a:t>
            </a:r>
          </a:p>
          <a:p>
            <a:r>
              <a:rPr lang="en-GB" dirty="0">
                <a:solidFill>
                  <a:schemeClr val="tx1"/>
                </a:solidFill>
              </a:rPr>
              <a:t>Make and play number games like dominoes and hopscotch. </a:t>
            </a:r>
          </a:p>
          <a:p>
            <a:r>
              <a:rPr lang="en-GB" dirty="0">
                <a:solidFill>
                  <a:schemeClr val="tx1"/>
                </a:solidFill>
              </a:rPr>
              <a:t>Count —everything — stairs at home, numbers on doors (great for counting in 2s), cars going past, birds in the park, and, if you’re lucky, toys as you put them away! </a:t>
            </a:r>
          </a:p>
          <a:p>
            <a:r>
              <a:rPr lang="en-GB" dirty="0">
                <a:solidFill>
                  <a:schemeClr val="tx1"/>
                </a:solidFill>
              </a:rPr>
              <a:t>Do countdowns, to learn to count backwards!</a:t>
            </a:r>
          </a:p>
          <a:p>
            <a:r>
              <a:rPr lang="en-GB" dirty="0">
                <a:solidFill>
                  <a:schemeClr val="tx1"/>
                </a:solidFill>
              </a:rPr>
              <a:t>Play games to recognise numbers to 5 – match objects to those numbers.</a:t>
            </a:r>
          </a:p>
          <a:p>
            <a:r>
              <a:rPr lang="en-GB" dirty="0">
                <a:solidFill>
                  <a:schemeClr val="tx1"/>
                </a:solidFill>
              </a:rPr>
              <a:t>Play shape games to support recognising different shapes. </a:t>
            </a:r>
          </a:p>
          <a:p>
            <a:endParaRPr lang="en-GB" dirty="0"/>
          </a:p>
          <a:p>
            <a:endParaRPr lang="en-GB" dirty="0"/>
          </a:p>
        </p:txBody>
      </p:sp>
      <p:pic>
        <p:nvPicPr>
          <p:cNvPr id="6" name="Picture 2" descr="Hillside Infant School (Fees &amp; Reviews) England, London, United Kingdom ...">
            <a:extLst>
              <a:ext uri="{FF2B5EF4-FFF2-40B4-BE49-F238E27FC236}">
                <a16:creationId xmlns:a16="http://schemas.microsoft.com/office/drawing/2014/main" xmlns="" id="{97688185-8428-64A2-F221-E5FF8786AD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858012" y="5663941"/>
            <a:ext cx="962758" cy="96275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xmlns="" id="{A48B433C-FADF-3116-796F-DD5133681FF2}"/>
              </a:ext>
            </a:extLst>
          </p:cNvPr>
          <p:cNvPicPr>
            <a:picLocks noChangeAspect="1"/>
          </p:cNvPicPr>
          <p:nvPr/>
        </p:nvPicPr>
        <p:blipFill>
          <a:blip r:embed="rId4"/>
          <a:stretch>
            <a:fillRect/>
          </a:stretch>
        </p:blipFill>
        <p:spPr>
          <a:xfrm rot="21347593">
            <a:off x="311518" y="227292"/>
            <a:ext cx="1442220" cy="1334053"/>
          </a:xfrm>
          <a:prstGeom prst="rect">
            <a:avLst/>
          </a:prstGeom>
        </p:spPr>
      </p:pic>
      <p:pic>
        <p:nvPicPr>
          <p:cNvPr id="10" name="Picture 9">
            <a:extLst>
              <a:ext uri="{FF2B5EF4-FFF2-40B4-BE49-F238E27FC236}">
                <a16:creationId xmlns:a16="http://schemas.microsoft.com/office/drawing/2014/main" xmlns="" id="{B9C6E2D1-B62B-5776-A82F-1F78FBAA25BF}"/>
              </a:ext>
            </a:extLst>
          </p:cNvPr>
          <p:cNvPicPr>
            <a:picLocks noChangeAspect="1"/>
          </p:cNvPicPr>
          <p:nvPr/>
        </p:nvPicPr>
        <p:blipFill>
          <a:blip r:embed="rId5"/>
          <a:stretch>
            <a:fillRect/>
          </a:stretch>
        </p:blipFill>
        <p:spPr>
          <a:xfrm rot="5704492">
            <a:off x="7537905" y="4938244"/>
            <a:ext cx="1320800" cy="1893770"/>
          </a:xfrm>
          <a:prstGeom prst="rect">
            <a:avLst/>
          </a:prstGeom>
        </p:spPr>
      </p:pic>
      <p:pic>
        <p:nvPicPr>
          <p:cNvPr id="12" name="Picture 11">
            <a:extLst>
              <a:ext uri="{FF2B5EF4-FFF2-40B4-BE49-F238E27FC236}">
                <a16:creationId xmlns:a16="http://schemas.microsoft.com/office/drawing/2014/main" xmlns="" id="{2E2C4955-79AA-5DE3-25EF-3AD72B70C324}"/>
              </a:ext>
            </a:extLst>
          </p:cNvPr>
          <p:cNvPicPr>
            <a:picLocks noChangeAspect="1"/>
          </p:cNvPicPr>
          <p:nvPr/>
        </p:nvPicPr>
        <p:blipFill>
          <a:blip r:embed="rId6"/>
          <a:stretch>
            <a:fillRect/>
          </a:stretch>
        </p:blipFill>
        <p:spPr>
          <a:xfrm rot="482273">
            <a:off x="7524664" y="451832"/>
            <a:ext cx="1612510" cy="1010414"/>
          </a:xfrm>
          <a:prstGeom prst="rect">
            <a:avLst/>
          </a:prstGeom>
        </p:spPr>
      </p:pic>
      <p:pic>
        <p:nvPicPr>
          <p:cNvPr id="14" name="Picture 13">
            <a:extLst>
              <a:ext uri="{FF2B5EF4-FFF2-40B4-BE49-F238E27FC236}">
                <a16:creationId xmlns:a16="http://schemas.microsoft.com/office/drawing/2014/main" xmlns="" id="{6440E020-BE8B-5ADD-4791-6D1F05778F8C}"/>
              </a:ext>
            </a:extLst>
          </p:cNvPr>
          <p:cNvPicPr>
            <a:picLocks noChangeAspect="1"/>
          </p:cNvPicPr>
          <p:nvPr/>
        </p:nvPicPr>
        <p:blipFill>
          <a:blip r:embed="rId7"/>
          <a:stretch>
            <a:fillRect/>
          </a:stretch>
        </p:blipFill>
        <p:spPr>
          <a:xfrm rot="21386716">
            <a:off x="677123" y="5549355"/>
            <a:ext cx="927314" cy="1187478"/>
          </a:xfrm>
          <a:prstGeom prst="rect">
            <a:avLst/>
          </a:prstGeom>
        </p:spPr>
      </p:pic>
    </p:spTree>
    <p:extLst>
      <p:ext uri="{BB962C8B-B14F-4D97-AF65-F5344CB8AC3E}">
        <p14:creationId xmlns:p14="http://schemas.microsoft.com/office/powerpoint/2010/main" val="581085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DB939A-6DD6-F668-3139-EA663785E88A}"/>
              </a:ext>
            </a:extLst>
          </p:cNvPr>
          <p:cNvSpPr>
            <a:spLocks noGrp="1"/>
          </p:cNvSpPr>
          <p:nvPr>
            <p:ph type="title"/>
          </p:nvPr>
        </p:nvSpPr>
        <p:spPr>
          <a:xfrm>
            <a:off x="677334" y="118782"/>
            <a:ext cx="8596668" cy="1320800"/>
          </a:xfrm>
        </p:spPr>
        <p:txBody>
          <a:bodyPr/>
          <a:lstStyle/>
          <a:p>
            <a:pPr algn="ctr"/>
            <a:r>
              <a:rPr lang="en-GB" dirty="0"/>
              <a:t>Tip 6 </a:t>
            </a:r>
            <a:br>
              <a:rPr lang="en-GB" dirty="0"/>
            </a:br>
            <a:r>
              <a:rPr lang="en-GB" sz="2000" dirty="0"/>
              <a:t>Fine and Gross Motor Skills</a:t>
            </a:r>
            <a:endParaRPr lang="en-GB" dirty="0"/>
          </a:p>
        </p:txBody>
      </p:sp>
      <p:sp>
        <p:nvSpPr>
          <p:cNvPr id="3" name="Content Placeholder 2">
            <a:extLst>
              <a:ext uri="{FF2B5EF4-FFF2-40B4-BE49-F238E27FC236}">
                <a16:creationId xmlns:a16="http://schemas.microsoft.com/office/drawing/2014/main" xmlns="" id="{83A91E67-2050-C3FA-3A87-726992F0322B}"/>
              </a:ext>
            </a:extLst>
          </p:cNvPr>
          <p:cNvSpPr>
            <a:spLocks noGrp="1"/>
          </p:cNvSpPr>
          <p:nvPr>
            <p:ph idx="1"/>
          </p:nvPr>
        </p:nvSpPr>
        <p:spPr>
          <a:xfrm>
            <a:off x="677334" y="1104995"/>
            <a:ext cx="8596668" cy="5369764"/>
          </a:xfrm>
        </p:spPr>
        <p:txBody>
          <a:bodyPr>
            <a:normAutofit fontScale="92500" lnSpcReduction="20000"/>
          </a:bodyPr>
          <a:lstStyle/>
          <a:p>
            <a:pPr marL="0" indent="0">
              <a:buNone/>
            </a:pPr>
            <a:r>
              <a:rPr lang="en-GB" dirty="0">
                <a:solidFill>
                  <a:schemeClr val="tx1"/>
                </a:solidFill>
              </a:rPr>
              <a:t>The staff in the Nursery are all ready working to build Fine and Gross motor skills. However, there are many easy things you can do at home to support your child’s learning: </a:t>
            </a:r>
          </a:p>
          <a:p>
            <a:pPr marL="0" indent="0">
              <a:buNone/>
            </a:pPr>
            <a:r>
              <a:rPr lang="en-GB" dirty="0">
                <a:solidFill>
                  <a:schemeClr val="tx1"/>
                </a:solidFill>
              </a:rPr>
              <a:t>Do lots of activities to support to strengthen your child’s muscles:</a:t>
            </a:r>
          </a:p>
          <a:p>
            <a:pPr marL="0" indent="0">
              <a:buNone/>
            </a:pPr>
            <a:endParaRPr lang="en-GB" dirty="0">
              <a:solidFill>
                <a:schemeClr val="tx1"/>
              </a:solidFill>
            </a:endParaRPr>
          </a:p>
          <a:p>
            <a:r>
              <a:rPr lang="en-GB" sz="1700" dirty="0">
                <a:solidFill>
                  <a:schemeClr val="tx1"/>
                </a:solidFill>
              </a:rPr>
              <a:t>Playdough</a:t>
            </a:r>
          </a:p>
          <a:p>
            <a:r>
              <a:rPr lang="en-GB" sz="1700" dirty="0">
                <a:solidFill>
                  <a:schemeClr val="tx1"/>
                </a:solidFill>
              </a:rPr>
              <a:t>Threading </a:t>
            </a:r>
          </a:p>
          <a:p>
            <a:r>
              <a:rPr lang="en-GB" sz="1700" dirty="0">
                <a:solidFill>
                  <a:schemeClr val="tx1"/>
                </a:solidFill>
              </a:rPr>
              <a:t>Cutting </a:t>
            </a:r>
          </a:p>
          <a:p>
            <a:r>
              <a:rPr lang="en-GB" sz="1700" dirty="0">
                <a:solidFill>
                  <a:schemeClr val="tx1"/>
                </a:solidFill>
              </a:rPr>
              <a:t>Using tweezers </a:t>
            </a:r>
          </a:p>
          <a:p>
            <a:r>
              <a:rPr lang="en-GB" sz="1700" dirty="0">
                <a:solidFill>
                  <a:schemeClr val="tx1"/>
                </a:solidFill>
              </a:rPr>
              <a:t>Puzzles </a:t>
            </a:r>
          </a:p>
          <a:p>
            <a:endParaRPr lang="en-GB" sz="1700" dirty="0">
              <a:solidFill>
                <a:schemeClr val="tx1"/>
              </a:solidFill>
            </a:endParaRPr>
          </a:p>
          <a:p>
            <a:r>
              <a:rPr lang="en-GB" sz="1700" dirty="0">
                <a:solidFill>
                  <a:schemeClr val="tx1"/>
                </a:solidFill>
              </a:rPr>
              <a:t>Jumping, hoping, skipping, running, crawling</a:t>
            </a:r>
          </a:p>
          <a:p>
            <a:r>
              <a:rPr lang="en-GB" sz="1700" dirty="0">
                <a:solidFill>
                  <a:schemeClr val="tx1"/>
                </a:solidFill>
              </a:rPr>
              <a:t>Riding a scooter or bike</a:t>
            </a:r>
          </a:p>
          <a:p>
            <a:r>
              <a:rPr lang="en-GB" sz="1700" dirty="0">
                <a:solidFill>
                  <a:schemeClr val="tx1"/>
                </a:solidFill>
              </a:rPr>
              <a:t>Playing in the park </a:t>
            </a:r>
          </a:p>
          <a:p>
            <a:r>
              <a:rPr lang="en-GB" sz="1700" dirty="0">
                <a:solidFill>
                  <a:schemeClr val="tx1"/>
                </a:solidFill>
              </a:rPr>
              <a:t>Climbing equipment  </a:t>
            </a:r>
          </a:p>
          <a:p>
            <a:r>
              <a:rPr lang="en-GB" sz="1700" dirty="0">
                <a:solidFill>
                  <a:schemeClr val="tx1"/>
                </a:solidFill>
              </a:rPr>
              <a:t>Playing chasing games </a:t>
            </a:r>
          </a:p>
          <a:p>
            <a:pPr marL="0" indent="0">
              <a:buNone/>
            </a:pPr>
            <a:r>
              <a:rPr lang="en-GB" sz="1700" dirty="0"/>
              <a:t> </a:t>
            </a:r>
          </a:p>
          <a:p>
            <a:pPr marL="0" indent="0">
              <a:buNone/>
            </a:pPr>
            <a:endParaRPr lang="en-GB" dirty="0"/>
          </a:p>
          <a:p>
            <a:pPr marL="0" indent="0">
              <a:buNone/>
            </a:pPr>
            <a:endParaRPr lang="en-GB" dirty="0"/>
          </a:p>
          <a:p>
            <a:pPr marL="0" indent="0">
              <a:buNone/>
            </a:pPr>
            <a:endParaRPr lang="en-GB" sz="1200" dirty="0"/>
          </a:p>
        </p:txBody>
      </p:sp>
      <p:pic>
        <p:nvPicPr>
          <p:cNvPr id="4" name="Picture 2" descr="Hillside Infant School (Fees &amp; Reviews) England, London, United Kingdom ...">
            <a:extLst>
              <a:ext uri="{FF2B5EF4-FFF2-40B4-BE49-F238E27FC236}">
                <a16:creationId xmlns:a16="http://schemas.microsoft.com/office/drawing/2014/main" xmlns="" id="{F6C17036-4B14-DDC4-E805-8B536B9C75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55905" y="6046078"/>
            <a:ext cx="655683" cy="6556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9BC3829B-843A-B431-6797-6D3407D153F8}"/>
              </a:ext>
            </a:extLst>
          </p:cNvPr>
          <p:cNvPicPr>
            <a:picLocks noChangeAspect="1"/>
          </p:cNvPicPr>
          <p:nvPr/>
        </p:nvPicPr>
        <p:blipFill>
          <a:blip r:embed="rId4"/>
          <a:stretch>
            <a:fillRect/>
          </a:stretch>
        </p:blipFill>
        <p:spPr>
          <a:xfrm rot="21210829">
            <a:off x="3493642" y="2580033"/>
            <a:ext cx="1629002" cy="1209844"/>
          </a:xfrm>
          <a:prstGeom prst="rect">
            <a:avLst/>
          </a:prstGeom>
        </p:spPr>
      </p:pic>
      <p:pic>
        <p:nvPicPr>
          <p:cNvPr id="8" name="Picture 7">
            <a:extLst>
              <a:ext uri="{FF2B5EF4-FFF2-40B4-BE49-F238E27FC236}">
                <a16:creationId xmlns:a16="http://schemas.microsoft.com/office/drawing/2014/main" xmlns="" id="{FDEF6937-7189-DC14-4374-C086EA3F4593}"/>
              </a:ext>
            </a:extLst>
          </p:cNvPr>
          <p:cNvPicPr>
            <a:picLocks noChangeAspect="1"/>
          </p:cNvPicPr>
          <p:nvPr/>
        </p:nvPicPr>
        <p:blipFill>
          <a:blip r:embed="rId5"/>
          <a:stretch>
            <a:fillRect/>
          </a:stretch>
        </p:blipFill>
        <p:spPr>
          <a:xfrm rot="534683">
            <a:off x="5614856" y="2457032"/>
            <a:ext cx="1935731" cy="1358408"/>
          </a:xfrm>
          <a:prstGeom prst="rect">
            <a:avLst/>
          </a:prstGeom>
        </p:spPr>
      </p:pic>
      <p:pic>
        <p:nvPicPr>
          <p:cNvPr id="10" name="Picture 9">
            <a:extLst>
              <a:ext uri="{FF2B5EF4-FFF2-40B4-BE49-F238E27FC236}">
                <a16:creationId xmlns:a16="http://schemas.microsoft.com/office/drawing/2014/main" xmlns="" id="{34BB7DA9-0602-920E-316F-9862C3586376}"/>
              </a:ext>
            </a:extLst>
          </p:cNvPr>
          <p:cNvPicPr>
            <a:picLocks noChangeAspect="1"/>
          </p:cNvPicPr>
          <p:nvPr/>
        </p:nvPicPr>
        <p:blipFill>
          <a:blip r:embed="rId6"/>
          <a:stretch>
            <a:fillRect/>
          </a:stretch>
        </p:blipFill>
        <p:spPr>
          <a:xfrm rot="20963434">
            <a:off x="7869309" y="2661590"/>
            <a:ext cx="1846691" cy="1077897"/>
          </a:xfrm>
          <a:prstGeom prst="rect">
            <a:avLst/>
          </a:prstGeom>
        </p:spPr>
      </p:pic>
      <p:pic>
        <p:nvPicPr>
          <p:cNvPr id="12" name="Picture 11">
            <a:extLst>
              <a:ext uri="{FF2B5EF4-FFF2-40B4-BE49-F238E27FC236}">
                <a16:creationId xmlns:a16="http://schemas.microsoft.com/office/drawing/2014/main" xmlns="" id="{04ACABB1-33B3-F842-1C39-C6661FA9236C}"/>
              </a:ext>
            </a:extLst>
          </p:cNvPr>
          <p:cNvPicPr>
            <a:picLocks noChangeAspect="1"/>
          </p:cNvPicPr>
          <p:nvPr/>
        </p:nvPicPr>
        <p:blipFill>
          <a:blip r:embed="rId7"/>
          <a:stretch>
            <a:fillRect/>
          </a:stretch>
        </p:blipFill>
        <p:spPr>
          <a:xfrm rot="422199">
            <a:off x="5442199" y="4547141"/>
            <a:ext cx="1627342" cy="1394864"/>
          </a:xfrm>
          <a:prstGeom prst="rect">
            <a:avLst/>
          </a:prstGeom>
        </p:spPr>
      </p:pic>
      <p:pic>
        <p:nvPicPr>
          <p:cNvPr id="14" name="Picture 13">
            <a:extLst>
              <a:ext uri="{FF2B5EF4-FFF2-40B4-BE49-F238E27FC236}">
                <a16:creationId xmlns:a16="http://schemas.microsoft.com/office/drawing/2014/main" xmlns="" id="{93CBF218-E062-82D7-66EA-6E7B1DAA057E}"/>
              </a:ext>
            </a:extLst>
          </p:cNvPr>
          <p:cNvPicPr>
            <a:picLocks noChangeAspect="1"/>
          </p:cNvPicPr>
          <p:nvPr/>
        </p:nvPicPr>
        <p:blipFill>
          <a:blip r:embed="rId8"/>
          <a:stretch>
            <a:fillRect/>
          </a:stretch>
        </p:blipFill>
        <p:spPr>
          <a:xfrm rot="21199146">
            <a:off x="7500816" y="4653244"/>
            <a:ext cx="1640363" cy="1399470"/>
          </a:xfrm>
          <a:prstGeom prst="rect">
            <a:avLst/>
          </a:prstGeom>
        </p:spPr>
      </p:pic>
    </p:spTree>
    <p:extLst>
      <p:ext uri="{BB962C8B-B14F-4D97-AF65-F5344CB8AC3E}">
        <p14:creationId xmlns:p14="http://schemas.microsoft.com/office/powerpoint/2010/main" val="3525040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4515F5-FFDC-856D-9728-2E6A0B198E89}"/>
              </a:ext>
            </a:extLst>
          </p:cNvPr>
          <p:cNvSpPr>
            <a:spLocks noGrp="1"/>
          </p:cNvSpPr>
          <p:nvPr>
            <p:ph type="title"/>
          </p:nvPr>
        </p:nvSpPr>
        <p:spPr>
          <a:xfrm>
            <a:off x="677334" y="609600"/>
            <a:ext cx="8596668" cy="755276"/>
          </a:xfrm>
        </p:spPr>
        <p:txBody>
          <a:bodyPr/>
          <a:lstStyle/>
          <a:p>
            <a:pPr algn="ctr"/>
            <a:r>
              <a:rPr lang="en-GB" dirty="0"/>
              <a:t>Home Learning Pack</a:t>
            </a:r>
          </a:p>
        </p:txBody>
      </p:sp>
      <p:sp>
        <p:nvSpPr>
          <p:cNvPr id="3" name="Content Placeholder 2">
            <a:extLst>
              <a:ext uri="{FF2B5EF4-FFF2-40B4-BE49-F238E27FC236}">
                <a16:creationId xmlns:a16="http://schemas.microsoft.com/office/drawing/2014/main" xmlns="" id="{DB0E1526-6BB9-4178-4027-C581339FA09C}"/>
              </a:ext>
            </a:extLst>
          </p:cNvPr>
          <p:cNvSpPr>
            <a:spLocks noGrp="1"/>
          </p:cNvSpPr>
          <p:nvPr>
            <p:ph idx="1"/>
          </p:nvPr>
        </p:nvSpPr>
        <p:spPr>
          <a:xfrm>
            <a:off x="677334" y="1405313"/>
            <a:ext cx="8596668" cy="3880773"/>
          </a:xfrm>
        </p:spPr>
        <p:txBody>
          <a:bodyPr/>
          <a:lstStyle/>
          <a:p>
            <a:r>
              <a:rPr lang="en-GB" dirty="0">
                <a:solidFill>
                  <a:schemeClr val="tx1"/>
                </a:solidFill>
              </a:rPr>
              <a:t>You all will have a home learning pack with some helpful documents to help your child get ready for Reception. </a:t>
            </a:r>
          </a:p>
          <a:p>
            <a:pPr marL="0" indent="0">
              <a:buNone/>
            </a:pPr>
            <a:endParaRPr lang="en-GB" dirty="0"/>
          </a:p>
        </p:txBody>
      </p:sp>
      <p:pic>
        <p:nvPicPr>
          <p:cNvPr id="5" name="Picture 4">
            <a:extLst>
              <a:ext uri="{FF2B5EF4-FFF2-40B4-BE49-F238E27FC236}">
                <a16:creationId xmlns:a16="http://schemas.microsoft.com/office/drawing/2014/main" xmlns="" id="{22669191-509E-EF04-8ADB-1BCE5DD5DAD0}"/>
              </a:ext>
            </a:extLst>
          </p:cNvPr>
          <p:cNvPicPr>
            <a:picLocks noChangeAspect="1"/>
          </p:cNvPicPr>
          <p:nvPr/>
        </p:nvPicPr>
        <p:blipFill>
          <a:blip r:embed="rId3"/>
          <a:stretch>
            <a:fillRect/>
          </a:stretch>
        </p:blipFill>
        <p:spPr>
          <a:xfrm rot="21336375">
            <a:off x="424851" y="2299647"/>
            <a:ext cx="3226100" cy="1978156"/>
          </a:xfrm>
          <a:prstGeom prst="rect">
            <a:avLst/>
          </a:prstGeom>
        </p:spPr>
      </p:pic>
      <p:pic>
        <p:nvPicPr>
          <p:cNvPr id="7" name="Picture 6">
            <a:extLst>
              <a:ext uri="{FF2B5EF4-FFF2-40B4-BE49-F238E27FC236}">
                <a16:creationId xmlns:a16="http://schemas.microsoft.com/office/drawing/2014/main" xmlns="" id="{63E6CC21-6BE3-5666-EF05-45C62F9FF237}"/>
              </a:ext>
            </a:extLst>
          </p:cNvPr>
          <p:cNvPicPr>
            <a:picLocks noChangeAspect="1"/>
          </p:cNvPicPr>
          <p:nvPr/>
        </p:nvPicPr>
        <p:blipFill>
          <a:blip r:embed="rId4"/>
          <a:stretch>
            <a:fillRect/>
          </a:stretch>
        </p:blipFill>
        <p:spPr>
          <a:xfrm rot="491688">
            <a:off x="458614" y="4238556"/>
            <a:ext cx="2543894" cy="1214131"/>
          </a:xfrm>
          <a:prstGeom prst="rect">
            <a:avLst/>
          </a:prstGeom>
        </p:spPr>
      </p:pic>
      <p:pic>
        <p:nvPicPr>
          <p:cNvPr id="9" name="Picture 8">
            <a:extLst>
              <a:ext uri="{FF2B5EF4-FFF2-40B4-BE49-F238E27FC236}">
                <a16:creationId xmlns:a16="http://schemas.microsoft.com/office/drawing/2014/main" xmlns="" id="{5B17B1D9-4F6B-FA9F-AB3F-C623629B09BC}"/>
              </a:ext>
            </a:extLst>
          </p:cNvPr>
          <p:cNvPicPr>
            <a:picLocks noChangeAspect="1"/>
          </p:cNvPicPr>
          <p:nvPr/>
        </p:nvPicPr>
        <p:blipFill>
          <a:blip r:embed="rId5"/>
          <a:stretch>
            <a:fillRect/>
          </a:stretch>
        </p:blipFill>
        <p:spPr>
          <a:xfrm rot="324595">
            <a:off x="3714391" y="4396397"/>
            <a:ext cx="1463156" cy="2112578"/>
          </a:xfrm>
          <a:prstGeom prst="rect">
            <a:avLst/>
          </a:prstGeom>
        </p:spPr>
      </p:pic>
      <p:pic>
        <p:nvPicPr>
          <p:cNvPr id="11" name="Picture 10">
            <a:extLst>
              <a:ext uri="{FF2B5EF4-FFF2-40B4-BE49-F238E27FC236}">
                <a16:creationId xmlns:a16="http://schemas.microsoft.com/office/drawing/2014/main" xmlns="" id="{56D72C56-37E8-BC02-FC41-3B7888C48135}"/>
              </a:ext>
            </a:extLst>
          </p:cNvPr>
          <p:cNvPicPr>
            <a:picLocks noChangeAspect="1"/>
          </p:cNvPicPr>
          <p:nvPr/>
        </p:nvPicPr>
        <p:blipFill>
          <a:blip r:embed="rId6"/>
          <a:stretch>
            <a:fillRect/>
          </a:stretch>
        </p:blipFill>
        <p:spPr>
          <a:xfrm rot="21181056">
            <a:off x="5920360" y="4418314"/>
            <a:ext cx="2816552" cy="1469240"/>
          </a:xfrm>
          <a:prstGeom prst="rect">
            <a:avLst/>
          </a:prstGeom>
        </p:spPr>
      </p:pic>
      <p:pic>
        <p:nvPicPr>
          <p:cNvPr id="13" name="Picture 12">
            <a:extLst>
              <a:ext uri="{FF2B5EF4-FFF2-40B4-BE49-F238E27FC236}">
                <a16:creationId xmlns:a16="http://schemas.microsoft.com/office/drawing/2014/main" xmlns="" id="{6AE0BCAF-E63B-1D94-82FC-FDA1F6E2765D}"/>
              </a:ext>
            </a:extLst>
          </p:cNvPr>
          <p:cNvPicPr>
            <a:picLocks noChangeAspect="1"/>
          </p:cNvPicPr>
          <p:nvPr/>
        </p:nvPicPr>
        <p:blipFill>
          <a:blip r:embed="rId7"/>
          <a:stretch>
            <a:fillRect/>
          </a:stretch>
        </p:blipFill>
        <p:spPr>
          <a:xfrm>
            <a:off x="4039792" y="2126282"/>
            <a:ext cx="2036144" cy="2305682"/>
          </a:xfrm>
          <a:prstGeom prst="rect">
            <a:avLst/>
          </a:prstGeom>
        </p:spPr>
      </p:pic>
      <p:pic>
        <p:nvPicPr>
          <p:cNvPr id="15" name="Picture 14">
            <a:extLst>
              <a:ext uri="{FF2B5EF4-FFF2-40B4-BE49-F238E27FC236}">
                <a16:creationId xmlns:a16="http://schemas.microsoft.com/office/drawing/2014/main" xmlns="" id="{1BA7D63F-E5CD-4082-ED88-BC94A7A4E2C4}"/>
              </a:ext>
            </a:extLst>
          </p:cNvPr>
          <p:cNvPicPr>
            <a:picLocks noChangeAspect="1"/>
          </p:cNvPicPr>
          <p:nvPr/>
        </p:nvPicPr>
        <p:blipFill>
          <a:blip r:embed="rId8"/>
          <a:stretch>
            <a:fillRect/>
          </a:stretch>
        </p:blipFill>
        <p:spPr>
          <a:xfrm rot="807652">
            <a:off x="6735358" y="2382261"/>
            <a:ext cx="2362404" cy="1382006"/>
          </a:xfrm>
          <a:prstGeom prst="rect">
            <a:avLst/>
          </a:prstGeom>
        </p:spPr>
      </p:pic>
    </p:spTree>
    <p:extLst>
      <p:ext uri="{BB962C8B-B14F-4D97-AF65-F5344CB8AC3E}">
        <p14:creationId xmlns:p14="http://schemas.microsoft.com/office/powerpoint/2010/main" val="3219244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4D18D05-D638-9FA0-7647-BA6068EBD48D}"/>
              </a:ext>
            </a:extLst>
          </p:cNvPr>
          <p:cNvSpPr>
            <a:spLocks noGrp="1"/>
          </p:cNvSpPr>
          <p:nvPr>
            <p:ph type="title"/>
          </p:nvPr>
        </p:nvSpPr>
        <p:spPr/>
        <p:txBody>
          <a:bodyPr>
            <a:normAutofit/>
          </a:bodyPr>
          <a:lstStyle/>
          <a:p>
            <a:pPr algn="ctr"/>
            <a:r>
              <a:rPr lang="en-GB" sz="6600" dirty="0"/>
              <a:t>Thank you for </a:t>
            </a:r>
            <a:r>
              <a:rPr lang="en-GB" sz="6600" dirty="0" smtClean="0"/>
              <a:t>coming</a:t>
            </a:r>
            <a:endParaRPr lang="en-GB" sz="6600" dirty="0"/>
          </a:p>
        </p:txBody>
      </p:sp>
      <p:pic>
        <p:nvPicPr>
          <p:cNvPr id="4" name="Picture 2" descr="Hillside Infant School (Fees &amp; Reviews) England, London, United Kingdom ...">
            <a:extLst>
              <a:ext uri="{FF2B5EF4-FFF2-40B4-BE49-F238E27FC236}">
                <a16:creationId xmlns:a16="http://schemas.microsoft.com/office/drawing/2014/main" xmlns="" id="{BD1051FD-A361-6E44-1304-9F9BBB884F7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3035300" y="2160588"/>
            <a:ext cx="3881437"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978226"/>
      </p:ext>
    </p:extLst>
  </p:cSld>
  <p:clrMapOvr>
    <a:masterClrMapping/>
  </p:clrMapOvr>
</p:sld>
</file>

<file path=ppt/theme/theme1.xml><?xml version="1.0" encoding="utf-8"?>
<a:theme xmlns:a="http://schemas.openxmlformats.org/drawingml/2006/main" name="Facet">
  <a:themeElements>
    <a:clrScheme name="Custom 1">
      <a:dk1>
        <a:sysClr val="windowText" lastClr="000000"/>
      </a:dk1>
      <a:lt1>
        <a:sysClr val="window" lastClr="FFFFFF"/>
      </a:lt1>
      <a:dk2>
        <a:srgbClr val="2C3C43"/>
      </a:dk2>
      <a:lt2>
        <a:srgbClr val="EBEBEB"/>
      </a:lt2>
      <a:accent1>
        <a:srgbClr val="FF0000"/>
      </a:accent1>
      <a:accent2>
        <a:srgbClr val="FF0000"/>
      </a:accent2>
      <a:accent3>
        <a:srgbClr val="FF0000"/>
      </a:accent3>
      <a:accent4>
        <a:srgbClr val="FF0000"/>
      </a:accent4>
      <a:accent5>
        <a:srgbClr val="FF0000"/>
      </a:accent5>
      <a:accent6>
        <a:srgbClr val="FF0000"/>
      </a:accent6>
      <a:hlink>
        <a:srgbClr val="FF0000"/>
      </a:hlink>
      <a:folHlink>
        <a:srgbClr val="FF00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81</TotalTime>
  <Words>990</Words>
  <Application>Microsoft Office PowerPoint</Application>
  <PresentationFormat>Custom</PresentationFormat>
  <Paragraphs>85</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Facet</vt:lpstr>
      <vt:lpstr>Getting ready for Reception </vt:lpstr>
      <vt:lpstr>Preparing your child for Reception </vt:lpstr>
      <vt:lpstr>Tip 1  Positive talking </vt:lpstr>
      <vt:lpstr>Tip 2 Independence</vt:lpstr>
      <vt:lpstr>Tip 3 Develop your child’s interpersonal and cognitive skills</vt:lpstr>
      <vt:lpstr>Tip 4 Early literacy skills </vt:lpstr>
      <vt:lpstr>Tip 5 Early numeracy skills </vt:lpstr>
      <vt:lpstr>Tip 6  Fine and Gross Motor Skills</vt:lpstr>
      <vt:lpstr>Home Learning Pack</vt:lpstr>
      <vt:lpstr>Thank you for coming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Getting ready for Reception </dc:title>
  <dc:creator>laura peters</dc:creator>
  <cp:lastModifiedBy>Laura Peters</cp:lastModifiedBy>
  <cp:revision>2</cp:revision>
  <cp:lastPrinted>2025-05-21T06:58:41Z</cp:lastPrinted>
  <dcterms:created xsi:type="dcterms:W3CDTF">2025-05-20T20:31:29Z</dcterms:created>
  <dcterms:modified xsi:type="dcterms:W3CDTF">2025-05-21T06:58:54Z</dcterms:modified>
</cp:coreProperties>
</file>