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56" r:id="rId2"/>
    <p:sldId id="293" r:id="rId3"/>
    <p:sldId id="257" r:id="rId4"/>
    <p:sldId id="289" r:id="rId5"/>
    <p:sldId id="258" r:id="rId6"/>
    <p:sldId id="295" r:id="rId7"/>
    <p:sldId id="297" r:id="rId8"/>
    <p:sldId id="262" r:id="rId9"/>
    <p:sldId id="263" r:id="rId10"/>
    <p:sldId id="273" r:id="rId11"/>
    <p:sldId id="300" r:id="rId12"/>
    <p:sldId id="299" r:id="rId13"/>
    <p:sldId id="298" r:id="rId14"/>
    <p:sldId id="264" r:id="rId15"/>
    <p:sldId id="269" r:id="rId16"/>
    <p:sldId id="270" r:id="rId17"/>
    <p:sldId id="275" r:id="rId18"/>
    <p:sldId id="272" r:id="rId19"/>
    <p:sldId id="276" r:id="rId20"/>
    <p:sldId id="277" r:id="rId21"/>
    <p:sldId id="281" r:id="rId22"/>
    <p:sldId id="278" r:id="rId23"/>
    <p:sldId id="280" r:id="rId24"/>
    <p:sldId id="287" r:id="rId25"/>
    <p:sldId id="288" r:id="rId26"/>
  </p:sldIdLst>
  <p:sldSz cx="9144000" cy="6858000" type="screen4x3"/>
  <p:notesSz cx="6797675" cy="9926638"/>
  <p:embeddedFontLst>
    <p:embeddedFont>
      <p:font typeface="Twinkl" panose="02000000000000000000" pitchFamily="2" charset="0"/>
      <p:regular r:id="rId28"/>
    </p:embeddedFont>
    <p:embeddedFont>
      <p:font typeface="Bad Script" panose="020B0604020202020204" charset="0"/>
      <p:regular r:id="rId29"/>
    </p:embeddedFont>
    <p:embeddedFont>
      <p:font typeface="Tahoma" panose="020B0604030504040204" pitchFamily="34" charset="0"/>
      <p:regular r:id="rId30"/>
      <p:bold r:id="rId31"/>
    </p:embeddedFont>
    <p:embeddedFont>
      <p:font typeface="Calibri" panose="020F0502020204030204" pitchFamily="3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A4A3A4"/>
          </p15:clr>
        </p15:guide>
        <p15:guide id="2" pos="2880">
          <p15:clr>
            <a:srgbClr val="A4A3A4"/>
          </p15:clr>
        </p15:guide>
      </p15:sldGuideLst>
    </p:ext>
    <p:ext uri="{2D200454-40CA-4A62-9FC3-DE9A4176ACB9}">
      <p15:notes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3127">
          <p15:clr>
            <a:srgbClr val="000000"/>
          </p15:clr>
        </p15:guide>
        <p15:guide id="2" pos="2141">
          <p15:clr>
            <a:srgbClr val="000000"/>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3" roundtripDataSignature="AMtx7mjCHcbRvt6n+Zm5KT6IeB6q1Obw0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60928CA-57AF-4E5F-AFAF-849462649936}">
  <a:tblStyle styleId="{960928CA-57AF-4E5F-AFAF-849462649936}"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0" d="100"/>
          <a:sy n="90" d="100"/>
        </p:scale>
        <p:origin x="-1234" y="187"/>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633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50443" y="0"/>
            <a:ext cx="2945659" cy="496332"/>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3"/>
            <a:ext cx="2945659" cy="496332"/>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241623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87" name="Google Shape;87;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87" name="Google Shape;87;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 name="Google Shape;95;p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96" name="Google Shape;96;p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 name="Google Shape;95;p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96" name="Google Shape;96;p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KM</a:t>
            </a:r>
            <a:endParaRPr/>
          </a:p>
        </p:txBody>
      </p:sp>
      <p:sp>
        <p:nvSpPr>
          <p:cNvPr id="106" name="Google Shape;106;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KM</a:t>
            </a:r>
            <a:endParaRPr/>
          </a:p>
        </p:txBody>
      </p:sp>
      <p:sp>
        <p:nvSpPr>
          <p:cNvPr id="106" name="Google Shape;106;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KM</a:t>
            </a:r>
            <a:endParaRPr/>
          </a:p>
        </p:txBody>
      </p:sp>
      <p:sp>
        <p:nvSpPr>
          <p:cNvPr id="106" name="Google Shape;106;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3" name="Google Shape;153;p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154" name="Google Shape;154;p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2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2" name="Google Shape;162;p2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3" name="Google Shape;163;p2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7" name="Google Shape;267;p1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268" name="Google Shape;268;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7" name="Google Shape;267;p1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268" name="Google Shape;268;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7" name="Google Shape;267;p1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268" name="Google Shape;268;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7" name="Google Shape;267;p1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268" name="Google Shape;268;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2" name="Google Shape;172;p1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173" name="Google Shape;173;p1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6" name="Google Shape;226;p1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27" name="Google Shape;227;p1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38" name="Google Shape;238;p1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39" name="Google Shape;239;p1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solidFill>
                  <a:srgbClr val="000000"/>
                </a:solidFill>
              </a:rPr>
              <a:t>16</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1" name="Google Shape;291;p2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Avoid overemphasis of sounds – makes blending easier</a:t>
            </a:r>
            <a:endParaRPr/>
          </a:p>
        </p:txBody>
      </p:sp>
      <p:sp>
        <p:nvSpPr>
          <p:cNvPr id="292" name="Google Shape;292;p2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3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SzPts val="1400"/>
              <a:buNone/>
            </a:pPr>
            <a:endParaRPr/>
          </a:p>
        </p:txBody>
      </p:sp>
      <p:sp>
        <p:nvSpPr>
          <p:cNvPr id="257" name="Google Shape;257;p3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2" name="Google Shape;302;p2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3" name="Google Shape;303;p2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6" name="Google Shape;316;p26: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Phoneme fingers</a:t>
            </a:r>
            <a:endParaRPr/>
          </a:p>
          <a:p>
            <a:pPr marL="0" lvl="0" indent="0" algn="l" rtl="0">
              <a:lnSpc>
                <a:spcPct val="100000"/>
              </a:lnSpc>
              <a:spcBef>
                <a:spcPts val="0"/>
              </a:spcBef>
              <a:spcAft>
                <a:spcPts val="0"/>
              </a:spcAft>
              <a:buSzPts val="1400"/>
              <a:buNone/>
            </a:pPr>
            <a:r>
              <a:rPr lang="en-GB"/>
              <a:t>Other examples: shirt, cloud, drawer</a:t>
            </a:r>
            <a:endParaRPr/>
          </a:p>
        </p:txBody>
      </p:sp>
      <p:sp>
        <p:nvSpPr>
          <p:cNvPr id="317" name="Google Shape;317;p2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3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4" name="Google Shape;364;p3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More independent readers, reading longer texts with more complex words with increasing fluency – confident applying phonic skills </a:t>
            </a:r>
            <a:endParaRPr/>
          </a:p>
          <a:p>
            <a:pPr marL="0" lvl="0" indent="0" algn="l" rtl="0">
              <a:lnSpc>
                <a:spcPct val="100000"/>
              </a:lnSpc>
              <a:spcBef>
                <a:spcPts val="0"/>
              </a:spcBef>
              <a:spcAft>
                <a:spcPts val="0"/>
              </a:spcAft>
              <a:buSzPts val="1400"/>
              <a:buNone/>
            </a:pPr>
            <a:endParaRPr/>
          </a:p>
        </p:txBody>
      </p:sp>
      <p:sp>
        <p:nvSpPr>
          <p:cNvPr id="365" name="Google Shape;365;p3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2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0" name="Google Shape;330;p2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Model use of sound buttons</a:t>
            </a:r>
            <a:endParaRPr/>
          </a:p>
          <a:p>
            <a:pPr marL="0" lvl="0" indent="0" algn="l" rtl="0">
              <a:lnSpc>
                <a:spcPct val="100000"/>
              </a:lnSpc>
              <a:spcBef>
                <a:spcPts val="0"/>
              </a:spcBef>
              <a:spcAft>
                <a:spcPts val="0"/>
              </a:spcAft>
              <a:buSzPts val="1400"/>
              <a:buNone/>
            </a:pPr>
            <a:r>
              <a:rPr lang="en-GB"/>
              <a:t>Once secure with blending, encourage to read the word without sounding it out – just say it!</a:t>
            </a:r>
            <a:endParaRPr/>
          </a:p>
        </p:txBody>
      </p:sp>
      <p:sp>
        <p:nvSpPr>
          <p:cNvPr id="331" name="Google Shape;331;p2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1" name="Google Shape;351;p29: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More independent readers, reading longer texts with more complex words with increasing fluency – confident applying phonic skills </a:t>
            </a:r>
            <a:endParaRPr/>
          </a:p>
          <a:p>
            <a:pPr marL="0" lvl="0" indent="0" algn="l" rtl="0">
              <a:lnSpc>
                <a:spcPct val="100000"/>
              </a:lnSpc>
              <a:spcBef>
                <a:spcPts val="0"/>
              </a:spcBef>
              <a:spcAft>
                <a:spcPts val="0"/>
              </a:spcAft>
              <a:buSzPts val="1400"/>
              <a:buNone/>
            </a:pPr>
            <a:endParaRPr/>
          </a:p>
        </p:txBody>
      </p:sp>
      <p:sp>
        <p:nvSpPr>
          <p:cNvPr id="352" name="Google Shape;352;p2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1" name="Google Shape;431;p3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2" name="Google Shape;432;p3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4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42" name="Google Shape;442;p4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3" name="Google Shape;443;p4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8" name="Google Shape;18;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7" name="Google Shape;27;p4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4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3" name="Google Shape;33;p4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4" name="Google Shape;34;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9" name="Google Shape;39;p4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40" name="Google Shape;40;p4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41" name="Google Shape;4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4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6" name="Google Shape;46;p4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7" name="Google Shape;47;p4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8" name="Google Shape;48;p4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9" name="Google Shape;49;p4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50" name="Google Shape;50;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4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4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61" name="Google Shape;61;p4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2" name="Google Shape;62;p4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5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7" name="Google Shape;67;p50"/>
          <p:cNvSpPr>
            <a:spLocks noGrp="1"/>
          </p:cNvSpPr>
          <p:nvPr>
            <p:ph type="pic" idx="2"/>
          </p:nvPr>
        </p:nvSpPr>
        <p:spPr>
          <a:xfrm>
            <a:off x="1792288" y="612775"/>
            <a:ext cx="5486400" cy="4114800"/>
          </a:xfrm>
          <a:prstGeom prst="rect">
            <a:avLst/>
          </a:prstGeom>
          <a:noFill/>
          <a:ln>
            <a:noFill/>
          </a:ln>
        </p:spPr>
      </p:sp>
      <p:sp>
        <p:nvSpPr>
          <p:cNvPr id="68" name="Google Shape;68;p5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9" name="Google Shape;69;p5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5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4" name="Google Shape;74;p5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5" name="Google Shape;75;p5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5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5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5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80" name="Google Shape;80;p5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1" name="Google Shape;81;p5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5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5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s://www.youtube.com/watch?v=Ii2GO11xjc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hyperlink" Target="https://www.google.com/search?q=tricky+word+songs&amp;rlz=1C1CHBF_en-gbGB976GB989&amp;oq=tricky+word+songs&amp;aqs=chrome..69i57j0i512l3j0i22i30j0i390i650l2.4690j0j9&amp;sourceid=chrome&amp;ie=UTF-8" TargetMode="Externa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0.jpg"/><Relationship Id="rId5" Type="http://schemas.openxmlformats.org/officeDocument/2006/relationships/hyperlink" Target="http://www.phonicsplay.co.uk/" TargetMode="External"/><Relationship Id="rId4" Type="http://schemas.openxmlformats.org/officeDocument/2006/relationships/hyperlink" Target="https://www.youtube.com/watch?v=BqhXUW_v-1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2.gif"/></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hyperlink" Target="https://www.oxfordowl.co.uk/for-home" TargetMode="External"/><Relationship Id="rId4" Type="http://schemas.openxmlformats.org/officeDocument/2006/relationships/hyperlink" Target="http://www.phonicsplay.co.uk/"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0" name="Google Shape;90;p1"/>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91" name="Google Shape;91;p1"/>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92" name="Google Shape;92;p1"/>
          <p:cNvSpPr txBox="1"/>
          <p:nvPr/>
        </p:nvSpPr>
        <p:spPr>
          <a:xfrm>
            <a:off x="582699" y="1599323"/>
            <a:ext cx="7826100" cy="30931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600"/>
              <a:buFont typeface="Arial"/>
              <a:buNone/>
            </a:pPr>
            <a:r>
              <a:rPr lang="en-GB" sz="6600" b="1" u="sng" dirty="0">
                <a:solidFill>
                  <a:schemeClr val="dk1"/>
                </a:solidFill>
                <a:latin typeface="Twinkl" panose="02000000000000000000" pitchFamily="2" charset="0"/>
                <a:ea typeface="Tahoma"/>
                <a:cs typeface="Tahoma"/>
                <a:sym typeface="Tahoma"/>
              </a:rPr>
              <a:t>Learning To Read </a:t>
            </a:r>
            <a:r>
              <a:rPr lang="en-GB" sz="6600" b="1" i="0" u="sng" strike="noStrike" cap="none" dirty="0">
                <a:solidFill>
                  <a:schemeClr val="dk1"/>
                </a:solidFill>
                <a:latin typeface="Twinkl" panose="02000000000000000000" pitchFamily="2" charset="0"/>
                <a:ea typeface="Tahoma"/>
                <a:cs typeface="Tahoma"/>
                <a:sym typeface="Tahoma"/>
              </a:rPr>
              <a:t>Workshop</a:t>
            </a:r>
            <a:endParaRPr sz="1400" b="0" i="0" u="none" strike="noStrike" cap="none" dirty="0">
              <a:solidFill>
                <a:srgbClr val="000000"/>
              </a:solidFill>
              <a:latin typeface="Twinkl" panose="02000000000000000000" pitchFamily="2" charset="0"/>
              <a:sym typeface="Arial"/>
            </a:endParaRPr>
          </a:p>
          <a:p>
            <a:pPr marL="0" marR="0" lvl="0" indent="0" algn="ctr" rtl="0">
              <a:lnSpc>
                <a:spcPct val="100000"/>
              </a:lnSpc>
              <a:spcBef>
                <a:spcPts val="0"/>
              </a:spcBef>
              <a:spcAft>
                <a:spcPts val="0"/>
              </a:spcAft>
              <a:buClr>
                <a:srgbClr val="000000"/>
              </a:buClr>
              <a:buSzPts val="6600"/>
              <a:buFont typeface="Arial"/>
              <a:buNone/>
            </a:pPr>
            <a:r>
              <a:rPr lang="en-GB" sz="4500" b="1" i="0" u="sng" strike="noStrike" cap="none" dirty="0" smtClean="0">
                <a:solidFill>
                  <a:schemeClr val="dk1"/>
                </a:solidFill>
                <a:latin typeface="Twinkl" panose="02000000000000000000" pitchFamily="2" charset="0"/>
                <a:ea typeface="Tahoma"/>
                <a:cs typeface="Tahoma"/>
                <a:sym typeface="Tahoma"/>
              </a:rPr>
              <a:t>Friday </a:t>
            </a:r>
            <a:r>
              <a:rPr lang="en-GB" sz="4500" b="1" i="0" u="sng" strike="noStrike" cap="none" dirty="0">
                <a:solidFill>
                  <a:schemeClr val="dk1"/>
                </a:solidFill>
                <a:latin typeface="Twinkl" panose="02000000000000000000" pitchFamily="2" charset="0"/>
                <a:ea typeface="Tahoma"/>
                <a:cs typeface="Tahoma"/>
                <a:sym typeface="Tahoma"/>
              </a:rPr>
              <a:t>17th October</a:t>
            </a:r>
            <a:endParaRPr sz="1900" b="1" i="0" u="sng" strike="noStrike" cap="none" dirty="0">
              <a:solidFill>
                <a:schemeClr val="dk1"/>
              </a:solidFill>
              <a:latin typeface="Twinkl" panose="02000000000000000000" pitchFamily="2" charset="0"/>
              <a:ea typeface="Tahoma"/>
              <a:cs typeface="Tahoma"/>
              <a:sym typeface="Tahoma"/>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9347" y="4455370"/>
            <a:ext cx="3145961" cy="1767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0" name="Google Shape;90;p1"/>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91" name="Google Shape;91;p1"/>
          <p:cNvSpPr txBox="1"/>
          <p:nvPr/>
        </p:nvSpPr>
        <p:spPr>
          <a:xfrm>
            <a:off x="1180306" y="1666346"/>
            <a:ext cx="7259638" cy="2542194"/>
          </a:xfrm>
          <a:prstGeom prst="rect">
            <a:avLst/>
          </a:prstGeom>
          <a:noFill/>
          <a:ln>
            <a:noFill/>
          </a:ln>
        </p:spPr>
        <p:txBody>
          <a:bodyPr spcFirstLastPara="1" wrap="square" lIns="91425" tIns="45700" rIns="91425" bIns="45700" anchor="t" anchorCtr="0">
            <a:spAutoFit/>
          </a:bodyPr>
          <a:lstStyle/>
          <a:p>
            <a:pPr marL="285750" lvl="0" indent="-285750" defTabSz="457200">
              <a:spcBef>
                <a:spcPct val="20000"/>
              </a:spcBef>
              <a:spcAft>
                <a:spcPts val="600"/>
              </a:spcAft>
              <a:buClr>
                <a:srgbClr val="30ACEC">
                  <a:lumMod val="75000"/>
                </a:srgbClr>
              </a:buClr>
              <a:buSzPct val="145000"/>
              <a:buFont typeface="Arial"/>
              <a:buChar char="•"/>
            </a:pPr>
            <a:r>
              <a:rPr lang="en-GB" sz="2400" kern="1200" dirty="0">
                <a:solidFill>
                  <a:prstClr val="black"/>
                </a:solidFill>
                <a:latin typeface="Twinkl" panose="02000000000000000000" pitchFamily="2" charset="0"/>
                <a:ea typeface="+mn-ea"/>
                <a:cs typeface="+mn-cs"/>
              </a:rPr>
              <a:t>Promote the love of reading through a range of platforms</a:t>
            </a:r>
          </a:p>
          <a:p>
            <a:pPr marL="285750" lvl="0" indent="-285750" defTabSz="457200">
              <a:spcBef>
                <a:spcPct val="20000"/>
              </a:spcBef>
              <a:spcAft>
                <a:spcPts val="600"/>
              </a:spcAft>
              <a:buClr>
                <a:srgbClr val="30ACEC">
                  <a:lumMod val="75000"/>
                </a:srgbClr>
              </a:buClr>
              <a:buSzPct val="145000"/>
              <a:buFont typeface="Arial"/>
              <a:buChar char="•"/>
            </a:pPr>
            <a:r>
              <a:rPr lang="en-GB" sz="2400" kern="1200" dirty="0">
                <a:solidFill>
                  <a:prstClr val="black"/>
                </a:solidFill>
                <a:latin typeface="Twinkl" panose="02000000000000000000" pitchFamily="2" charset="0"/>
                <a:ea typeface="+mn-ea"/>
                <a:cs typeface="+mn-cs"/>
              </a:rPr>
              <a:t>Helps children find out information</a:t>
            </a:r>
          </a:p>
          <a:p>
            <a:pPr marL="285750" lvl="0" indent="-285750" defTabSz="457200">
              <a:spcBef>
                <a:spcPct val="20000"/>
              </a:spcBef>
              <a:spcAft>
                <a:spcPts val="600"/>
              </a:spcAft>
              <a:buClr>
                <a:srgbClr val="30ACEC">
                  <a:lumMod val="75000"/>
                </a:srgbClr>
              </a:buClr>
              <a:buSzPct val="145000"/>
              <a:buFont typeface="Arial"/>
              <a:buChar char="•"/>
            </a:pPr>
            <a:r>
              <a:rPr lang="en-GB" sz="2400" kern="1200" dirty="0">
                <a:solidFill>
                  <a:prstClr val="black"/>
                </a:solidFill>
                <a:latin typeface="Twinkl" panose="02000000000000000000" pitchFamily="2" charset="0"/>
                <a:ea typeface="+mn-ea"/>
                <a:cs typeface="+mn-cs"/>
              </a:rPr>
              <a:t>Reading the world around them</a:t>
            </a:r>
          </a:p>
          <a:p>
            <a:pPr marL="285750" lvl="0" indent="-285750" defTabSz="457200">
              <a:spcBef>
                <a:spcPct val="20000"/>
              </a:spcBef>
              <a:spcAft>
                <a:spcPts val="600"/>
              </a:spcAft>
              <a:buClr>
                <a:srgbClr val="30ACEC">
                  <a:lumMod val="75000"/>
                </a:srgbClr>
              </a:buClr>
              <a:buSzPct val="145000"/>
              <a:buFont typeface="Arial"/>
              <a:buChar char="•"/>
            </a:pPr>
            <a:r>
              <a:rPr lang="en-GB" sz="2400" kern="1200" dirty="0">
                <a:solidFill>
                  <a:prstClr val="black"/>
                </a:solidFill>
                <a:latin typeface="Twinkl" panose="02000000000000000000" pitchFamily="2" charset="0"/>
                <a:ea typeface="+mn-ea"/>
                <a:cs typeface="+mn-cs"/>
              </a:rPr>
              <a:t>Access learning in all areas of the curriculum</a:t>
            </a:r>
            <a:endParaRPr lang="en-GB" sz="2400" kern="1200" dirty="0">
              <a:solidFill>
                <a:prstClr val="black"/>
              </a:solidFill>
              <a:latin typeface="Twinkl" panose="02000000000000000000" pitchFamily="2" charset="0"/>
              <a:ea typeface="+mn-ea"/>
              <a:cs typeface="+mn-cs"/>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0614" y="4353770"/>
            <a:ext cx="3145961" cy="1767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471" y="4411291"/>
            <a:ext cx="3590925"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301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2"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9" name="Google Shape;99;p2"/>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00" name="Google Shape;100;p2"/>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01" name="Google Shape;101;p2"/>
          <p:cNvSpPr txBox="1"/>
          <p:nvPr/>
        </p:nvSpPr>
        <p:spPr>
          <a:xfrm>
            <a:off x="925689" y="2269067"/>
            <a:ext cx="7826199" cy="295461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dirty="0">
                <a:solidFill>
                  <a:schemeClr val="dk1"/>
                </a:solidFill>
                <a:latin typeface="Twinkl" panose="02000000000000000000" pitchFamily="2" charset="0"/>
                <a:sym typeface="Arial"/>
              </a:rPr>
              <a:t>This workshop will look at the following:</a:t>
            </a:r>
            <a:endParaRPr sz="2800" b="0" i="0" u="none" strike="noStrike" cap="none" dirty="0">
              <a:solidFill>
                <a:schemeClr val="dk1"/>
              </a:solidFill>
              <a:latin typeface="Twinkl" panose="02000000000000000000" pitchFamily="2" charset="0"/>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Twinkl" panose="02000000000000000000" pitchFamily="2" charset="0"/>
                <a:sym typeface="Arial"/>
              </a:rPr>
              <a:t>What is phonics?</a:t>
            </a:r>
            <a:endParaRPr sz="2800" b="0" i="0" u="none" strike="noStrike" cap="none" dirty="0">
              <a:solidFill>
                <a:schemeClr val="dk1"/>
              </a:solidFill>
              <a:latin typeface="Twinkl" panose="02000000000000000000" pitchFamily="2" charset="0"/>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Twinkl" panose="02000000000000000000" pitchFamily="2" charset="0"/>
                <a:sym typeface="Arial"/>
              </a:rPr>
              <a:t>How do children learn phonics in school?</a:t>
            </a:r>
            <a:endParaRPr sz="2800" b="0" i="0" u="none" strike="noStrike" cap="none" dirty="0">
              <a:solidFill>
                <a:schemeClr val="dk1"/>
              </a:solidFill>
              <a:latin typeface="Twinkl" panose="02000000000000000000" pitchFamily="2" charset="0"/>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Twinkl" panose="02000000000000000000" pitchFamily="2" charset="0"/>
                <a:sym typeface="Arial"/>
              </a:rPr>
              <a:t>How is phonics assessed?</a:t>
            </a:r>
            <a:endParaRPr sz="2800" b="0" i="0" u="none" strike="noStrike" cap="none" dirty="0">
              <a:solidFill>
                <a:schemeClr val="dk1"/>
              </a:solidFill>
              <a:latin typeface="Twinkl" panose="02000000000000000000" pitchFamily="2" charset="0"/>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Twinkl" panose="02000000000000000000" pitchFamily="2" charset="0"/>
                <a:sym typeface="Arial"/>
              </a:rPr>
              <a:t>How can I help my child?</a:t>
            </a:r>
            <a:endParaRPr sz="1400" b="0" i="0" u="none" strike="noStrike" cap="none" dirty="0">
              <a:solidFill>
                <a:srgbClr val="000000"/>
              </a:solidFill>
              <a:latin typeface="Twinkl" panose="02000000000000000000" pitchFamily="2" charset="0"/>
              <a:sym typeface="Arial"/>
            </a:endParaRPr>
          </a:p>
          <a:p>
            <a:pPr marL="285750" marR="0" lvl="0" indent="-107950" algn="l" rtl="0">
              <a:lnSpc>
                <a:spcPct val="100000"/>
              </a:lnSpc>
              <a:spcBef>
                <a:spcPts val="0"/>
              </a:spcBef>
              <a:spcAft>
                <a:spcPts val="0"/>
              </a:spcAft>
              <a:buClr>
                <a:schemeClr val="dk1"/>
              </a:buClr>
              <a:buSzPts val="2800"/>
              <a:buFont typeface="Arial"/>
              <a:buNone/>
            </a:pPr>
            <a:endParaRPr sz="2800" b="0" i="0" u="sng" strike="noStrike" cap="none" dirty="0">
              <a:solidFill>
                <a:schemeClr val="dk1"/>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pic>
        <p:nvPicPr>
          <p:cNvPr id="102" name="Google Shape;102;p2"/>
          <p:cNvPicPr preferRelativeResize="0"/>
          <p:nvPr/>
        </p:nvPicPr>
        <p:blipFill rotWithShape="1">
          <a:blip r:embed="rId4">
            <a:alphaModFix/>
          </a:blip>
          <a:srcRect/>
          <a:stretch/>
        </p:blipFill>
        <p:spPr>
          <a:xfrm>
            <a:off x="2077509" y="4634442"/>
            <a:ext cx="3295650" cy="13906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2"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9" name="Google Shape;99;p2"/>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00" name="Google Shape;100;p2"/>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01" name="Google Shape;101;p2"/>
          <p:cNvSpPr txBox="1"/>
          <p:nvPr/>
        </p:nvSpPr>
        <p:spPr>
          <a:xfrm>
            <a:off x="0" y="2099733"/>
            <a:ext cx="9279467" cy="4180591"/>
          </a:xfrm>
          <a:prstGeom prst="rect">
            <a:avLst/>
          </a:prstGeom>
          <a:noFill/>
          <a:ln>
            <a:noFill/>
          </a:ln>
        </p:spPr>
        <p:txBody>
          <a:bodyPr spcFirstLastPara="1" wrap="square" lIns="91425" tIns="45700" rIns="91425" bIns="45700" anchor="t" anchorCtr="0">
            <a:spAutoFit/>
          </a:bodyPr>
          <a:lstStyle/>
          <a:p>
            <a:pPr marL="457200" lvl="0" indent="-457200" defTabSz="457200">
              <a:spcBef>
                <a:spcPts val="1000"/>
              </a:spcBef>
              <a:buClr>
                <a:srgbClr val="90C226"/>
              </a:buClr>
              <a:buSzPct val="80000"/>
              <a:buFont typeface="Arial" panose="020B0604020202020204" pitchFamily="34" charset="0"/>
              <a:buChar char="•"/>
            </a:pPr>
            <a:r>
              <a:rPr lang="en-GB" sz="3200" kern="1200" dirty="0" smtClean="0">
                <a:solidFill>
                  <a:schemeClr val="tx1"/>
                </a:solidFill>
                <a:latin typeface="Twinkl" panose="02000000000000000000" pitchFamily="2" charset="0"/>
                <a:ea typeface="Tahoma" panose="020B0604030504040204" pitchFamily="34" charset="0"/>
                <a:cs typeface="Tahoma" panose="020B0604030504040204" pitchFamily="34" charset="0"/>
              </a:rPr>
              <a:t>Twinkl phonics</a:t>
            </a:r>
          </a:p>
          <a:p>
            <a:pPr lvl="0" defTabSz="457200">
              <a:spcBef>
                <a:spcPts val="1000"/>
              </a:spcBef>
              <a:buClr>
                <a:srgbClr val="90C226"/>
              </a:buClr>
              <a:buSzPct val="80000"/>
            </a:pPr>
            <a:endParaRPr lang="en-GB" sz="3200" kern="1200" dirty="0">
              <a:solidFill>
                <a:schemeClr val="tx1"/>
              </a:solidFill>
              <a:latin typeface="Twinkl" panose="02000000000000000000" pitchFamily="2" charset="0"/>
              <a:ea typeface="Tahoma" panose="020B0604030504040204" pitchFamily="34" charset="0"/>
              <a:cs typeface="Tahoma" panose="020B0604030504040204" pitchFamily="34" charset="0"/>
            </a:endParaRPr>
          </a:p>
          <a:p>
            <a:pPr lvl="0" defTabSz="457200">
              <a:spcBef>
                <a:spcPts val="1000"/>
              </a:spcBef>
              <a:buClr>
                <a:srgbClr val="90C226"/>
              </a:buClr>
              <a:buSzPct val="80000"/>
            </a:pPr>
            <a:endParaRPr lang="en-GB" sz="3200" kern="1200" dirty="0">
              <a:solidFill>
                <a:schemeClr val="tx1"/>
              </a:solidFill>
              <a:latin typeface="Twinkl" panose="02000000000000000000" pitchFamily="2" charset="0"/>
              <a:ea typeface="Tahoma" panose="020B0604030504040204" pitchFamily="34" charset="0"/>
              <a:cs typeface="Tahoma" panose="020B0604030504040204" pitchFamily="34" charset="0"/>
            </a:endParaRPr>
          </a:p>
          <a:p>
            <a:pPr lvl="0" defTabSz="457200">
              <a:spcBef>
                <a:spcPts val="1000"/>
              </a:spcBef>
              <a:buClr>
                <a:srgbClr val="90C226"/>
              </a:buClr>
              <a:buSzPct val="80000"/>
            </a:pPr>
            <a:endParaRPr lang="en-GB" sz="3200" kern="1200" dirty="0">
              <a:solidFill>
                <a:schemeClr val="tx1"/>
              </a:solidFill>
              <a:latin typeface="Twinkl" panose="02000000000000000000" pitchFamily="2" charset="0"/>
              <a:ea typeface="Tahoma" panose="020B0604030504040204" pitchFamily="34" charset="0"/>
              <a:cs typeface="Tahoma" panose="020B0604030504040204" pitchFamily="34" charset="0"/>
            </a:endParaRPr>
          </a:p>
          <a:p>
            <a:pPr marL="457200" lvl="0" indent="-457200" defTabSz="457200">
              <a:spcBef>
                <a:spcPts val="1000"/>
              </a:spcBef>
              <a:buClr>
                <a:srgbClr val="90C226"/>
              </a:buClr>
              <a:buSzPct val="80000"/>
              <a:buFont typeface="Arial" panose="020B0604020202020204" pitchFamily="34" charset="0"/>
              <a:buChar char="•"/>
            </a:pPr>
            <a:r>
              <a:rPr lang="en-GB" sz="3200" kern="1200" dirty="0">
                <a:solidFill>
                  <a:prstClr val="black">
                    <a:lumMod val="75000"/>
                    <a:lumOff val="25000"/>
                  </a:prstClr>
                </a:solidFill>
                <a:latin typeface="Twinkl" panose="02000000000000000000" pitchFamily="2" charset="0"/>
                <a:ea typeface="Tahoma" panose="020B0604030504040204" pitchFamily="34" charset="0"/>
                <a:cs typeface="Tahoma" panose="020B0604030504040204" pitchFamily="34" charset="0"/>
              </a:rPr>
              <a:t>The children will be learning the sound each letter makes to support their reading and </a:t>
            </a:r>
            <a:r>
              <a:rPr lang="en-GB" sz="3200" kern="1200" dirty="0" smtClean="0">
                <a:solidFill>
                  <a:prstClr val="black">
                    <a:lumMod val="75000"/>
                    <a:lumOff val="25000"/>
                  </a:prstClr>
                </a:solidFill>
                <a:latin typeface="Twinkl" panose="02000000000000000000" pitchFamily="2" charset="0"/>
                <a:ea typeface="Tahoma" panose="020B0604030504040204" pitchFamily="34" charset="0"/>
                <a:cs typeface="Tahoma" panose="020B0604030504040204" pitchFamily="34" charset="0"/>
              </a:rPr>
              <a:t>writing</a:t>
            </a:r>
            <a:endParaRPr lang="en-GB" sz="3200" kern="1200" dirty="0">
              <a:solidFill>
                <a:prstClr val="black">
                  <a:lumMod val="75000"/>
                  <a:lumOff val="25000"/>
                </a:prstClr>
              </a:solidFill>
              <a:latin typeface="Twinkl" panose="02000000000000000000" pitchFamily="2" charset="0"/>
              <a:ea typeface="Tahoma" panose="020B0604030504040204" pitchFamily="34" charset="0"/>
              <a:cs typeface="Tahoma" panose="020B0604030504040204" pitchFamily="34" charset="0"/>
            </a:endParaRP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9733" y="1341967"/>
            <a:ext cx="4370916"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3107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09" name="Google Shape;109;p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10" name="Google Shape;110;p3"/>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11" name="Google Shape;111;p3"/>
          <p:cNvSpPr txBox="1"/>
          <p:nvPr/>
        </p:nvSpPr>
        <p:spPr>
          <a:xfrm>
            <a:off x="888682" y="2204492"/>
            <a:ext cx="7178405" cy="4841285"/>
          </a:xfrm>
          <a:prstGeom prst="rect">
            <a:avLst/>
          </a:prstGeom>
          <a:noFill/>
          <a:ln>
            <a:noFill/>
          </a:ln>
        </p:spPr>
        <p:txBody>
          <a:bodyPr spcFirstLastPara="1" wrap="square" lIns="91425" tIns="45700" rIns="91425" bIns="45700" anchor="t" anchorCtr="0">
            <a:spAutoFit/>
          </a:bodyPr>
          <a:lstStyle/>
          <a:p>
            <a:pPr marL="285750" lvl="0" indent="-285750" defTabSz="457200">
              <a:spcBef>
                <a:spcPct val="20000"/>
              </a:spcBef>
              <a:spcAft>
                <a:spcPts val="600"/>
              </a:spcAft>
              <a:buClr>
                <a:srgbClr val="30ACEC">
                  <a:lumMod val="75000"/>
                </a:srgbClr>
              </a:buClr>
              <a:buSzPct val="145000"/>
              <a:buFont typeface="Arial"/>
              <a:buChar char="•"/>
            </a:pPr>
            <a:r>
              <a:rPr lang="en-GB" sz="2400" kern="1200" dirty="0">
                <a:solidFill>
                  <a:prstClr val="black"/>
                </a:solidFill>
                <a:latin typeface="Twinkl" panose="02000000000000000000" pitchFamily="2" charset="0"/>
                <a:ea typeface="+mn-ea"/>
                <a:cs typeface="+mn-cs"/>
              </a:rPr>
              <a:t>Link between the sounds we say and the letters that represent each sound.</a:t>
            </a:r>
          </a:p>
          <a:p>
            <a:pPr marL="285750" lvl="0" indent="-285750" defTabSz="457200">
              <a:spcBef>
                <a:spcPct val="20000"/>
              </a:spcBef>
              <a:spcAft>
                <a:spcPts val="600"/>
              </a:spcAft>
              <a:buClr>
                <a:srgbClr val="30ACEC">
                  <a:lumMod val="75000"/>
                </a:srgbClr>
              </a:buClr>
              <a:buSzPct val="145000"/>
              <a:buFont typeface="Arial"/>
              <a:buChar char="•"/>
            </a:pPr>
            <a:r>
              <a:rPr lang="en-GB" sz="2400" b="1" kern="1200" dirty="0">
                <a:solidFill>
                  <a:prstClr val="black"/>
                </a:solidFill>
                <a:latin typeface="Twinkl" panose="02000000000000000000" pitchFamily="2" charset="0"/>
                <a:ea typeface="+mn-ea"/>
                <a:cs typeface="+mn-cs"/>
              </a:rPr>
              <a:t>Grapheme</a:t>
            </a:r>
            <a:r>
              <a:rPr lang="en-GB" sz="2400" kern="1200" dirty="0">
                <a:solidFill>
                  <a:prstClr val="black"/>
                </a:solidFill>
                <a:latin typeface="Twinkl" panose="02000000000000000000" pitchFamily="2" charset="0"/>
                <a:ea typeface="+mn-ea"/>
                <a:cs typeface="+mn-cs"/>
              </a:rPr>
              <a:t> – the written letter or groups of letters e.g. </a:t>
            </a:r>
            <a:r>
              <a:rPr lang="en-GB" sz="2400" kern="1200" dirty="0" err="1">
                <a:solidFill>
                  <a:prstClr val="black"/>
                </a:solidFill>
                <a:latin typeface="Twinkl" panose="02000000000000000000" pitchFamily="2" charset="0"/>
                <a:ea typeface="+mn-ea"/>
                <a:cs typeface="+mn-cs"/>
              </a:rPr>
              <a:t>sh</a:t>
            </a:r>
            <a:r>
              <a:rPr lang="en-GB" sz="2400" kern="1200" dirty="0">
                <a:solidFill>
                  <a:prstClr val="black"/>
                </a:solidFill>
                <a:latin typeface="Twinkl" panose="02000000000000000000" pitchFamily="2" charset="0"/>
                <a:ea typeface="+mn-ea"/>
                <a:cs typeface="+mn-cs"/>
              </a:rPr>
              <a:t> </a:t>
            </a:r>
          </a:p>
          <a:p>
            <a:pPr marL="285750" lvl="0" indent="-285750" defTabSz="457200">
              <a:spcBef>
                <a:spcPct val="20000"/>
              </a:spcBef>
              <a:spcAft>
                <a:spcPts val="600"/>
              </a:spcAft>
              <a:buClr>
                <a:srgbClr val="30ACEC">
                  <a:lumMod val="75000"/>
                </a:srgbClr>
              </a:buClr>
              <a:buSzPct val="145000"/>
              <a:buFont typeface="Arial"/>
              <a:buChar char="•"/>
            </a:pPr>
            <a:r>
              <a:rPr lang="en-GB" sz="2400" b="1" kern="1200" dirty="0">
                <a:solidFill>
                  <a:prstClr val="black"/>
                </a:solidFill>
                <a:latin typeface="Twinkl" panose="02000000000000000000" pitchFamily="2" charset="0"/>
                <a:ea typeface="+mn-ea"/>
                <a:cs typeface="+mn-cs"/>
              </a:rPr>
              <a:t>Phoneme – </a:t>
            </a:r>
            <a:r>
              <a:rPr lang="en-GB" sz="2400" kern="1200" dirty="0">
                <a:solidFill>
                  <a:prstClr val="black"/>
                </a:solidFill>
                <a:latin typeface="Twinkl" panose="02000000000000000000" pitchFamily="2" charset="0"/>
                <a:ea typeface="+mn-ea"/>
                <a:cs typeface="+mn-cs"/>
              </a:rPr>
              <a:t>the sound the grapheme makes</a:t>
            </a:r>
          </a:p>
          <a:p>
            <a:pPr marL="285750" lvl="0" indent="-285750" defTabSz="457200">
              <a:spcBef>
                <a:spcPct val="20000"/>
              </a:spcBef>
              <a:spcAft>
                <a:spcPts val="600"/>
              </a:spcAft>
              <a:buClr>
                <a:srgbClr val="30ACEC">
                  <a:lumMod val="75000"/>
                </a:srgbClr>
              </a:buClr>
              <a:buSzPct val="145000"/>
              <a:buFont typeface="Arial"/>
              <a:buChar char="•"/>
            </a:pPr>
            <a:r>
              <a:rPr lang="en-GB" sz="2400" b="1" kern="1200" dirty="0">
                <a:solidFill>
                  <a:prstClr val="black"/>
                </a:solidFill>
                <a:latin typeface="Twinkl" panose="02000000000000000000" pitchFamily="2" charset="0"/>
                <a:ea typeface="+mn-ea"/>
                <a:cs typeface="+mn-cs"/>
              </a:rPr>
              <a:t>Blending – </a:t>
            </a:r>
            <a:r>
              <a:rPr lang="en-GB" sz="2400" kern="1200" dirty="0">
                <a:solidFill>
                  <a:prstClr val="black"/>
                </a:solidFill>
                <a:latin typeface="Twinkl" panose="02000000000000000000" pitchFamily="2" charset="0"/>
                <a:ea typeface="+mn-ea"/>
                <a:cs typeface="+mn-cs"/>
              </a:rPr>
              <a:t>saying phonemes together to make a word e.g. </a:t>
            </a:r>
            <a:r>
              <a:rPr lang="en-GB" sz="2400" kern="1200" dirty="0" err="1" smtClean="0">
                <a:solidFill>
                  <a:prstClr val="black"/>
                </a:solidFill>
                <a:latin typeface="Twinkl" panose="02000000000000000000" pitchFamily="2" charset="0"/>
                <a:ea typeface="+mn-ea"/>
                <a:cs typeface="+mn-cs"/>
              </a:rPr>
              <a:t>sh</a:t>
            </a:r>
            <a:r>
              <a:rPr lang="en-GB" sz="2400" kern="1200" dirty="0" smtClean="0">
                <a:solidFill>
                  <a:prstClr val="black"/>
                </a:solidFill>
                <a:latin typeface="Twinkl" panose="02000000000000000000" pitchFamily="2" charset="0"/>
                <a:ea typeface="+mn-ea"/>
                <a:cs typeface="+mn-cs"/>
              </a:rPr>
              <a:t> o  p          m    a   t </a:t>
            </a:r>
          </a:p>
          <a:p>
            <a:pPr marL="285750" lvl="0" indent="-285750" defTabSz="457200">
              <a:spcBef>
                <a:spcPct val="20000"/>
              </a:spcBef>
              <a:spcAft>
                <a:spcPts val="600"/>
              </a:spcAft>
              <a:buClr>
                <a:srgbClr val="30ACEC">
                  <a:lumMod val="75000"/>
                </a:srgbClr>
              </a:buClr>
              <a:buSzPct val="145000"/>
              <a:buFont typeface="Arial"/>
              <a:buChar char="•"/>
            </a:pPr>
            <a:r>
              <a:rPr lang="en-GB" sz="2400" kern="1200" dirty="0" smtClean="0">
                <a:solidFill>
                  <a:prstClr val="black"/>
                </a:solidFill>
                <a:latin typeface="Twinkl" panose="02000000000000000000" pitchFamily="2" charset="0"/>
                <a:ea typeface="+mn-ea"/>
                <a:cs typeface="+mn-cs"/>
              </a:rPr>
              <a:t>Clear enunciation is essential! </a:t>
            </a:r>
          </a:p>
          <a:p>
            <a:pPr defTabSz="457200">
              <a:spcBef>
                <a:spcPct val="20000"/>
              </a:spcBef>
              <a:spcAft>
                <a:spcPts val="600"/>
              </a:spcAft>
              <a:buClr>
                <a:srgbClr val="30ACEC">
                  <a:lumMod val="75000"/>
                </a:srgbClr>
              </a:buClr>
              <a:buSzPct val="145000"/>
            </a:pPr>
            <a:r>
              <a:rPr lang="en-GB" sz="2400" u="sng" dirty="0">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lc="http://schemas.openxmlformats.org/drawingml/2006/lockedCanvas" val="tx"/>
                    </a:ext>
                  </a:extLst>
                </a:hlinkClick>
              </a:rPr>
              <a:t>https://www.youtube.com/watch?v=Ii2GO11xjcU</a:t>
            </a:r>
            <a:endParaRPr lang="en-GB" sz="2400" dirty="0"/>
          </a:p>
          <a:p>
            <a:pPr marL="285750" lvl="0" indent="-285750" defTabSz="457200">
              <a:spcBef>
                <a:spcPct val="20000"/>
              </a:spcBef>
              <a:spcAft>
                <a:spcPts val="600"/>
              </a:spcAft>
              <a:buClr>
                <a:srgbClr val="30ACEC">
                  <a:lumMod val="75000"/>
                </a:srgbClr>
              </a:buClr>
              <a:buSzPct val="145000"/>
              <a:buFont typeface="Arial"/>
              <a:buChar char="•"/>
            </a:pPr>
            <a:endParaRPr lang="en-GB" sz="2400" kern="1200" dirty="0">
              <a:solidFill>
                <a:prstClr val="black"/>
              </a:solidFill>
              <a:latin typeface="Twinkl" panose="02000000000000000000" pitchFamily="2" charset="0"/>
              <a:ea typeface="+mn-ea"/>
              <a:cs typeface="+mn-cs"/>
            </a:endParaRPr>
          </a:p>
        </p:txBody>
      </p:sp>
      <p:sp>
        <p:nvSpPr>
          <p:cNvPr id="112" name="Google Shape;112;p3"/>
          <p:cNvSpPr/>
          <p:nvPr/>
        </p:nvSpPr>
        <p:spPr>
          <a:xfrm>
            <a:off x="982798" y="1579672"/>
            <a:ext cx="717840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sym typeface="Arial"/>
              </a:rPr>
              <a:t>What is phonics?</a:t>
            </a:r>
            <a:endParaRPr sz="2800" b="1" i="0" u="none" strike="noStrike" cap="none" dirty="0">
              <a:solidFill>
                <a:srgbClr val="FF0000"/>
              </a:solidFill>
              <a:latin typeface="Twinkl" panose="02000000000000000000" pitchFamily="2" charset="0"/>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09" name="Google Shape;109;p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10" name="Google Shape;110;p3"/>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12" name="Google Shape;112;p3"/>
          <p:cNvSpPr/>
          <p:nvPr/>
        </p:nvSpPr>
        <p:spPr>
          <a:xfrm>
            <a:off x="982798" y="1579672"/>
            <a:ext cx="717840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smtClean="0">
                <a:solidFill>
                  <a:srgbClr val="FF0000"/>
                </a:solidFill>
                <a:latin typeface="Twinkl" panose="02000000000000000000" pitchFamily="2" charset="0"/>
                <a:sym typeface="Arial"/>
              </a:rPr>
              <a:t>Parents as Partners </a:t>
            </a:r>
            <a:endParaRPr sz="2800" b="1" i="0" u="none" strike="noStrike" cap="none" dirty="0">
              <a:solidFill>
                <a:srgbClr val="FF0000"/>
              </a:solidFill>
              <a:latin typeface="Twinkl" panose="02000000000000000000" pitchFamily="2" charset="0"/>
              <a:sym typeface="Arial"/>
            </a:endParaRPr>
          </a:p>
        </p:txBody>
      </p:sp>
      <p:sp>
        <p:nvSpPr>
          <p:cNvPr id="2" name="Rectangle 1"/>
          <p:cNvSpPr/>
          <p:nvPr/>
        </p:nvSpPr>
        <p:spPr>
          <a:xfrm>
            <a:off x="795866" y="2714126"/>
            <a:ext cx="7713133" cy="2554545"/>
          </a:xfrm>
          <a:prstGeom prst="rect">
            <a:avLst/>
          </a:prstGeom>
        </p:spPr>
        <p:txBody>
          <a:bodyPr wrap="square">
            <a:spAutoFit/>
          </a:bodyPr>
          <a:lstStyle/>
          <a:p>
            <a:pPr lvl="0" defTabSz="457200">
              <a:spcBef>
                <a:spcPct val="20000"/>
              </a:spcBef>
              <a:spcAft>
                <a:spcPts val="600"/>
              </a:spcAft>
              <a:buClr>
                <a:srgbClr val="30ACEC">
                  <a:lumMod val="75000"/>
                </a:srgbClr>
              </a:buClr>
              <a:buSzPct val="145000"/>
            </a:pPr>
            <a:r>
              <a:rPr lang="en-GB" sz="3200" kern="1200" dirty="0">
                <a:solidFill>
                  <a:prstClr val="black"/>
                </a:solidFill>
                <a:latin typeface="Twinkl" panose="02000000000000000000" pitchFamily="2" charset="0"/>
                <a:ea typeface="+mn-ea"/>
                <a:cs typeface="+mn-cs"/>
              </a:rPr>
              <a:t>Building positive relationships between home and school is essential in developing confident young readers. Working together is vital from the very start of every child’s time in school. </a:t>
            </a:r>
            <a:endParaRPr lang="en-GB" sz="3200" kern="1200" dirty="0">
              <a:solidFill>
                <a:prstClr val="black"/>
              </a:solidFill>
              <a:latin typeface="Twinkl" panose="02000000000000000000" pitchFamily="2" charset="0"/>
              <a:ea typeface="+mn-ea"/>
              <a:cs typeface="+mn-cs"/>
            </a:endParaRPr>
          </a:p>
        </p:txBody>
      </p:sp>
    </p:spTree>
    <p:extLst>
      <p:ext uri="{BB962C8B-B14F-4D97-AF65-F5344CB8AC3E}">
        <p14:creationId xmlns:p14="http://schemas.microsoft.com/office/powerpoint/2010/main" val="669781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09" name="Google Shape;109;p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10" name="Google Shape;110;p3"/>
          <p:cNvSpPr txBox="1"/>
          <p:nvPr/>
        </p:nvSpPr>
        <p:spPr>
          <a:xfrm>
            <a:off x="356922" y="2116151"/>
            <a:ext cx="8430155" cy="4416553"/>
          </a:xfrm>
          <a:prstGeom prst="rect">
            <a:avLst/>
          </a:prstGeom>
          <a:noFill/>
          <a:ln>
            <a:noFill/>
          </a:ln>
        </p:spPr>
        <p:txBody>
          <a:bodyPr spcFirstLastPara="1" wrap="square" lIns="91425" tIns="45700" rIns="91425" bIns="45700" anchor="t" anchorCtr="0">
            <a:spAutoFit/>
          </a:bodyPr>
          <a:lstStyle/>
          <a:p>
            <a:pPr marL="285750" lvl="0" indent="-285750" defTabSz="457200">
              <a:spcBef>
                <a:spcPct val="20000"/>
              </a:spcBef>
              <a:spcAft>
                <a:spcPts val="600"/>
              </a:spcAft>
              <a:buClr>
                <a:srgbClr val="30ACEC">
                  <a:lumMod val="75000"/>
                </a:srgbClr>
              </a:buClr>
              <a:buSzPct val="145000"/>
              <a:buFont typeface="Arial"/>
              <a:buChar char="•"/>
            </a:pPr>
            <a:r>
              <a:rPr lang="en-GB" sz="3200" kern="1200" dirty="0">
                <a:solidFill>
                  <a:prstClr val="black"/>
                </a:solidFill>
                <a:latin typeface="Twinkl" panose="02000000000000000000" pitchFamily="2" charset="0"/>
                <a:ea typeface="+mn-ea"/>
                <a:cs typeface="+mn-cs"/>
              </a:rPr>
              <a:t>Be positive and celebrate successes </a:t>
            </a:r>
          </a:p>
          <a:p>
            <a:pPr marL="285750" lvl="0" indent="-285750" defTabSz="457200">
              <a:spcBef>
                <a:spcPct val="20000"/>
              </a:spcBef>
              <a:spcAft>
                <a:spcPts val="600"/>
              </a:spcAft>
              <a:buClr>
                <a:srgbClr val="30ACEC">
                  <a:lumMod val="75000"/>
                </a:srgbClr>
              </a:buClr>
              <a:buSzPct val="145000"/>
              <a:buFont typeface="Arial"/>
              <a:buChar char="•"/>
            </a:pPr>
            <a:r>
              <a:rPr lang="en-GB" sz="3200" kern="1200" dirty="0">
                <a:solidFill>
                  <a:prstClr val="black"/>
                </a:solidFill>
                <a:latin typeface="Twinkl" panose="02000000000000000000" pitchFamily="2" charset="0"/>
                <a:ea typeface="+mn-ea"/>
                <a:cs typeface="+mn-cs"/>
              </a:rPr>
              <a:t>Model your love of reading!</a:t>
            </a:r>
          </a:p>
          <a:p>
            <a:pPr marL="285750" lvl="0" indent="-285750" defTabSz="457200">
              <a:spcBef>
                <a:spcPct val="20000"/>
              </a:spcBef>
              <a:spcAft>
                <a:spcPts val="600"/>
              </a:spcAft>
              <a:buClr>
                <a:srgbClr val="30ACEC">
                  <a:lumMod val="75000"/>
                </a:srgbClr>
              </a:buClr>
              <a:buSzPct val="145000"/>
              <a:buFont typeface="Arial"/>
              <a:buChar char="•"/>
            </a:pPr>
            <a:r>
              <a:rPr lang="en-GB" sz="3200" kern="1200" dirty="0">
                <a:solidFill>
                  <a:prstClr val="black"/>
                </a:solidFill>
                <a:latin typeface="Twinkl" panose="02000000000000000000" pitchFamily="2" charset="0"/>
                <a:ea typeface="+mn-ea"/>
                <a:cs typeface="+mn-cs"/>
              </a:rPr>
              <a:t>Demonstrate how to read a text – left to right, turning pages</a:t>
            </a:r>
          </a:p>
          <a:p>
            <a:pPr marL="285750" lvl="0" indent="-285750" defTabSz="457200">
              <a:spcBef>
                <a:spcPct val="20000"/>
              </a:spcBef>
              <a:spcAft>
                <a:spcPts val="600"/>
              </a:spcAft>
              <a:buClr>
                <a:srgbClr val="30ACEC">
                  <a:lumMod val="75000"/>
                </a:srgbClr>
              </a:buClr>
              <a:buSzPct val="145000"/>
              <a:buFont typeface="Arial"/>
              <a:buChar char="•"/>
            </a:pPr>
            <a:r>
              <a:rPr lang="en-GB" sz="3200" kern="1200" dirty="0">
                <a:solidFill>
                  <a:prstClr val="black"/>
                </a:solidFill>
                <a:latin typeface="Twinkl" panose="02000000000000000000" pitchFamily="2" charset="0"/>
                <a:ea typeface="+mn-ea"/>
                <a:cs typeface="+mn-cs"/>
              </a:rPr>
              <a:t>Ask questions about what has happened and characters feelings’</a:t>
            </a:r>
          </a:p>
          <a:p>
            <a:pPr marL="285750" lvl="0" indent="-285750" defTabSz="457200">
              <a:spcBef>
                <a:spcPct val="20000"/>
              </a:spcBef>
              <a:spcAft>
                <a:spcPts val="600"/>
              </a:spcAft>
              <a:buClr>
                <a:srgbClr val="30ACEC">
                  <a:lumMod val="75000"/>
                </a:srgbClr>
              </a:buClr>
              <a:buSzPct val="145000"/>
              <a:buFont typeface="Arial"/>
              <a:buChar char="•"/>
            </a:pPr>
            <a:r>
              <a:rPr lang="en-GB" sz="3200" kern="1200" dirty="0">
                <a:solidFill>
                  <a:prstClr val="black"/>
                </a:solidFill>
                <a:latin typeface="Twinkl" panose="02000000000000000000" pitchFamily="2" charset="0"/>
                <a:ea typeface="+mn-ea"/>
                <a:cs typeface="+mn-cs"/>
              </a:rPr>
              <a:t>Support vocabulary, make predictions </a:t>
            </a:r>
            <a:endParaRPr lang="en-GB" sz="3200" kern="1200" dirty="0">
              <a:solidFill>
                <a:prstClr val="black"/>
              </a:solidFill>
              <a:latin typeface="Twinkl" panose="02000000000000000000" pitchFamily="2" charset="0"/>
              <a:ea typeface="+mn-ea"/>
              <a:cs typeface="+mn-cs"/>
            </a:endParaRPr>
          </a:p>
        </p:txBody>
      </p:sp>
      <p:sp>
        <p:nvSpPr>
          <p:cNvPr id="112" name="Google Shape;112;p3"/>
          <p:cNvSpPr/>
          <p:nvPr/>
        </p:nvSpPr>
        <p:spPr>
          <a:xfrm>
            <a:off x="982798" y="1579672"/>
            <a:ext cx="717840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smtClean="0">
                <a:solidFill>
                  <a:srgbClr val="FF0000"/>
                </a:solidFill>
                <a:latin typeface="Twinkl" panose="02000000000000000000" pitchFamily="2" charset="0"/>
                <a:sym typeface="Arial"/>
              </a:rPr>
              <a:t>Reading at Home </a:t>
            </a:r>
            <a:endParaRPr sz="2800" b="1" i="0" u="none" strike="noStrike" cap="none" dirty="0">
              <a:solidFill>
                <a:srgbClr val="FF0000"/>
              </a:solidFill>
              <a:latin typeface="Twinkl" panose="02000000000000000000" pitchFamily="2" charset="0"/>
              <a:sym typeface="Arial"/>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8867" y="1613165"/>
            <a:ext cx="2030413" cy="132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1220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57" name="Google Shape;157;p5"/>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58" name="Google Shape;158;p5"/>
          <p:cNvPicPr preferRelativeResize="0"/>
          <p:nvPr/>
        </p:nvPicPr>
        <p:blipFill rotWithShape="1">
          <a:blip r:embed="rId4">
            <a:alphaModFix/>
          </a:blip>
          <a:srcRect/>
          <a:stretch/>
        </p:blipFill>
        <p:spPr>
          <a:xfrm>
            <a:off x="534180" y="2005013"/>
            <a:ext cx="7373688" cy="2238238"/>
          </a:xfrm>
          <a:prstGeom prst="rect">
            <a:avLst/>
          </a:prstGeom>
          <a:noFill/>
          <a:ln>
            <a:noFill/>
          </a:ln>
        </p:spPr>
      </p:pic>
      <p:pic>
        <p:nvPicPr>
          <p:cNvPr id="159" name="Google Shape;159;p5"/>
          <p:cNvPicPr preferRelativeResize="0"/>
          <p:nvPr/>
        </p:nvPicPr>
        <p:blipFill rotWithShape="1">
          <a:blip r:embed="rId5">
            <a:alphaModFix/>
          </a:blip>
          <a:srcRect/>
          <a:stretch/>
        </p:blipFill>
        <p:spPr>
          <a:xfrm>
            <a:off x="405769" y="4243251"/>
            <a:ext cx="7630510" cy="26147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2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66" name="Google Shape;166;p20"/>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67" name="Google Shape;167;p2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68" name="Google Shape;168;p20"/>
          <p:cNvSpPr txBox="1"/>
          <p:nvPr/>
        </p:nvSpPr>
        <p:spPr>
          <a:xfrm>
            <a:off x="110979" y="15999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ea typeface="Tahoma"/>
                <a:cs typeface="Tahoma"/>
                <a:sym typeface="Tahoma"/>
              </a:rPr>
              <a:t>Level 4</a:t>
            </a:r>
            <a:endParaRPr sz="2800" b="1" i="0" u="none" strike="noStrike" cap="none" dirty="0">
              <a:solidFill>
                <a:srgbClr val="FF0000"/>
              </a:solidFill>
              <a:latin typeface="Twinkl" panose="02000000000000000000" pitchFamily="2" charset="0"/>
              <a:ea typeface="Tahoma"/>
              <a:cs typeface="Tahoma"/>
              <a:sym typeface="Tahoma"/>
            </a:endParaRPr>
          </a:p>
        </p:txBody>
      </p:sp>
      <p:sp>
        <p:nvSpPr>
          <p:cNvPr id="169" name="Google Shape;169;p20"/>
          <p:cNvSpPr txBox="1"/>
          <p:nvPr/>
        </p:nvSpPr>
        <p:spPr>
          <a:xfrm>
            <a:off x="520412" y="2135571"/>
            <a:ext cx="8424862" cy="38142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dirty="0">
                <a:solidFill>
                  <a:schemeClr val="dk1"/>
                </a:solidFill>
                <a:latin typeface="Twinkl" panose="02000000000000000000" pitchFamily="2" charset="0"/>
                <a:ea typeface="Tahoma"/>
                <a:cs typeface="Tahoma"/>
                <a:sym typeface="Tahoma"/>
              </a:rPr>
              <a:t>Children move into level 4 when they know all the phonemes from levels 2 and 3 and can use them to read and spell simple words (blending to read and segmenting to spell).</a:t>
            </a:r>
            <a:endParaRPr sz="1400" b="0" i="0" u="none" strike="noStrike" cap="none" dirty="0">
              <a:solidFill>
                <a:srgbClr val="000000"/>
              </a:solidFill>
              <a:latin typeface="Twinkl" panose="02000000000000000000" pitchFamily="2" charset="0"/>
              <a:sym typeface="Arial"/>
            </a:endParaRPr>
          </a:p>
          <a:p>
            <a:pPr marL="342900" marR="0" lvl="0" indent="-342900" algn="l" rtl="0">
              <a:lnSpc>
                <a:spcPct val="100000"/>
              </a:lnSpc>
              <a:spcBef>
                <a:spcPts val="400"/>
              </a:spcBef>
              <a:spcAft>
                <a:spcPts val="0"/>
              </a:spcAft>
              <a:buClr>
                <a:schemeClr val="dk1"/>
              </a:buClr>
              <a:buSzPts val="2000"/>
              <a:buFont typeface="Arial"/>
              <a:buChar char="•"/>
            </a:pPr>
            <a:r>
              <a:rPr lang="en-GB" sz="2000" b="0" i="0" u="none" strike="noStrike" cap="none" dirty="0">
                <a:solidFill>
                  <a:schemeClr val="dk1"/>
                </a:solidFill>
                <a:latin typeface="Twinkl" panose="02000000000000000000" pitchFamily="2" charset="0"/>
                <a:ea typeface="Tahoma"/>
                <a:cs typeface="Tahoma"/>
                <a:sym typeface="Tahoma"/>
              </a:rPr>
              <a:t>Level 4 doesn’t introduce any new phonemes.  </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400"/>
              </a:spcBef>
              <a:spcAft>
                <a:spcPts val="0"/>
              </a:spcAft>
              <a:buClr>
                <a:schemeClr val="dk1"/>
              </a:buClr>
              <a:buSzPts val="2000"/>
              <a:buFont typeface="Arial"/>
              <a:buNone/>
            </a:pPr>
            <a:endParaRPr lang="en-GB" sz="2000" dirty="0">
              <a:solidFill>
                <a:schemeClr val="dk1"/>
              </a:solidFill>
              <a:latin typeface="Twinkl" panose="02000000000000000000" pitchFamily="2" charset="0"/>
              <a:ea typeface="Tahoma"/>
              <a:cs typeface="Tahoma"/>
              <a:sym typeface="Tahoma"/>
            </a:endParaRPr>
          </a:p>
          <a:p>
            <a:pPr marL="0" marR="0" lvl="0" indent="0" algn="l" rtl="0">
              <a:lnSpc>
                <a:spcPct val="100000"/>
              </a:lnSpc>
              <a:spcBef>
                <a:spcPts val="400"/>
              </a:spcBef>
              <a:spcAft>
                <a:spcPts val="0"/>
              </a:spcAft>
              <a:buClr>
                <a:schemeClr val="dk1"/>
              </a:buClr>
              <a:buSzPts val="2000"/>
              <a:buFont typeface="Arial"/>
              <a:buNone/>
            </a:pPr>
            <a:r>
              <a:rPr lang="en-GB" sz="2000" b="0" i="0" u="none" strike="noStrike" cap="none" dirty="0" smtClean="0">
                <a:solidFill>
                  <a:schemeClr val="dk1"/>
                </a:solidFill>
                <a:latin typeface="Twinkl" panose="02000000000000000000" pitchFamily="2" charset="0"/>
                <a:ea typeface="Tahoma"/>
                <a:cs typeface="Tahoma"/>
                <a:sym typeface="Tahoma"/>
              </a:rPr>
              <a:t>It </a:t>
            </a:r>
            <a:r>
              <a:rPr lang="en-GB" sz="2000" b="0" i="0" u="none" strike="noStrike" cap="none" dirty="0">
                <a:solidFill>
                  <a:schemeClr val="dk1"/>
                </a:solidFill>
                <a:latin typeface="Twinkl" panose="02000000000000000000" pitchFamily="2" charset="0"/>
                <a:ea typeface="Tahoma"/>
                <a:cs typeface="Tahoma"/>
                <a:sym typeface="Tahoma"/>
              </a:rPr>
              <a:t>focuses on reading and spelling longer words with the phonemes they already know.</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400"/>
              </a:spcBef>
              <a:spcAft>
                <a:spcPts val="0"/>
              </a:spcAft>
              <a:buClr>
                <a:schemeClr val="dk1"/>
              </a:buClr>
              <a:buSzPts val="2000"/>
              <a:buFont typeface="Arial"/>
              <a:buNone/>
            </a:pPr>
            <a:r>
              <a:rPr lang="en-GB" sz="2000" b="0" i="0" u="none" strike="noStrike" cap="none" dirty="0">
                <a:solidFill>
                  <a:schemeClr val="dk1"/>
                </a:solidFill>
                <a:latin typeface="Twinkl" panose="02000000000000000000" pitchFamily="2" charset="0"/>
                <a:ea typeface="Tahoma"/>
                <a:cs typeface="Tahoma"/>
                <a:sym typeface="Tahoma"/>
              </a:rPr>
              <a:t>These words have </a:t>
            </a:r>
            <a:r>
              <a:rPr lang="en-GB" sz="2000" b="1" i="0" u="none" strike="noStrike" cap="none" dirty="0">
                <a:solidFill>
                  <a:schemeClr val="dk1"/>
                </a:solidFill>
                <a:latin typeface="Twinkl" panose="02000000000000000000" pitchFamily="2" charset="0"/>
                <a:ea typeface="Tahoma"/>
                <a:cs typeface="Tahoma"/>
                <a:sym typeface="Tahoma"/>
              </a:rPr>
              <a:t>consonant clusters</a:t>
            </a:r>
            <a:r>
              <a:rPr lang="en-GB" sz="2000" b="0" i="0" u="none" strike="noStrike" cap="none" dirty="0">
                <a:solidFill>
                  <a:schemeClr val="dk1"/>
                </a:solidFill>
                <a:latin typeface="Twinkl" panose="02000000000000000000" pitchFamily="2" charset="0"/>
                <a:ea typeface="Tahoma"/>
                <a:cs typeface="Tahoma"/>
                <a:sym typeface="Tahoma"/>
              </a:rPr>
              <a:t> at the beginning</a:t>
            </a:r>
            <a:r>
              <a:rPr lang="en-GB" sz="2000" b="0" i="0" u="none" strike="noStrike" cap="none" dirty="0">
                <a:solidFill>
                  <a:srgbClr val="888888"/>
                </a:solidFill>
                <a:latin typeface="Twinkl" panose="02000000000000000000" pitchFamily="2" charset="0"/>
                <a:ea typeface="Tahoma"/>
                <a:cs typeface="Tahoma"/>
                <a:sym typeface="Tahoma"/>
              </a:rPr>
              <a:t>: </a:t>
            </a:r>
            <a:endParaRPr sz="1400" b="0" i="0" u="none" strike="noStrike" cap="none" dirty="0">
              <a:solidFill>
                <a:srgbClr val="000000"/>
              </a:solidFill>
              <a:latin typeface="Twinkl" panose="02000000000000000000" pitchFamily="2" charset="0"/>
              <a:sym typeface="Arial"/>
            </a:endParaRPr>
          </a:p>
          <a:p>
            <a:pPr marL="0" marR="0" lvl="0" indent="0" algn="ctr" rtl="0">
              <a:lnSpc>
                <a:spcPct val="100000"/>
              </a:lnSpc>
              <a:spcBef>
                <a:spcPts val="480"/>
              </a:spcBef>
              <a:spcAft>
                <a:spcPts val="0"/>
              </a:spcAft>
              <a:buClr>
                <a:srgbClr val="888888"/>
              </a:buClr>
              <a:buSzPts val="2400"/>
              <a:buFont typeface="Arial"/>
              <a:buNone/>
            </a:pPr>
            <a:endParaRPr sz="2400" b="0" i="0" u="none" strike="noStrike" cap="none" dirty="0">
              <a:solidFill>
                <a:srgbClr val="888888"/>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71" name="Google Shape;271;p1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72" name="Google Shape;272;p1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73" name="Google Shape;273;p18"/>
          <p:cNvSpPr txBox="1"/>
          <p:nvPr/>
        </p:nvSpPr>
        <p:spPr>
          <a:xfrm>
            <a:off x="601134" y="2336800"/>
            <a:ext cx="6172200" cy="3022278"/>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8000"/>
              <a:buFont typeface="Arial"/>
              <a:buNone/>
            </a:pPr>
            <a:r>
              <a:rPr lang="en-GB" sz="6000" dirty="0" smtClean="0">
                <a:solidFill>
                  <a:schemeClr val="dk1"/>
                </a:solidFill>
                <a:latin typeface="Twinkl" panose="02000000000000000000" pitchFamily="2" charset="0"/>
                <a:ea typeface="Tahoma"/>
                <a:cs typeface="Tahoma"/>
                <a:sym typeface="Tahoma"/>
              </a:rPr>
              <a:t>Blending</a:t>
            </a:r>
          </a:p>
          <a:p>
            <a:pPr marL="0" marR="0" lvl="0" indent="0" algn="l" rtl="0">
              <a:lnSpc>
                <a:spcPct val="100000"/>
              </a:lnSpc>
              <a:spcBef>
                <a:spcPts val="0"/>
              </a:spcBef>
              <a:spcAft>
                <a:spcPts val="0"/>
              </a:spcAft>
              <a:buClr>
                <a:schemeClr val="dk1"/>
              </a:buClr>
              <a:buSzPts val="8000"/>
              <a:buFont typeface="Arial"/>
              <a:buNone/>
            </a:pPr>
            <a:endParaRPr lang="en-GB" sz="6000" b="0" i="0" u="none" strike="noStrike" cap="none" dirty="0">
              <a:solidFill>
                <a:schemeClr val="dk1"/>
              </a:solidFill>
              <a:latin typeface="Twinkl" panose="02000000000000000000" pitchFamily="2" charset="0"/>
              <a:ea typeface="Tahoma"/>
              <a:cs typeface="Tahoma"/>
              <a:sym typeface="Tahoma"/>
            </a:endParaRPr>
          </a:p>
          <a:p>
            <a:pPr marL="0" marR="0" lvl="0" indent="0" algn="l" rtl="0">
              <a:lnSpc>
                <a:spcPct val="100000"/>
              </a:lnSpc>
              <a:spcBef>
                <a:spcPts val="0"/>
              </a:spcBef>
              <a:spcAft>
                <a:spcPts val="0"/>
              </a:spcAft>
              <a:buClr>
                <a:schemeClr val="dk1"/>
              </a:buClr>
              <a:buSzPts val="8000"/>
              <a:buFont typeface="Arial"/>
              <a:buNone/>
            </a:pPr>
            <a:r>
              <a:rPr lang="en-GB" sz="6000" dirty="0" smtClean="0">
                <a:solidFill>
                  <a:schemeClr val="dk1"/>
                </a:solidFill>
                <a:latin typeface="Twinkl" panose="02000000000000000000" pitchFamily="2" charset="0"/>
                <a:ea typeface="Tahoma"/>
                <a:cs typeface="Tahoma"/>
                <a:sym typeface="Tahoma"/>
              </a:rPr>
              <a:t>Segmenting </a:t>
            </a:r>
            <a:endParaRPr sz="6000" b="0" i="0" u="none" strike="noStrike" cap="none" dirty="0">
              <a:solidFill>
                <a:srgbClr val="888888"/>
              </a:solidFill>
              <a:latin typeface="Calibri"/>
              <a:ea typeface="Calibri"/>
              <a:cs typeface="Calibri"/>
              <a:sym typeface="Calibri"/>
            </a:endParaRPr>
          </a:p>
        </p:txBody>
      </p:sp>
      <p:sp>
        <p:nvSpPr>
          <p:cNvPr id="274" name="Google Shape;274;p18"/>
          <p:cNvSpPr txBox="1"/>
          <p:nvPr/>
        </p:nvSpPr>
        <p:spPr>
          <a:xfrm>
            <a:off x="363537" y="1481793"/>
            <a:ext cx="81438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dirty="0" smtClean="0">
                <a:solidFill>
                  <a:srgbClr val="FF0000"/>
                </a:solidFill>
                <a:latin typeface="Twinkl" panose="02000000000000000000" pitchFamily="2" charset="0"/>
                <a:ea typeface="Tahoma"/>
                <a:cs typeface="Tahoma"/>
                <a:sym typeface="Tahoma"/>
              </a:rPr>
              <a:t>Key Skills in Phonics</a:t>
            </a:r>
            <a:endParaRPr sz="2800" b="1" i="0" u="none" strike="noStrike" cap="none" dirty="0">
              <a:solidFill>
                <a:srgbClr val="FF0000"/>
              </a:solidFill>
              <a:latin typeface="Twinkl" panose="02000000000000000000" pitchFamily="2" charset="0"/>
              <a:ea typeface="Tahoma"/>
              <a:cs typeface="Tahoma"/>
              <a:sym typeface="Tahoma"/>
            </a:endParaRPr>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4883" y="1820069"/>
            <a:ext cx="3346450" cy="167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0934" y="5132067"/>
            <a:ext cx="457200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21380" y="5198396"/>
            <a:ext cx="2359554" cy="1570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71" name="Google Shape;271;p1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72" name="Google Shape;272;p1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73" name="Google Shape;273;p18"/>
          <p:cNvSpPr txBox="1"/>
          <p:nvPr/>
        </p:nvSpPr>
        <p:spPr>
          <a:xfrm>
            <a:off x="601134" y="2336800"/>
            <a:ext cx="6172200" cy="3022278"/>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8000"/>
              <a:buFont typeface="Arial"/>
              <a:buNone/>
            </a:pPr>
            <a:r>
              <a:rPr lang="en-GB" sz="6000" dirty="0" smtClean="0">
                <a:solidFill>
                  <a:schemeClr val="dk1"/>
                </a:solidFill>
                <a:latin typeface="Twinkl" panose="02000000000000000000" pitchFamily="2" charset="0"/>
                <a:ea typeface="Tahoma"/>
                <a:cs typeface="Tahoma"/>
                <a:sym typeface="Tahoma"/>
              </a:rPr>
              <a:t>Phoneme Fingers </a:t>
            </a:r>
            <a:endParaRPr sz="6000" b="0" i="0" u="none" strike="noStrike" cap="none" dirty="0">
              <a:solidFill>
                <a:srgbClr val="888888"/>
              </a:solidFill>
              <a:latin typeface="Calibri"/>
              <a:ea typeface="Calibri"/>
              <a:cs typeface="Calibri"/>
              <a:sym typeface="Calibri"/>
            </a:endParaRP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750" y="3553884"/>
            <a:ext cx="428625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3800" y="3730096"/>
            <a:ext cx="1828800"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3639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71" name="Google Shape;271;p1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72" name="Google Shape;272;p1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73" name="Google Shape;273;p18"/>
          <p:cNvSpPr txBox="1"/>
          <p:nvPr/>
        </p:nvSpPr>
        <p:spPr>
          <a:xfrm>
            <a:off x="685800" y="1828800"/>
            <a:ext cx="7696200" cy="4444678"/>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8000"/>
              <a:buFont typeface="Arial"/>
              <a:buNone/>
            </a:pPr>
            <a:r>
              <a:rPr lang="en-GB" sz="8000" b="0" i="0" u="none" strike="noStrike" cap="none" dirty="0">
                <a:solidFill>
                  <a:schemeClr val="dk1"/>
                </a:solidFill>
                <a:latin typeface="Twinkl" panose="02000000000000000000" pitchFamily="2" charset="0"/>
                <a:ea typeface="Tahoma"/>
                <a:cs typeface="Tahoma"/>
                <a:sym typeface="Tahoma"/>
              </a:rPr>
              <a:t>log 				cut		  </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1600"/>
              </a:spcBef>
              <a:spcAft>
                <a:spcPts val="0"/>
              </a:spcAft>
              <a:buClr>
                <a:schemeClr val="dk1"/>
              </a:buClr>
              <a:buSzPts val="8000"/>
              <a:buFont typeface="Arial"/>
              <a:buNone/>
            </a:pPr>
            <a:r>
              <a:rPr lang="en-GB" sz="8000" b="0" i="0" u="none" strike="noStrike" cap="none" dirty="0">
                <a:solidFill>
                  <a:schemeClr val="dk1"/>
                </a:solidFill>
                <a:latin typeface="Twinkl" panose="02000000000000000000" pitchFamily="2" charset="0"/>
                <a:ea typeface="Tahoma"/>
                <a:cs typeface="Tahoma"/>
                <a:sym typeface="Tahoma"/>
              </a:rPr>
              <a:t>duck			shop </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1600"/>
              </a:spcBef>
              <a:spcAft>
                <a:spcPts val="0"/>
              </a:spcAft>
              <a:buClr>
                <a:schemeClr val="dk1"/>
              </a:buClr>
              <a:buSzPts val="8000"/>
              <a:buFont typeface="Arial"/>
              <a:buNone/>
            </a:pPr>
            <a:r>
              <a:rPr lang="en-GB" sz="8000" b="0" i="0" u="none" strike="noStrike" cap="none" dirty="0">
                <a:solidFill>
                  <a:schemeClr val="dk1"/>
                </a:solidFill>
                <a:latin typeface="Twinkl" panose="02000000000000000000" pitchFamily="2" charset="0"/>
                <a:ea typeface="Tahoma"/>
                <a:cs typeface="Tahoma"/>
                <a:sym typeface="Tahoma"/>
              </a:rPr>
              <a:t>fill				light</a:t>
            </a:r>
            <a:endParaRPr sz="1400" b="0" i="0" u="none" strike="noStrike" cap="none" dirty="0">
              <a:solidFill>
                <a:srgbClr val="000000"/>
              </a:solidFill>
              <a:latin typeface="Twinkl" panose="02000000000000000000" pitchFamily="2" charset="0"/>
              <a:sym typeface="Arial"/>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640"/>
              </a:spcBef>
              <a:spcAft>
                <a:spcPts val="0"/>
              </a:spcAft>
              <a:buClr>
                <a:srgbClr val="888888"/>
              </a:buClr>
              <a:buSzPts val="3200"/>
              <a:buFont typeface="Arial"/>
              <a:buNone/>
            </a:pPr>
            <a:endParaRPr sz="3200" b="0" i="0" u="none" strike="noStrike" cap="none" dirty="0">
              <a:solidFill>
                <a:srgbClr val="888888"/>
              </a:solidFill>
              <a:latin typeface="Calibri"/>
              <a:ea typeface="Calibri"/>
              <a:cs typeface="Calibri"/>
              <a:sym typeface="Calibri"/>
            </a:endParaRPr>
          </a:p>
        </p:txBody>
      </p:sp>
      <p:sp>
        <p:nvSpPr>
          <p:cNvPr id="274" name="Google Shape;274;p18"/>
          <p:cNvSpPr txBox="1"/>
          <p:nvPr/>
        </p:nvSpPr>
        <p:spPr>
          <a:xfrm>
            <a:off x="363537" y="1481793"/>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smtClean="0">
                <a:solidFill>
                  <a:srgbClr val="FF0000"/>
                </a:solidFill>
                <a:latin typeface="Twinkl" panose="02000000000000000000" pitchFamily="2" charset="0"/>
                <a:ea typeface="Tahoma"/>
                <a:cs typeface="Tahoma"/>
                <a:sym typeface="Tahoma"/>
              </a:rPr>
              <a:t>Let’s have at go at blending these words</a:t>
            </a:r>
            <a:endParaRPr sz="2800" b="1" i="0" u="none" strike="noStrike" cap="none" dirty="0">
              <a:solidFill>
                <a:srgbClr val="FF0000"/>
              </a:solidFill>
              <a:latin typeface="Twinkl" panose="02000000000000000000" pitchFamily="2" charset="0"/>
              <a:ea typeface="Tahoma"/>
              <a:cs typeface="Tahoma"/>
              <a:sym typeface="Tahoma"/>
            </a:endParaRPr>
          </a:p>
        </p:txBody>
      </p:sp>
    </p:spTree>
    <p:extLst>
      <p:ext uri="{BB962C8B-B14F-4D97-AF65-F5344CB8AC3E}">
        <p14:creationId xmlns:p14="http://schemas.microsoft.com/office/powerpoint/2010/main" val="535667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71" name="Google Shape;271;p1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72" name="Google Shape;272;p1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73" name="Google Shape;273;p18"/>
          <p:cNvSpPr txBox="1"/>
          <p:nvPr/>
        </p:nvSpPr>
        <p:spPr>
          <a:xfrm>
            <a:off x="685800" y="1828800"/>
            <a:ext cx="7696200" cy="444467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dirty="0">
              <a:solidFill>
                <a:srgbClr val="888888"/>
              </a:solidFill>
              <a:latin typeface="Calibri"/>
              <a:ea typeface="Calibri"/>
              <a:cs typeface="Calibri"/>
              <a:sym typeface="Calibri"/>
            </a:endParaRPr>
          </a:p>
          <a:p>
            <a:pPr marL="0" marR="0" lvl="0" indent="0" algn="ctr" rtl="0">
              <a:lnSpc>
                <a:spcPct val="100000"/>
              </a:lnSpc>
              <a:spcBef>
                <a:spcPts val="640"/>
              </a:spcBef>
              <a:spcAft>
                <a:spcPts val="0"/>
              </a:spcAft>
              <a:buClr>
                <a:srgbClr val="888888"/>
              </a:buClr>
              <a:buSzPts val="3200"/>
              <a:buFont typeface="Arial"/>
              <a:buNone/>
            </a:pPr>
            <a:endParaRPr sz="3200" b="0" i="0" u="none" strike="noStrike" cap="none" dirty="0">
              <a:solidFill>
                <a:srgbClr val="888888"/>
              </a:solidFill>
              <a:latin typeface="Calibri"/>
              <a:ea typeface="Calibri"/>
              <a:cs typeface="Calibri"/>
              <a:sym typeface="Calibri"/>
            </a:endParaRPr>
          </a:p>
        </p:txBody>
      </p:sp>
      <p:sp>
        <p:nvSpPr>
          <p:cNvPr id="274" name="Google Shape;274;p18"/>
          <p:cNvSpPr txBox="1"/>
          <p:nvPr/>
        </p:nvSpPr>
        <p:spPr>
          <a:xfrm>
            <a:off x="363537" y="1481793"/>
            <a:ext cx="81438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smtClean="0">
                <a:solidFill>
                  <a:srgbClr val="FF0000"/>
                </a:solidFill>
                <a:latin typeface="Twinkl" panose="02000000000000000000" pitchFamily="2" charset="0"/>
                <a:ea typeface="Tahoma"/>
                <a:cs typeface="Tahoma"/>
                <a:sym typeface="Tahoma"/>
              </a:rPr>
              <a:t>Let’s have at go at segmenting these words</a:t>
            </a:r>
            <a:endParaRPr sz="2800" b="1" i="0" u="none" strike="noStrike" cap="none" dirty="0">
              <a:solidFill>
                <a:srgbClr val="FF0000"/>
              </a:solidFill>
              <a:latin typeface="Twinkl" panose="02000000000000000000" pitchFamily="2" charset="0"/>
              <a:ea typeface="Tahoma"/>
              <a:cs typeface="Tahoma"/>
              <a:sym typeface="Tahoma"/>
            </a:endParaRPr>
          </a:p>
        </p:txBody>
      </p:sp>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094" y="2308064"/>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2751" y="2308064"/>
            <a:ext cx="1858497" cy="2230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07655" y="2163763"/>
            <a:ext cx="1876425"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4224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76" name="Google Shape;176;p11"/>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77" name="Google Shape;177;p11"/>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78" name="Google Shape;178;p11"/>
          <p:cNvSpPr txBox="1"/>
          <p:nvPr/>
        </p:nvSpPr>
        <p:spPr>
          <a:xfrm>
            <a:off x="429225" y="5007575"/>
            <a:ext cx="61809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179" name="Google Shape;179;p11"/>
          <p:cNvPicPr preferRelativeResize="0"/>
          <p:nvPr/>
        </p:nvPicPr>
        <p:blipFill rotWithShape="1">
          <a:blip r:embed="rId4">
            <a:alphaModFix/>
          </a:blip>
          <a:srcRect/>
          <a:stretch/>
        </p:blipFill>
        <p:spPr>
          <a:xfrm>
            <a:off x="131233" y="2537574"/>
            <a:ext cx="8712199" cy="3386668"/>
          </a:xfrm>
          <a:prstGeom prst="rect">
            <a:avLst/>
          </a:prstGeom>
          <a:noFill/>
          <a:ln>
            <a:noFill/>
          </a:ln>
        </p:spPr>
      </p:pic>
      <p:sp>
        <p:nvSpPr>
          <p:cNvPr id="2" name="Rectangle 1"/>
          <p:cNvSpPr/>
          <p:nvPr/>
        </p:nvSpPr>
        <p:spPr>
          <a:xfrm>
            <a:off x="529793" y="1743403"/>
            <a:ext cx="2404826" cy="523220"/>
          </a:xfrm>
          <a:prstGeom prst="rect">
            <a:avLst/>
          </a:prstGeom>
        </p:spPr>
        <p:txBody>
          <a:bodyPr wrap="none">
            <a:spAutoFit/>
          </a:bodyPr>
          <a:lstStyle/>
          <a:p>
            <a:pPr lvl="0">
              <a:buSzPts val="2800"/>
            </a:pPr>
            <a:r>
              <a:rPr lang="en-GB" sz="2800" b="1" dirty="0" smtClean="0">
                <a:solidFill>
                  <a:srgbClr val="FF0000"/>
                </a:solidFill>
                <a:latin typeface="Twinkl" panose="02000000000000000000" pitchFamily="2" charset="0"/>
                <a:ea typeface="Tahoma"/>
                <a:cs typeface="Tahoma"/>
                <a:sym typeface="Tahoma"/>
              </a:rPr>
              <a:t>Year 1 Ready! </a:t>
            </a:r>
            <a:endParaRPr lang="en-GB" sz="2800" b="1" dirty="0">
              <a:solidFill>
                <a:srgbClr val="FF0000"/>
              </a:solidFill>
              <a:latin typeface="Twinkl" panose="02000000000000000000" pitchFamily="2" charset="0"/>
              <a:ea typeface="Tahoma"/>
              <a:cs typeface="Tahoma"/>
              <a:sym typeface="Tahom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pic>
        <p:nvPicPr>
          <p:cNvPr id="229" name="Google Shape;229;p1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30" name="Google Shape;230;p10"/>
          <p:cNvSpPr txBox="1"/>
          <p:nvPr/>
        </p:nvSpPr>
        <p:spPr>
          <a:xfrm>
            <a:off x="1420813" y="420688"/>
            <a:ext cx="68562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800" b="0" i="0" u="none" strike="noStrike" cap="none">
              <a:solidFill>
                <a:schemeClr val="lt1"/>
              </a:solidFill>
              <a:latin typeface="Arial"/>
              <a:ea typeface="Arial"/>
              <a:cs typeface="Arial"/>
              <a:sym typeface="Arial"/>
            </a:endParaRPr>
          </a:p>
        </p:txBody>
      </p:sp>
      <p:sp>
        <p:nvSpPr>
          <p:cNvPr id="231" name="Google Shape;231;p1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32" name="Google Shape;232;p10"/>
          <p:cNvSpPr txBox="1"/>
          <p:nvPr/>
        </p:nvSpPr>
        <p:spPr>
          <a:xfrm>
            <a:off x="-54187" y="2661313"/>
            <a:ext cx="8569325" cy="3657600"/>
          </a:xfrm>
          <a:prstGeom prst="rect">
            <a:avLst/>
          </a:prstGeom>
          <a:noFill/>
          <a:ln>
            <a:noFill/>
          </a:ln>
        </p:spPr>
        <p:txBody>
          <a:bodyPr spcFirstLastPara="1" wrap="square" lIns="91425" tIns="45700" rIns="91425" bIns="45700" anchor="t" anchorCtr="0">
            <a:noAutofit/>
          </a:bodyPr>
          <a:lstStyle/>
          <a:p>
            <a:pPr marL="0" marR="0" lvl="0" indent="0" rtl="0">
              <a:lnSpc>
                <a:spcPct val="130000"/>
              </a:lnSpc>
              <a:spcBef>
                <a:spcPts val="0"/>
              </a:spcBef>
              <a:spcAft>
                <a:spcPts val="0"/>
              </a:spcAft>
              <a:buClr>
                <a:srgbClr val="888888"/>
              </a:buClr>
              <a:buSzPts val="3200"/>
              <a:buFont typeface="Arial"/>
              <a:buNone/>
            </a:pPr>
            <a:r>
              <a:rPr lang="en-GB" sz="2800" b="0" i="0" u="none" strike="noStrike" cap="none" dirty="0" smtClean="0">
                <a:solidFill>
                  <a:schemeClr val="tx1"/>
                </a:solidFill>
                <a:latin typeface="Twinkl" panose="02000000000000000000" pitchFamily="2" charset="0"/>
                <a:ea typeface="Tahoma"/>
                <a:cs typeface="Tahoma"/>
                <a:sym typeface="Tahoma"/>
              </a:rPr>
              <a:t>There </a:t>
            </a:r>
            <a:r>
              <a:rPr lang="en-GB" sz="2800" b="0" i="0" u="none" strike="noStrike" cap="none" dirty="0">
                <a:solidFill>
                  <a:schemeClr val="tx1"/>
                </a:solidFill>
                <a:latin typeface="Twinkl" panose="02000000000000000000" pitchFamily="2" charset="0"/>
                <a:ea typeface="Tahoma"/>
                <a:cs typeface="Tahoma"/>
                <a:sym typeface="Tahoma"/>
              </a:rPr>
              <a:t>are many words that </a:t>
            </a:r>
            <a:r>
              <a:rPr lang="en-GB" sz="3600" b="1" i="0" u="none" strike="noStrike" cap="none" dirty="0">
                <a:solidFill>
                  <a:schemeClr val="tx1"/>
                </a:solidFill>
                <a:latin typeface="Twinkl" panose="02000000000000000000" pitchFamily="2" charset="0"/>
                <a:ea typeface="Tahoma"/>
                <a:cs typeface="Tahoma"/>
                <a:sym typeface="Tahoma"/>
              </a:rPr>
              <a:t>cannot</a:t>
            </a:r>
            <a:r>
              <a:rPr lang="en-GB" sz="2800" b="0" i="0" u="none" strike="noStrike" cap="none" dirty="0">
                <a:solidFill>
                  <a:schemeClr val="tx1"/>
                </a:solidFill>
                <a:latin typeface="Twinkl" panose="02000000000000000000" pitchFamily="2" charset="0"/>
                <a:ea typeface="Tahoma"/>
                <a:cs typeface="Tahoma"/>
                <a:sym typeface="Tahoma"/>
              </a:rPr>
              <a:t> be blended </a:t>
            </a:r>
            <a:r>
              <a:rPr lang="en-GB" sz="2800" b="0" i="0" u="none" strike="noStrike" cap="none" dirty="0" smtClean="0">
                <a:solidFill>
                  <a:schemeClr val="tx1"/>
                </a:solidFill>
                <a:latin typeface="Twinkl" panose="02000000000000000000" pitchFamily="2" charset="0"/>
                <a:ea typeface="Tahoma"/>
                <a:cs typeface="Tahoma"/>
                <a:sym typeface="Tahoma"/>
              </a:rPr>
              <a:t>or segmented </a:t>
            </a:r>
            <a:r>
              <a:rPr lang="en-GB" sz="2800" b="0" i="0" u="none" strike="noStrike" cap="none" dirty="0">
                <a:solidFill>
                  <a:schemeClr val="tx1"/>
                </a:solidFill>
                <a:latin typeface="Twinkl" panose="02000000000000000000" pitchFamily="2" charset="0"/>
                <a:ea typeface="Tahoma"/>
                <a:cs typeface="Tahoma"/>
                <a:sym typeface="Tahoma"/>
              </a:rPr>
              <a:t>because they are irregular.</a:t>
            </a:r>
            <a:endParaRPr sz="1400" b="0" i="0" u="none" strike="noStrike" cap="none" dirty="0">
              <a:solidFill>
                <a:schemeClr val="tx1"/>
              </a:solidFill>
              <a:latin typeface="Twinkl" panose="02000000000000000000" pitchFamily="2" charset="0"/>
              <a:sym typeface="Arial"/>
            </a:endParaRPr>
          </a:p>
          <a:p>
            <a:pPr marL="0" marR="0" lvl="0" indent="0" algn="ctr" rtl="0">
              <a:lnSpc>
                <a:spcPct val="130000"/>
              </a:lnSpc>
              <a:spcBef>
                <a:spcPts val="560"/>
              </a:spcBef>
              <a:spcAft>
                <a:spcPts val="0"/>
              </a:spcAft>
              <a:buClr>
                <a:srgbClr val="888888"/>
              </a:buClr>
              <a:buSzPts val="2800"/>
              <a:buFont typeface="Arial"/>
              <a:buNone/>
            </a:pPr>
            <a:endParaRPr sz="2800" b="0" i="0" u="none" strike="noStrike" cap="none" dirty="0">
              <a:solidFill>
                <a:srgbClr val="888888"/>
              </a:solidFill>
              <a:latin typeface="Tahoma"/>
              <a:ea typeface="Tahoma"/>
              <a:cs typeface="Tahoma"/>
              <a:sym typeface="Tahoma"/>
            </a:endParaRPr>
          </a:p>
          <a:p>
            <a:pPr marL="0" marR="0" lvl="0" indent="0" algn="ctr" rtl="0">
              <a:lnSpc>
                <a:spcPct val="130000"/>
              </a:lnSpc>
              <a:spcBef>
                <a:spcPts val="640"/>
              </a:spcBef>
              <a:spcAft>
                <a:spcPts val="0"/>
              </a:spcAft>
              <a:buClr>
                <a:srgbClr val="000066"/>
              </a:buClr>
              <a:buSzPts val="3200"/>
              <a:buFont typeface="Arial"/>
              <a:buNone/>
            </a:pPr>
            <a:r>
              <a:rPr lang="en-GB" sz="3200" b="1" i="0" u="none" strike="noStrike" cap="none" dirty="0" smtClean="0">
                <a:solidFill>
                  <a:srgbClr val="000066"/>
                </a:solidFill>
                <a:latin typeface="Twinkl" panose="02000000000000000000" pitchFamily="2" charset="0"/>
                <a:ea typeface="Tahoma"/>
                <a:cs typeface="Tahoma"/>
                <a:sym typeface="Tahoma"/>
              </a:rPr>
              <a:t>the		was		said		you	     some</a:t>
            </a:r>
            <a:endParaRPr sz="1400" b="0" i="0" u="none" strike="noStrike" cap="none" dirty="0">
              <a:solidFill>
                <a:srgbClr val="000000"/>
              </a:solidFill>
              <a:latin typeface="Twinkl" panose="02000000000000000000" pitchFamily="2" charset="0"/>
              <a:sym typeface="Arial"/>
            </a:endParaRPr>
          </a:p>
        </p:txBody>
      </p:sp>
      <p:sp>
        <p:nvSpPr>
          <p:cNvPr id="233" name="Google Shape;233;p10"/>
          <p:cNvSpPr/>
          <p:nvPr/>
        </p:nvSpPr>
        <p:spPr>
          <a:xfrm>
            <a:off x="250825" y="1651070"/>
            <a:ext cx="315342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en-GB" sz="3600" b="1" i="0" u="none" strike="noStrike" cap="none" dirty="0">
                <a:solidFill>
                  <a:srgbClr val="FF0000"/>
                </a:solidFill>
                <a:latin typeface="Twinkl" panose="02000000000000000000" pitchFamily="2" charset="0"/>
                <a:ea typeface="Tahoma"/>
                <a:cs typeface="Tahoma"/>
                <a:sym typeface="Tahoma"/>
              </a:rPr>
              <a:t>Tricky words</a:t>
            </a:r>
            <a:endParaRPr sz="3600" b="0" i="0" u="none" strike="noStrike" cap="none" dirty="0">
              <a:solidFill>
                <a:schemeClr val="dk1"/>
              </a:solidFill>
              <a:latin typeface="Twinkl" panose="02000000000000000000" pitchFamily="2" charset="0"/>
              <a:sym typeface="Arial"/>
            </a:endParaRPr>
          </a:p>
        </p:txBody>
      </p:sp>
      <p:pic>
        <p:nvPicPr>
          <p:cNvPr id="234" name="Google Shape;234;p10" descr="https://images.twinkl.co.uk/tr/image/upload/t_illustration/illustation/Child-Thinking---Girl-School-Uniform-Think-KS1-Open-Eyes.png"/>
          <p:cNvPicPr preferRelativeResize="0"/>
          <p:nvPr/>
        </p:nvPicPr>
        <p:blipFill rotWithShape="1">
          <a:blip r:embed="rId4">
            <a:alphaModFix/>
          </a:blip>
          <a:srcRect/>
          <a:stretch/>
        </p:blipFill>
        <p:spPr>
          <a:xfrm>
            <a:off x="5257800" y="420688"/>
            <a:ext cx="4080933" cy="2240625"/>
          </a:xfrm>
          <a:prstGeom prst="rect">
            <a:avLst/>
          </a:prstGeom>
          <a:noFill/>
          <a:ln>
            <a:noFill/>
          </a:ln>
        </p:spPr>
      </p:pic>
      <p:sp>
        <p:nvSpPr>
          <p:cNvPr id="235" name="Google Shape;235;p10"/>
          <p:cNvSpPr/>
          <p:nvPr/>
        </p:nvSpPr>
        <p:spPr>
          <a:xfrm>
            <a:off x="250824" y="6061558"/>
            <a:ext cx="4572000"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sng" strike="noStrike" cap="none" smtClean="0">
                <a:solidFill>
                  <a:srgbClr val="000000"/>
                </a:solid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https://www.google.com/search?q=tricky+word+songs&amp;rlz=1C1CHBF_en-gbGB976GB989&amp;oq=tricky+word+songs&amp;aqs=chrome..69i57j0i512l3j0i22i30j0i390i650l2.4690j0j9&amp;sourceid=chrome&amp;ie=UTF-8</a:t>
            </a:r>
            <a:endParaRPr sz="1000" b="0" i="0" u="none" strike="noStrike" cap="none" smtClean="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Google Shape;241;p1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42" name="Google Shape;242;p1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FFFFFF"/>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43" name="Google Shape;243;p13"/>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Calibri"/>
                <a:ea typeface="Calibri"/>
                <a:cs typeface="Calibri"/>
                <a:sym typeface="Calibri"/>
              </a:rPr>
              <a:t>               </a:t>
            </a:r>
            <a:endParaRPr sz="2800" b="1" i="0" u="sng" strike="noStrike" cap="none">
              <a:solidFill>
                <a:srgbClr val="000000"/>
              </a:solidFill>
              <a:latin typeface="Arial"/>
              <a:ea typeface="Arial"/>
              <a:cs typeface="Arial"/>
              <a:sym typeface="Arial"/>
            </a:endParaRPr>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4612" y="1401233"/>
            <a:ext cx="3914775" cy="5391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24"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95" name="Google Shape;295;p24"/>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6" name="Google Shape;296;p24"/>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97" name="Google Shape;297;p24"/>
          <p:cNvSpPr txBox="1"/>
          <p:nvPr/>
        </p:nvSpPr>
        <p:spPr>
          <a:xfrm>
            <a:off x="647699" y="2358370"/>
            <a:ext cx="7167563" cy="406265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Say the sounds correctly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https://www.youtube.com/watch?v=BqhXUW_v-1s</a:t>
            </a:r>
            <a:r>
              <a:rPr lang="en-GB" sz="24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Do not add an uh to the end of consonant sounds – say mmm not muh, lll not  lluh – no schwa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Support your child to learn the sounds using flashcards or website games e.g. </a:t>
            </a:r>
            <a:r>
              <a:rPr lang="en-GB" sz="24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www.phonicsplay.co.uk</a:t>
            </a:r>
            <a:r>
              <a:rPr lang="en-GB" sz="2400" b="0" i="0" u="none" strike="noStrike" cap="none">
                <a:solidFill>
                  <a:schemeClr val="dk1"/>
                </a:solidFill>
                <a:latin typeface="Arial"/>
                <a:ea typeface="Arial"/>
                <a:cs typeface="Arial"/>
                <a:sym typeface="Arial"/>
              </a:rPr>
              <a:t> – children need to recognise sounds at speed.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298" name="Google Shape;298;p24" descr="Reading Clipart | Clipart Panda - Free Clipart Images&#10;"/>
          <p:cNvPicPr preferRelativeResize="0"/>
          <p:nvPr/>
        </p:nvPicPr>
        <p:blipFill rotWithShape="1">
          <a:blip r:embed="rId6">
            <a:alphaModFix/>
          </a:blip>
          <a:srcRect/>
          <a:stretch/>
        </p:blipFill>
        <p:spPr>
          <a:xfrm>
            <a:off x="7821516" y="5468565"/>
            <a:ext cx="1006476" cy="1075537"/>
          </a:xfrm>
          <a:prstGeom prst="rect">
            <a:avLst/>
          </a:prstGeom>
          <a:noFill/>
          <a:ln>
            <a:noFill/>
          </a:ln>
        </p:spPr>
      </p:pic>
      <p:sp>
        <p:nvSpPr>
          <p:cNvPr id="299" name="Google Shape;299;p24"/>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400"/>
              <a:buNone/>
            </a:pPr>
            <a:endParaRPr/>
          </a:p>
        </p:txBody>
      </p:sp>
      <p:sp>
        <p:nvSpPr>
          <p:cNvPr id="260" name="Google Shape;260;p30"/>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FF0000"/>
              </a:buClr>
              <a:buSzPts val="3200"/>
              <a:buChar char="•"/>
            </a:pPr>
            <a:r>
              <a:rPr lang="en-GB" b="1" dirty="0">
                <a:solidFill>
                  <a:srgbClr val="FF0000"/>
                </a:solidFill>
                <a:latin typeface="Twinkl" panose="02000000000000000000" pitchFamily="2" charset="0"/>
              </a:rPr>
              <a:t>Book bands</a:t>
            </a:r>
            <a:endParaRPr b="1" dirty="0">
              <a:solidFill>
                <a:srgbClr val="FF0000"/>
              </a:solidFill>
              <a:latin typeface="Twinkl" panose="02000000000000000000" pitchFamily="2" charset="0"/>
            </a:endParaRPr>
          </a:p>
          <a:p>
            <a:pPr marL="1143000" lvl="2" indent="-76200" algn="l" rtl="0">
              <a:lnSpc>
                <a:spcPct val="100000"/>
              </a:lnSpc>
              <a:spcBef>
                <a:spcPts val="480"/>
              </a:spcBef>
              <a:spcAft>
                <a:spcPts val="0"/>
              </a:spcAft>
              <a:buClr>
                <a:schemeClr val="dk1"/>
              </a:buClr>
              <a:buSzPts val="2400"/>
              <a:buNone/>
            </a:pPr>
            <a:endParaRPr dirty="0"/>
          </a:p>
        </p:txBody>
      </p:sp>
      <p:pic>
        <p:nvPicPr>
          <p:cNvPr id="261" name="Google Shape;261;p3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62" name="Google Shape;262;p30"/>
          <p:cNvSpPr/>
          <p:nvPr/>
        </p:nvSpPr>
        <p:spPr>
          <a:xfrm>
            <a:off x="1663953" y="389086"/>
            <a:ext cx="240322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p:txBody>
      </p:sp>
      <p:sp>
        <p:nvSpPr>
          <p:cNvPr id="263" name="Google Shape;263;p30"/>
          <p:cNvSpPr txBox="1"/>
          <p:nvPr/>
        </p:nvSpPr>
        <p:spPr>
          <a:xfrm>
            <a:off x="642624" y="2238703"/>
            <a:ext cx="4638823" cy="298539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winkl" panose="02000000000000000000" pitchFamily="2" charset="0"/>
                <a:ea typeface="Tahoma"/>
                <a:cs typeface="Tahoma"/>
                <a:sym typeface="Tahoma"/>
              </a:rPr>
              <a:t>Children’s reading books are from different reading schemes</a:t>
            </a:r>
            <a:endParaRPr sz="1400" b="0" i="0" u="none" strike="noStrike" cap="none" dirty="0">
              <a:solidFill>
                <a:srgbClr val="000000"/>
              </a:solidFill>
              <a:latin typeface="Twinkl" panose="02000000000000000000" pitchFamily="2" charset="0"/>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winkl" panose="02000000000000000000" pitchFamily="2" charset="0"/>
                <a:ea typeface="Tahoma"/>
                <a:cs typeface="Tahoma"/>
                <a:sym typeface="Tahoma"/>
              </a:rPr>
              <a:t>Our reading books support our phonic teaching to enable children to read increasingly independently and successfully </a:t>
            </a:r>
            <a:endParaRPr sz="2400" b="0" i="0" u="none" strike="noStrike" cap="none" dirty="0">
              <a:solidFill>
                <a:schemeClr val="dk1"/>
              </a:solidFill>
              <a:latin typeface="Twinkl" panose="02000000000000000000" pitchFamily="2" charset="0"/>
              <a:ea typeface="Tahoma"/>
              <a:cs typeface="Tahoma"/>
              <a:sym typeface="Tahoma"/>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dirty="0">
              <a:solidFill>
                <a:srgbClr val="FFC000"/>
              </a:solidFill>
              <a:latin typeface="Tahoma"/>
              <a:ea typeface="Tahoma"/>
              <a:cs typeface="Tahoma"/>
              <a:sym typeface="Tahoma"/>
            </a:endParaRPr>
          </a:p>
        </p:txBody>
      </p:sp>
      <p:pic>
        <p:nvPicPr>
          <p:cNvPr id="264" name="Google Shape;264;p30"/>
          <p:cNvPicPr preferRelativeResize="0"/>
          <p:nvPr/>
        </p:nvPicPr>
        <p:blipFill rotWithShape="1">
          <a:blip r:embed="rId4">
            <a:alphaModFix/>
          </a:blip>
          <a:srcRect/>
          <a:stretch/>
        </p:blipFill>
        <p:spPr>
          <a:xfrm>
            <a:off x="5581825" y="1702450"/>
            <a:ext cx="3494442" cy="435121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305" name="Google Shape;305;p25" descr="Hillside_Header_big.jpg"/>
          <p:cNvPicPr preferRelativeResize="0"/>
          <p:nvPr/>
        </p:nvPicPr>
        <p:blipFill rotWithShape="1">
          <a:blip r:embed="rId3">
            <a:alphaModFix/>
          </a:blip>
          <a:srcRect/>
          <a:stretch/>
        </p:blipFill>
        <p:spPr>
          <a:xfrm>
            <a:off x="20349" y="0"/>
            <a:ext cx="9144000" cy="1460500"/>
          </a:xfrm>
          <a:prstGeom prst="rect">
            <a:avLst/>
          </a:prstGeom>
          <a:noFill/>
          <a:ln>
            <a:noFill/>
          </a:ln>
        </p:spPr>
      </p:pic>
      <p:sp>
        <p:nvSpPr>
          <p:cNvPr id="306" name="Google Shape;306;p25"/>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07" name="Google Shape;307;p25"/>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08" name="Google Shape;308;p25"/>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09" name="Google Shape;309;p25"/>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10" name="Google Shape;310;p25"/>
          <p:cNvSpPr/>
          <p:nvPr/>
        </p:nvSpPr>
        <p:spPr>
          <a:xfrm>
            <a:off x="589939" y="2076770"/>
            <a:ext cx="8143874"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chemeClr val="dk1"/>
                </a:solidFill>
                <a:latin typeface="Tahoma"/>
                <a:ea typeface="Tahoma"/>
                <a:cs typeface="Tahoma"/>
                <a:sym typeface="Tahoma"/>
              </a:rPr>
              <a:t>Practise </a:t>
            </a:r>
            <a:endParaRPr sz="1400" b="0" i="0" u="none" strike="noStrike" cap="none">
              <a:solidFill>
                <a:srgbClr val="000000"/>
              </a:solidFill>
              <a:latin typeface="Arial"/>
              <a:ea typeface="Arial"/>
              <a:cs typeface="Arial"/>
              <a:sym typeface="Arial"/>
            </a:endParaRPr>
          </a:p>
        </p:txBody>
      </p:sp>
      <p:pic>
        <p:nvPicPr>
          <p:cNvPr id="311" name="Google Shape;311;p25" descr="Reading Clipart | Clipart Panda - Free Clipart Images&#10;"/>
          <p:cNvPicPr preferRelativeResize="0"/>
          <p:nvPr/>
        </p:nvPicPr>
        <p:blipFill rotWithShape="1">
          <a:blip r:embed="rId4">
            <a:alphaModFix/>
          </a:blip>
          <a:srcRect/>
          <a:stretch/>
        </p:blipFill>
        <p:spPr>
          <a:xfrm>
            <a:off x="8004175" y="5509507"/>
            <a:ext cx="1006476" cy="1075537"/>
          </a:xfrm>
          <a:prstGeom prst="rect">
            <a:avLst/>
          </a:prstGeom>
          <a:noFill/>
          <a:ln>
            <a:noFill/>
          </a:ln>
        </p:spPr>
      </p:pic>
      <p:sp>
        <p:nvSpPr>
          <p:cNvPr id="312" name="Google Shape;312;p25"/>
          <p:cNvSpPr/>
          <p:nvPr/>
        </p:nvSpPr>
        <p:spPr>
          <a:xfrm>
            <a:off x="611188" y="2677129"/>
            <a:ext cx="7489825" cy="23083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Tahoma"/>
              <a:buNone/>
            </a:pPr>
            <a:r>
              <a:rPr lang="en-GB" sz="2400" b="1" i="0" u="sng" strike="noStrike" cap="none">
                <a:solidFill>
                  <a:schemeClr val="dk1"/>
                </a:solidFill>
                <a:latin typeface="Tahoma"/>
                <a:ea typeface="Tahoma"/>
                <a:cs typeface="Tahoma"/>
                <a:sym typeface="Tahoma"/>
              </a:rPr>
              <a:t>Oral blending: the robot game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Children need to practise hearing a series of spoken sounds and merging them together to make a word.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9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For example, you say </a:t>
            </a:r>
            <a:r>
              <a:rPr lang="en-GB" sz="1800" b="0" i="0" u="none" strike="noStrike" cap="none">
                <a:solidFill>
                  <a:srgbClr val="A10043"/>
                </a:solidFill>
                <a:latin typeface="Tahoma"/>
                <a:ea typeface="Tahoma"/>
                <a:cs typeface="Tahoma"/>
                <a:sym typeface="Tahoma"/>
              </a:rPr>
              <a:t>‘b-u-s’</a:t>
            </a:r>
            <a:r>
              <a:rPr lang="en-GB" sz="1800" b="0" i="0" u="none" strike="noStrike" cap="none">
                <a:solidFill>
                  <a:schemeClr val="dk1"/>
                </a:solidFill>
                <a:latin typeface="Tahoma"/>
                <a:ea typeface="Tahoma"/>
                <a:cs typeface="Tahoma"/>
                <a:sym typeface="Tahoma"/>
              </a:rPr>
              <a:t>, and your child says ‘bus’.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9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Or you say words in sentences like ‘what a </a:t>
            </a:r>
            <a:r>
              <a:rPr lang="en-GB" sz="1800" b="0" i="0" u="none" strike="noStrike" cap="none">
                <a:solidFill>
                  <a:srgbClr val="FF0000"/>
                </a:solidFill>
                <a:latin typeface="Tahoma"/>
                <a:ea typeface="Tahoma"/>
                <a:cs typeface="Tahoma"/>
                <a:sym typeface="Tahoma"/>
              </a:rPr>
              <a:t>w-i-n-d-y</a:t>
            </a:r>
            <a:r>
              <a:rPr lang="en-GB" sz="1800" b="0" i="0" u="none" strike="noStrike" cap="none">
                <a:solidFill>
                  <a:schemeClr val="dk1"/>
                </a:solidFill>
                <a:latin typeface="Tahoma"/>
                <a:ea typeface="Tahoma"/>
                <a:cs typeface="Tahoma"/>
                <a:sym typeface="Tahoma"/>
              </a:rPr>
              <a:t> day’ for your child to hear and blend the sounds together to hear words. </a:t>
            </a:r>
            <a:endParaRPr sz="1400" b="0" i="0" u="none" strike="noStrike" cap="none">
              <a:solidFill>
                <a:srgbClr val="000000"/>
              </a:solidFill>
              <a:latin typeface="Arial"/>
              <a:ea typeface="Arial"/>
              <a:cs typeface="Arial"/>
              <a:sym typeface="Arial"/>
            </a:endParaRPr>
          </a:p>
        </p:txBody>
      </p:sp>
      <p:sp>
        <p:nvSpPr>
          <p:cNvPr id="313" name="Google Shape;313;p25"/>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19" name="Google Shape;319;p26"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20" name="Google Shape;320;p26"/>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21" name="Google Shape;321;p26"/>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22" name="Google Shape;322;p26"/>
          <p:cNvSpPr txBox="1"/>
          <p:nvPr/>
        </p:nvSpPr>
        <p:spPr>
          <a:xfrm>
            <a:off x="632299" y="2092017"/>
            <a:ext cx="7718378" cy="39241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sng" strike="noStrike" cap="none">
                <a:solidFill>
                  <a:schemeClr val="dk1"/>
                </a:solidFill>
                <a:latin typeface="Tahoma"/>
                <a:ea typeface="Tahoma"/>
                <a:cs typeface="Tahoma"/>
                <a:sym typeface="Tahoma"/>
              </a:rPr>
              <a:t>Segmenting for Spelling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Tahoma"/>
                <a:ea typeface="Tahoma"/>
                <a:cs typeface="Tahoma"/>
                <a:sym typeface="Tahoma"/>
              </a:rPr>
              <a:t>REMEMBER - Segmenting is the opposite of blending</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900"/>
              </a:spcBef>
              <a:spcAft>
                <a:spcPts val="0"/>
              </a:spcAft>
              <a:buClr>
                <a:srgbClr val="000000"/>
              </a:buClr>
              <a:buSzPts val="1800"/>
              <a:buFont typeface="Arial"/>
              <a:buChar char="•"/>
            </a:pPr>
            <a:r>
              <a:rPr lang="en-GB" sz="1800" b="0" i="0" u="none" strike="noStrike" cap="none">
                <a:solidFill>
                  <a:srgbClr val="000000"/>
                </a:solidFill>
                <a:latin typeface="Tahoma"/>
                <a:ea typeface="Tahoma"/>
                <a:cs typeface="Tahoma"/>
                <a:sym typeface="Tahoma"/>
              </a:rPr>
              <a:t>Children say a word and break it up into sounds (phonemes) so that they can spell it</a:t>
            </a:r>
            <a:endParaRPr sz="2400" b="0" i="0" u="none" strike="noStrike" cap="none">
              <a:solidFill>
                <a:schemeClr val="dk1"/>
              </a:solidFill>
              <a:latin typeface="Tahoma"/>
              <a:ea typeface="Tahoma"/>
              <a:cs typeface="Tahoma"/>
              <a:sym typeface="Tahoma"/>
            </a:endParaRPr>
          </a:p>
          <a:p>
            <a:pPr marL="285750" marR="0" lvl="0" indent="-285750" algn="l" rtl="0">
              <a:lnSpc>
                <a:spcPct val="100000"/>
              </a:lnSpc>
              <a:spcBef>
                <a:spcPts val="900"/>
              </a:spcBef>
              <a:spcAft>
                <a:spcPts val="0"/>
              </a:spcAft>
              <a:buClr>
                <a:schemeClr val="dk1"/>
              </a:buClr>
              <a:buSzPts val="1800"/>
              <a:buFont typeface="Arial"/>
              <a:buChar char="•"/>
            </a:pPr>
            <a:r>
              <a:rPr lang="en-GB" sz="1800" b="0" i="0" u="none" strike="noStrike" cap="none">
                <a:solidFill>
                  <a:schemeClr val="dk1"/>
                </a:solidFill>
                <a:latin typeface="Tahoma"/>
                <a:ea typeface="Tahoma"/>
                <a:cs typeface="Tahoma"/>
                <a:sym typeface="Tahoma"/>
              </a:rPr>
              <a:t>We use phoneme fingers for this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                     </a:t>
            </a:r>
            <a:r>
              <a:rPr lang="en-GB" sz="3600" b="1" i="0" u="none" strike="noStrike" cap="none">
                <a:solidFill>
                  <a:schemeClr val="dk1"/>
                </a:solidFill>
                <a:latin typeface="Tahoma"/>
                <a:ea typeface="Tahoma"/>
                <a:cs typeface="Tahoma"/>
                <a:sym typeface="Tahoma"/>
              </a:rPr>
              <a:t>sh  i  p</a:t>
            </a:r>
            <a:endParaRPr sz="3600" b="1" i="0" u="none" strike="noStrike" cap="none">
              <a:solidFill>
                <a:schemeClr val="dk1"/>
              </a:solidFill>
              <a:latin typeface="Tahoma"/>
              <a:ea typeface="Tahoma"/>
              <a:cs typeface="Tahoma"/>
              <a:sym typeface="Tahoma"/>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1800"/>
              <a:buFont typeface="Arial"/>
              <a:buChar char="•"/>
            </a:pPr>
            <a:r>
              <a:rPr lang="en-GB" sz="1800" b="0" i="0" u="none" strike="noStrike" cap="none">
                <a:solidFill>
                  <a:schemeClr val="dk1"/>
                </a:solidFill>
                <a:latin typeface="Tahoma"/>
                <a:ea typeface="Tahoma"/>
                <a:cs typeface="Tahoma"/>
                <a:sym typeface="Tahoma"/>
              </a:rPr>
              <a:t>Children learn to say the word for writing and hold up one finger for each sound (phoneme) in the word</a:t>
            </a:r>
            <a:endParaRPr sz="1400" b="0" i="0" u="none" strike="noStrike" cap="none">
              <a:solidFill>
                <a:srgbClr val="000000"/>
              </a:solidFill>
              <a:latin typeface="Arial"/>
              <a:ea typeface="Arial"/>
              <a:cs typeface="Arial"/>
              <a:sym typeface="Arial"/>
            </a:endParaRPr>
          </a:p>
        </p:txBody>
      </p:sp>
      <p:pic>
        <p:nvPicPr>
          <p:cNvPr id="323" name="Google Shape;323;p26" descr="https://abbotsphonics.files.wordpress.com/2013/02/three-fingers1.gif"/>
          <p:cNvPicPr preferRelativeResize="0"/>
          <p:nvPr/>
        </p:nvPicPr>
        <p:blipFill rotWithShape="1">
          <a:blip r:embed="rId4">
            <a:alphaModFix/>
          </a:blip>
          <a:srcRect/>
          <a:stretch/>
        </p:blipFill>
        <p:spPr>
          <a:xfrm>
            <a:off x="1141193" y="4175505"/>
            <a:ext cx="416364" cy="957230"/>
          </a:xfrm>
          <a:prstGeom prst="rect">
            <a:avLst/>
          </a:prstGeom>
          <a:noFill/>
          <a:ln>
            <a:noFill/>
          </a:ln>
        </p:spPr>
      </p:pic>
      <p:sp>
        <p:nvSpPr>
          <p:cNvPr id="324" name="Google Shape;324;p26"/>
          <p:cNvSpPr/>
          <p:nvPr/>
        </p:nvSpPr>
        <p:spPr>
          <a:xfrm>
            <a:off x="2950355" y="5027557"/>
            <a:ext cx="211055" cy="157655"/>
          </a:xfrm>
          <a:prstGeom prst="ellipse">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372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5" name="Google Shape;325;p26"/>
          <p:cNvSpPr/>
          <p:nvPr/>
        </p:nvSpPr>
        <p:spPr>
          <a:xfrm>
            <a:off x="2493178" y="5053907"/>
            <a:ext cx="211055" cy="157655"/>
          </a:xfrm>
          <a:prstGeom prst="ellipse">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372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6" name="Google Shape;326;p26"/>
          <p:cNvSpPr/>
          <p:nvPr/>
        </p:nvSpPr>
        <p:spPr>
          <a:xfrm>
            <a:off x="1719618" y="5006611"/>
            <a:ext cx="595845" cy="252248"/>
          </a:xfrm>
          <a:prstGeom prst="mathMinus">
            <a:avLst>
              <a:gd name="adj1" fmla="val 23520"/>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372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7" name="Google Shape;327;p26"/>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pic>
        <p:nvPicPr>
          <p:cNvPr id="367" name="Google Shape;367;p3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68" name="Google Shape;368;p31"/>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 </a:t>
            </a:r>
            <a:endParaRPr sz="1800" b="0" i="0" u="none" strike="noStrike" cap="none">
              <a:solidFill>
                <a:schemeClr val="lt1"/>
              </a:solidFill>
              <a:latin typeface="Arial"/>
              <a:ea typeface="Arial"/>
              <a:cs typeface="Arial"/>
              <a:sym typeface="Arial"/>
            </a:endParaRPr>
          </a:p>
        </p:txBody>
      </p:sp>
      <p:sp>
        <p:nvSpPr>
          <p:cNvPr id="369" name="Google Shape;369;p31"/>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70" name="Google Shape;370;p31"/>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71" name="Google Shape;371;p31"/>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72" name="Google Shape;372;p31"/>
          <p:cNvSpPr/>
          <p:nvPr/>
        </p:nvSpPr>
        <p:spPr>
          <a:xfrm>
            <a:off x="520413" y="2828836"/>
            <a:ext cx="814387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285750" marR="0" lvl="0" indent="-13335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p:txBody>
      </p:sp>
      <p:sp>
        <p:nvSpPr>
          <p:cNvPr id="373" name="Google Shape;373;p31"/>
          <p:cNvSpPr txBox="1"/>
          <p:nvPr/>
        </p:nvSpPr>
        <p:spPr>
          <a:xfrm>
            <a:off x="254411" y="2005013"/>
            <a:ext cx="8253002" cy="458587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winkl" panose="02000000000000000000" pitchFamily="2" charset="0"/>
                <a:ea typeface="Tahoma"/>
                <a:cs typeface="Tahoma"/>
                <a:sym typeface="Tahoma"/>
              </a:rPr>
              <a:t>In each phonics lesson, teachers and teaching assistants will be observing and using target questions to check learning.</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Twinkl" panose="02000000000000000000" pitchFamily="2" charset="0"/>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winkl" panose="02000000000000000000" pitchFamily="2" charset="0"/>
                <a:ea typeface="Tahoma"/>
                <a:cs typeface="Tahoma"/>
                <a:sym typeface="Tahoma"/>
              </a:rPr>
              <a:t>Every time an adult reads with a child, they will be assessing their learning.</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Twinkl" panose="02000000000000000000" pitchFamily="2" charset="0"/>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winkl" panose="02000000000000000000" pitchFamily="2" charset="0"/>
                <a:ea typeface="Tahoma"/>
                <a:cs typeface="Tahoma"/>
                <a:sym typeface="Tahoma"/>
              </a:rPr>
              <a:t>There will be daily opportunities for reading and writing in class.</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Twinkl" panose="02000000000000000000" pitchFamily="2" charset="0"/>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winkl" panose="02000000000000000000" pitchFamily="2" charset="0"/>
                <a:ea typeface="Tahoma"/>
                <a:cs typeface="Tahoma"/>
                <a:sym typeface="Tahoma"/>
              </a:rPr>
              <a:t>In Year 1, children will take part in the national phonic screening check.</a:t>
            </a:r>
            <a:endParaRPr sz="2400" b="0" i="0" u="none" strike="noStrike" cap="none" dirty="0">
              <a:solidFill>
                <a:schemeClr val="dk1"/>
              </a:solidFill>
              <a:latin typeface="Twinkl" panose="02000000000000000000" pitchFamily="2" charset="0"/>
              <a:ea typeface="Tahoma"/>
              <a:cs typeface="Tahoma"/>
              <a:sym typeface="Tahoma"/>
            </a:endParaRPr>
          </a:p>
        </p:txBody>
      </p:sp>
      <p:sp>
        <p:nvSpPr>
          <p:cNvPr id="374" name="Google Shape;374;p31"/>
          <p:cNvSpPr txBox="1"/>
          <p:nvPr/>
        </p:nvSpPr>
        <p:spPr>
          <a:xfrm>
            <a:off x="308974"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sym typeface="Arial"/>
              </a:rPr>
              <a:t>How do we assess phonics?</a:t>
            </a:r>
            <a:endParaRPr sz="2800" b="1" i="0" u="none" strike="noStrike" cap="none" dirty="0">
              <a:solidFill>
                <a:srgbClr val="FF0000"/>
              </a:solidFill>
              <a:latin typeface="Twinkl" panose="02000000000000000000" pitchFamily="2" charset="0"/>
              <a:sym typeface="Arial"/>
            </a:endParaRPr>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4111" y="5030020"/>
            <a:ext cx="1177476" cy="1669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3" name="Google Shape;333;p27"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34" name="Google Shape;334;p27"/>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35" name="Google Shape;335;p27"/>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36" name="Google Shape;336;p27"/>
          <p:cNvSpPr txBox="1"/>
          <p:nvPr/>
        </p:nvSpPr>
        <p:spPr>
          <a:xfrm>
            <a:off x="395785" y="2005013"/>
            <a:ext cx="8275800" cy="444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1" i="0" u="sng" strike="noStrike" cap="none" dirty="0">
                <a:solidFill>
                  <a:schemeClr val="dk1"/>
                </a:solidFill>
                <a:latin typeface="Twinkl" panose="02000000000000000000" pitchFamily="2" charset="0"/>
                <a:ea typeface="Tahoma"/>
                <a:cs typeface="Tahoma"/>
                <a:sym typeface="Tahoma"/>
              </a:rPr>
              <a:t>Reading</a:t>
            </a:r>
            <a:endParaRPr sz="2400" b="1" i="0" u="sng" strike="noStrike" cap="none" dirty="0">
              <a:solidFill>
                <a:schemeClr val="dk1"/>
              </a:solidFill>
              <a:latin typeface="Twinkl" panose="02000000000000000000" pitchFamily="2" charset="0"/>
              <a:ea typeface="Tahoma"/>
              <a:cs typeface="Tahoma"/>
              <a:sym typeface="Tahoma"/>
            </a:endParaRPr>
          </a:p>
          <a:p>
            <a:pPr marL="285750" marR="0" lvl="0" indent="-285750" algn="l" rtl="0">
              <a:lnSpc>
                <a:spcPct val="100000"/>
              </a:lnSpc>
              <a:spcBef>
                <a:spcPts val="0"/>
              </a:spcBef>
              <a:spcAft>
                <a:spcPts val="0"/>
              </a:spcAft>
              <a:buClr>
                <a:srgbClr val="000000"/>
              </a:buClr>
              <a:buSzPts val="1600"/>
              <a:buFont typeface="Arial"/>
              <a:buChar char="•"/>
            </a:pPr>
            <a:r>
              <a:rPr lang="en-GB" sz="1600" b="0" i="0" u="none" strike="noStrike" cap="none" dirty="0">
                <a:solidFill>
                  <a:srgbClr val="000000"/>
                </a:solidFill>
                <a:latin typeface="Twinkl" panose="02000000000000000000" pitchFamily="2" charset="0"/>
                <a:ea typeface="Tahoma"/>
                <a:cs typeface="Tahoma"/>
                <a:sym typeface="Tahoma"/>
              </a:rPr>
              <a:t>Read with your child every day and sign their home school diary – comment on your child’s reading – this really helps to know how children are doing at home.</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000000"/>
              </a:solidFill>
              <a:latin typeface="Twinkl" panose="02000000000000000000" pitchFamily="2" charset="0"/>
              <a:ea typeface="Tahoma"/>
              <a:cs typeface="Tahoma"/>
              <a:sym typeface="Tahoma"/>
            </a:endParaRPr>
          </a:p>
          <a:p>
            <a:pPr marL="285750" marR="0" lvl="0" indent="-285750" algn="l" rtl="0">
              <a:lnSpc>
                <a:spcPct val="100000"/>
              </a:lnSpc>
              <a:spcBef>
                <a:spcPts val="0"/>
              </a:spcBef>
              <a:spcAft>
                <a:spcPts val="0"/>
              </a:spcAft>
              <a:buClr>
                <a:schemeClr val="dk1"/>
              </a:buClr>
              <a:buSzPts val="1600"/>
              <a:buFont typeface="Arial"/>
              <a:buChar char="•"/>
            </a:pPr>
            <a:r>
              <a:rPr lang="en-GB" sz="1600" b="0" i="0" u="none" strike="noStrike" cap="none" dirty="0">
                <a:solidFill>
                  <a:schemeClr val="dk1"/>
                </a:solidFill>
                <a:latin typeface="Twinkl" panose="02000000000000000000" pitchFamily="2" charset="0"/>
                <a:ea typeface="Tahoma"/>
                <a:cs typeface="Tahoma"/>
                <a:sym typeface="Tahoma"/>
              </a:rPr>
              <a:t>If your child gets stuck and is struggling to blend the sounds, say the sounds yourself, quickly, until your child can hear the word!  </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Twinkl" panose="02000000000000000000" pitchFamily="2" charset="0"/>
                <a:ea typeface="Tahoma"/>
                <a:cs typeface="Tahoma"/>
                <a:sym typeface="Tahoma"/>
              </a:rPr>
              <a:t>(Only beginner readers need to sound out every word as they read all the time). </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chemeClr val="dk1"/>
              </a:solidFill>
              <a:latin typeface="Twinkl" panose="02000000000000000000" pitchFamily="2" charset="0"/>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dirty="0">
                <a:solidFill>
                  <a:srgbClr val="000000"/>
                </a:solidFill>
                <a:latin typeface="Twinkl" panose="02000000000000000000" pitchFamily="2" charset="0"/>
                <a:ea typeface="Tahoma"/>
                <a:cs typeface="Tahoma"/>
                <a:sym typeface="Tahoma"/>
              </a:rPr>
              <a:t>Make sure that your child sees you reading.  Children like to copy what their parents do, if they see you reading then they are more likely to want to read too.</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320"/>
              </a:spcBef>
              <a:spcAft>
                <a:spcPts val="0"/>
              </a:spcAft>
              <a:buClr>
                <a:srgbClr val="000000"/>
              </a:buClr>
              <a:buSzPts val="1600"/>
              <a:buFont typeface="Arial"/>
              <a:buNone/>
            </a:pPr>
            <a:endParaRPr sz="1600" b="0" i="0" u="none" strike="noStrike" cap="none" dirty="0">
              <a:solidFill>
                <a:srgbClr val="000000"/>
              </a:solidFill>
              <a:latin typeface="Twinkl" panose="02000000000000000000" pitchFamily="2" charset="0"/>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dirty="0">
                <a:solidFill>
                  <a:srgbClr val="000000"/>
                </a:solidFill>
                <a:latin typeface="Twinkl" panose="02000000000000000000" pitchFamily="2" charset="0"/>
                <a:ea typeface="Tahoma"/>
                <a:cs typeface="Tahoma"/>
                <a:sym typeface="Tahoma"/>
              </a:rPr>
              <a:t>Remember bedtime stories are an important time together.</a:t>
            </a:r>
            <a:endParaRPr sz="1400" b="0" i="0" u="none" strike="noStrike" cap="none" dirty="0">
              <a:solidFill>
                <a:srgbClr val="000000"/>
              </a:solidFill>
              <a:latin typeface="Twinkl" panose="02000000000000000000" pitchFamily="2" charset="0"/>
              <a:sym typeface="Arial"/>
            </a:endParaRPr>
          </a:p>
          <a:p>
            <a:pPr marL="342900" marR="0" lvl="0" indent="-241300" algn="l" rtl="0">
              <a:lnSpc>
                <a:spcPct val="100000"/>
              </a:lnSpc>
              <a:spcBef>
                <a:spcPts val="320"/>
              </a:spcBef>
              <a:spcAft>
                <a:spcPts val="0"/>
              </a:spcAft>
              <a:buClr>
                <a:schemeClr val="dk1"/>
              </a:buClr>
              <a:buSzPts val="1600"/>
              <a:buFont typeface="Arial"/>
              <a:buNone/>
            </a:pPr>
            <a:endParaRPr sz="1600" b="0" i="0" u="none" strike="noStrike" cap="none" dirty="0">
              <a:solidFill>
                <a:srgbClr val="000000"/>
              </a:solidFill>
              <a:latin typeface="Twinkl" panose="02000000000000000000" pitchFamily="2" charset="0"/>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dirty="0">
                <a:solidFill>
                  <a:srgbClr val="000000"/>
                </a:solidFill>
                <a:latin typeface="Twinkl" panose="02000000000000000000" pitchFamily="2" charset="0"/>
                <a:ea typeface="Tahoma"/>
                <a:cs typeface="Tahoma"/>
                <a:sym typeface="Tahoma"/>
              </a:rPr>
              <a:t>Make up your own stories together.</a:t>
            </a:r>
            <a:endParaRPr sz="1600" b="0" i="0" u="none" strike="noStrike" cap="none" dirty="0">
              <a:solidFill>
                <a:srgbClr val="000000"/>
              </a:solidFill>
              <a:latin typeface="Twinkl" panose="02000000000000000000" pitchFamily="2" charset="0"/>
              <a:ea typeface="Tahoma"/>
              <a:cs typeface="Tahoma"/>
              <a:sym typeface="Tahoma"/>
            </a:endParaRPr>
          </a:p>
          <a:p>
            <a:pPr marL="0" marR="0" lvl="0" indent="0" algn="l" rtl="0">
              <a:lnSpc>
                <a:spcPct val="100000"/>
              </a:lnSpc>
              <a:spcBef>
                <a:spcPts val="320"/>
              </a:spcBef>
              <a:spcAft>
                <a:spcPts val="0"/>
              </a:spcAft>
              <a:buClr>
                <a:srgbClr val="000000"/>
              </a:buClr>
              <a:buSzPts val="1600"/>
              <a:buFont typeface="Arial"/>
              <a:buNone/>
            </a:pPr>
            <a:endParaRPr sz="1600" b="0" i="0" u="none" strike="noStrike" cap="none" dirty="0">
              <a:solidFill>
                <a:srgbClr val="000000"/>
              </a:solidFill>
              <a:latin typeface="Twinkl" panose="02000000000000000000" pitchFamily="2" charset="0"/>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dirty="0">
                <a:solidFill>
                  <a:srgbClr val="000000"/>
                </a:solidFill>
                <a:latin typeface="Twinkl" panose="02000000000000000000" pitchFamily="2" charset="0"/>
                <a:ea typeface="Tahoma"/>
                <a:cs typeface="Tahoma"/>
                <a:sym typeface="Tahoma"/>
              </a:rPr>
              <a:t>Visit the library so that your child regularly gets to see new books.</a:t>
            </a:r>
            <a:endParaRPr sz="1600" b="0" i="0" u="none" strike="noStrike" cap="none" dirty="0">
              <a:solidFill>
                <a:schemeClr val="dk1"/>
              </a:solidFill>
              <a:latin typeface="Twinkl" panose="02000000000000000000" pitchFamily="2" charset="0"/>
              <a:ea typeface="Tahoma"/>
              <a:cs typeface="Tahoma"/>
              <a:sym typeface="Tahoma"/>
            </a:endParaRPr>
          </a:p>
        </p:txBody>
      </p:sp>
      <p:sp>
        <p:nvSpPr>
          <p:cNvPr id="337" name="Google Shape;337;p27"/>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sym typeface="Arial"/>
              </a:rPr>
              <a:t>Helping your child at home</a:t>
            </a:r>
            <a:endParaRPr sz="2800" b="1" i="0" u="none" strike="noStrike" cap="none" dirty="0">
              <a:solidFill>
                <a:srgbClr val="FF0000"/>
              </a:solidFill>
              <a:latin typeface="Twinkl" panose="02000000000000000000" pitchFamily="2" charset="0"/>
              <a:sym typeface="Arial"/>
            </a:endParaRPr>
          </a:p>
        </p:txBody>
      </p:sp>
      <p:pic>
        <p:nvPicPr>
          <p:cNvPr id="338" name="Google Shape;338;p27"/>
          <p:cNvPicPr preferRelativeResize="0"/>
          <p:nvPr/>
        </p:nvPicPr>
        <p:blipFill rotWithShape="1">
          <a:blip r:embed="rId4">
            <a:alphaModFix/>
          </a:blip>
          <a:srcRect/>
          <a:stretch/>
        </p:blipFill>
        <p:spPr>
          <a:xfrm>
            <a:off x="5795250" y="604838"/>
            <a:ext cx="2876335" cy="172956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pic>
        <p:nvPicPr>
          <p:cNvPr id="354" name="Google Shape;354;p29"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55" name="Google Shape;355;p29"/>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56" name="Google Shape;356;p29"/>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57" name="Google Shape;357;p29"/>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58" name="Google Shape;358;p29"/>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59" name="Google Shape;359;p29"/>
          <p:cNvSpPr/>
          <p:nvPr/>
        </p:nvSpPr>
        <p:spPr>
          <a:xfrm>
            <a:off x="520413" y="2828836"/>
            <a:ext cx="814387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285750" marR="0" lvl="0" indent="-13335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p:txBody>
      </p:sp>
      <p:sp>
        <p:nvSpPr>
          <p:cNvPr id="360" name="Google Shape;360;p29"/>
          <p:cNvSpPr txBox="1"/>
          <p:nvPr/>
        </p:nvSpPr>
        <p:spPr>
          <a:xfrm>
            <a:off x="431226" y="2828836"/>
            <a:ext cx="7305900" cy="2247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Tahoma"/>
                <a:ea typeface="Tahoma"/>
                <a:cs typeface="Tahoma"/>
                <a:sym typeface="Tahoma"/>
              </a:rPr>
              <a:t>Websites: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chemeClr val="dk1"/>
                </a:solidFill>
                <a:latin typeface="Tahoma"/>
                <a:ea typeface="Tahoma"/>
                <a:cs typeface="Tahoma"/>
                <a:sym typeface="Tahoma"/>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www.phonicsplay.co.uk</a:t>
            </a:r>
            <a:endParaRPr sz="2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chemeClr val="dk1"/>
                </a:solidFill>
                <a:latin typeface="Tahoma"/>
                <a:ea typeface="Tahoma"/>
                <a:cs typeface="Tahoma"/>
                <a:sym typeface="Tahoma"/>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https://www.oxfordowl.co.uk/for-home</a:t>
            </a:r>
            <a:endParaRPr sz="2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Tahoma"/>
              <a:ea typeface="Tahoma"/>
              <a:cs typeface="Tahoma"/>
              <a:sym typeface="Tahoma"/>
            </a:endParaRPr>
          </a:p>
        </p:txBody>
      </p:sp>
      <p:sp>
        <p:nvSpPr>
          <p:cNvPr id="361" name="Google Shape;361;p29"/>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sym typeface="Arial"/>
              </a:rPr>
              <a:t>Helping your child at home</a:t>
            </a:r>
            <a:endParaRPr sz="2800" b="1" i="0" u="none" strike="noStrike" cap="none" dirty="0">
              <a:solidFill>
                <a:srgbClr val="FF0000"/>
              </a:solidFill>
              <a:latin typeface="Twinkl" panose="02000000000000000000" pitchFamily="2" charset="0"/>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pic>
        <p:nvPicPr>
          <p:cNvPr id="434" name="Google Shape;434;p3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35" name="Google Shape;435;p3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36" name="Google Shape;436;p3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37" name="Google Shape;437;p38"/>
          <p:cNvSpPr txBox="1"/>
          <p:nvPr/>
        </p:nvSpPr>
        <p:spPr>
          <a:xfrm>
            <a:off x="585788" y="170097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dirty="0">
                <a:solidFill>
                  <a:srgbClr val="FF0000"/>
                </a:solidFill>
                <a:latin typeface="Twinkl" panose="02000000000000000000" pitchFamily="2" charset="0"/>
                <a:ea typeface="Tahoma"/>
                <a:cs typeface="Tahoma"/>
                <a:sym typeface="Tahoma"/>
              </a:rPr>
              <a:t>Final thoughts…</a:t>
            </a:r>
            <a:endParaRPr sz="2800" b="1" i="0" u="none" strike="noStrike" cap="none" dirty="0">
              <a:solidFill>
                <a:srgbClr val="FF0000"/>
              </a:solidFill>
              <a:latin typeface="Twinkl" panose="02000000000000000000" pitchFamily="2" charset="0"/>
              <a:ea typeface="Tahoma"/>
              <a:cs typeface="Tahoma"/>
              <a:sym typeface="Tahoma"/>
            </a:endParaRPr>
          </a:p>
        </p:txBody>
      </p:sp>
      <p:sp>
        <p:nvSpPr>
          <p:cNvPr id="438" name="Google Shape;438;p38"/>
          <p:cNvSpPr/>
          <p:nvPr/>
        </p:nvSpPr>
        <p:spPr>
          <a:xfrm>
            <a:off x="706582" y="2610683"/>
            <a:ext cx="7481454" cy="42473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winkl" panose="02000000000000000000" pitchFamily="2" charset="0"/>
                <a:ea typeface="Tahoma"/>
                <a:cs typeface="Tahoma"/>
                <a:sym typeface="Tahoma"/>
              </a:rPr>
              <a:t>Enjoy reading and writing with your child!</a:t>
            </a:r>
            <a:endParaRPr sz="1400" b="0" i="0" u="none" strike="noStrike" cap="none" dirty="0">
              <a:solidFill>
                <a:srgbClr val="000000"/>
              </a:solidFill>
              <a:latin typeface="Twinkl" panose="02000000000000000000" pitchFamily="2" charset="0"/>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Twinkl" panose="02000000000000000000" pitchFamily="2" charset="0"/>
              <a:ea typeface="Tahoma"/>
              <a:cs typeface="Tahoma"/>
              <a:sym typeface="Tahoma"/>
            </a:endParaRPr>
          </a:p>
          <a:p>
            <a:pPr marL="457200" marR="0" lvl="0" indent="-45720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winkl" panose="02000000000000000000" pitchFamily="2" charset="0"/>
                <a:ea typeface="Tahoma"/>
                <a:cs typeface="Tahoma"/>
                <a:sym typeface="Tahoma"/>
              </a:rPr>
              <a:t>Read a variety of texts. Fiction, non-fiction, poetry and texts in the environment</a:t>
            </a:r>
            <a:endParaRPr sz="1400" b="0" i="0" u="none" strike="noStrike" cap="none" dirty="0">
              <a:solidFill>
                <a:srgbClr val="000000"/>
              </a:solidFill>
              <a:latin typeface="Twinkl" panose="02000000000000000000" pitchFamily="2" charset="0"/>
              <a:sym typeface="Arial"/>
            </a:endParaRPr>
          </a:p>
          <a:p>
            <a:pPr marL="457200" marR="0" lvl="0" indent="-45720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winkl" panose="02000000000000000000" pitchFamily="2" charset="0"/>
                <a:ea typeface="Tahoma"/>
                <a:cs typeface="Tahoma"/>
                <a:sym typeface="Tahoma"/>
              </a:rPr>
              <a:t>Opportunities for home writing – shopping lists, invitations, known stories &amp; fairy tales, letters, cards, postcards</a:t>
            </a:r>
            <a:endParaRPr sz="1400" b="0" i="0" u="none" strike="noStrike" cap="none" dirty="0">
              <a:solidFill>
                <a:srgbClr val="000000"/>
              </a:solidFill>
              <a:latin typeface="Twinkl" panose="02000000000000000000" pitchFamily="2" charset="0"/>
              <a:sym typeface="Arial"/>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Tahoma"/>
              <a:ea typeface="Tahoma"/>
              <a:cs typeface="Tahoma"/>
              <a:sym typeface="Tahoma"/>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Bad Script"/>
                <a:ea typeface="Bad Script"/>
                <a:cs typeface="Bad Script"/>
                <a:sym typeface="Bad Script"/>
              </a:rPr>
              <a:t>                       </a:t>
            </a:r>
            <a:endParaRPr sz="3200" b="0" i="0" u="none" strike="noStrike" cap="none" dirty="0">
              <a:solidFill>
                <a:schemeClr val="dk1"/>
              </a:solidFill>
              <a:latin typeface="Bad Script"/>
              <a:ea typeface="Bad Script"/>
              <a:cs typeface="Bad Script"/>
              <a:sym typeface="Bad Script"/>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pic>
        <p:nvPicPr>
          <p:cNvPr id="439" name="Google Shape;439;p38"/>
          <p:cNvPicPr preferRelativeResize="0"/>
          <p:nvPr/>
        </p:nvPicPr>
        <p:blipFill rotWithShape="1">
          <a:blip r:embed="rId4">
            <a:alphaModFix/>
          </a:blip>
          <a:srcRect/>
          <a:stretch/>
        </p:blipFill>
        <p:spPr>
          <a:xfrm>
            <a:off x="6097059" y="402077"/>
            <a:ext cx="2970742" cy="215745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pic>
        <p:nvPicPr>
          <p:cNvPr id="445" name="Google Shape;445;p4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46" name="Google Shape;446;p40"/>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47" name="Google Shape;447;p4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48" name="Google Shape;448;p40"/>
          <p:cNvSpPr txBox="1"/>
          <p:nvPr/>
        </p:nvSpPr>
        <p:spPr>
          <a:xfrm>
            <a:off x="585788" y="1835150"/>
            <a:ext cx="8143875" cy="42703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rgbClr val="FF0000"/>
                </a:solidFill>
                <a:latin typeface="Twinkl" panose="02000000000000000000" pitchFamily="2" charset="0"/>
                <a:sym typeface="Arial"/>
              </a:rPr>
              <a:t>Any questions?</a:t>
            </a:r>
            <a:endParaRPr sz="2200" b="1" i="0" u="none" strike="noStrike" cap="none" dirty="0">
              <a:solidFill>
                <a:srgbClr val="FF0000"/>
              </a:solidFill>
              <a:latin typeface="Twinkl" panose="02000000000000000000" pitchFamily="2" charset="0"/>
              <a:sym typeface="Arial"/>
            </a:endParaRPr>
          </a:p>
        </p:txBody>
      </p:sp>
      <p:pic>
        <p:nvPicPr>
          <p:cNvPr id="449" name="Google Shape;449;p40"/>
          <p:cNvPicPr preferRelativeResize="0"/>
          <p:nvPr/>
        </p:nvPicPr>
        <p:blipFill rotWithShape="1">
          <a:blip r:embed="rId4">
            <a:alphaModFix/>
          </a:blip>
          <a:srcRect/>
          <a:stretch/>
        </p:blipFill>
        <p:spPr>
          <a:xfrm>
            <a:off x="1905560" y="2405623"/>
            <a:ext cx="5504329" cy="366955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1162</Words>
  <Application>Microsoft Office PowerPoint</Application>
  <PresentationFormat>On-screen Show (4:3)</PresentationFormat>
  <Paragraphs>260</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Twinkl</vt:lpstr>
      <vt:lpstr>Bad Script</vt:lpstr>
      <vt:lpstr>Tahoma</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dc:creator>
  <cp:lastModifiedBy>redcube</cp:lastModifiedBy>
  <cp:revision>5</cp:revision>
  <dcterms:created xsi:type="dcterms:W3CDTF">2016-02-09T20:43:59Z</dcterms:created>
  <dcterms:modified xsi:type="dcterms:W3CDTF">2025-10-13T10:11:34Z</dcterms:modified>
</cp:coreProperties>
</file>