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84" r:id="rId2"/>
    <p:sldId id="277" r:id="rId3"/>
    <p:sldId id="302" r:id="rId4"/>
    <p:sldId id="301" r:id="rId5"/>
    <p:sldId id="305" r:id="rId6"/>
    <p:sldId id="309" r:id="rId7"/>
    <p:sldId id="307" r:id="rId8"/>
    <p:sldId id="300" r:id="rId9"/>
    <p:sldId id="311" r:id="rId10"/>
    <p:sldId id="312" r:id="rId11"/>
    <p:sldId id="308" r:id="rId12"/>
    <p:sldId id="282" r:id="rId13"/>
    <p:sldId id="256" r:id="rId14"/>
    <p:sldId id="313" r:id="rId15"/>
    <p:sldId id="314" r:id="rId16"/>
    <p:sldId id="310" r:id="rId17"/>
  </p:sldIdLst>
  <p:sldSz cx="9144000" cy="6858000" type="screen4x3"/>
  <p:notesSz cx="6797675" cy="9926638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302"/>
    </p:cViewPr>
  </p:sorterViewPr>
  <p:notesViewPr>
    <p:cSldViewPr snapToGrid="0" snapToObjects="1">
      <p:cViewPr>
        <p:scale>
          <a:sx n="100" d="100"/>
          <a:sy n="100" d="100"/>
        </p:scale>
        <p:origin x="-1614" y="54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F292E10-4D57-4F10-ABDA-B36EEF4A29CC}" type="datetimeFigureOut">
              <a:rPr lang="en-US"/>
              <a:pPr>
                <a:defRPr/>
              </a:pPr>
              <a:t>12/4/2024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A949386-EE10-4921-B1D6-E8312FAC19C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7320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AE8C07C-6D4D-4A19-B9A5-FD5E42AD6324}" type="datetimeFigureOut">
              <a:rPr lang="en-US"/>
              <a:pPr>
                <a:defRPr/>
              </a:pPr>
              <a:t>12/4/2024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54D466F-B35C-4EC9-B48D-40D559E8213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48215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4D466F-B35C-4EC9-B48D-40D559E82136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755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4D466F-B35C-4EC9-B48D-40D559E82136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7550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4D466F-B35C-4EC9-B48D-40D559E82136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7550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4D466F-B35C-4EC9-B48D-40D559E82136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7550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4D466F-B35C-4EC9-B48D-40D559E82136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7550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4D466F-B35C-4EC9-B48D-40D559E82136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755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4D466F-B35C-4EC9-B48D-40D559E82136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7550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4D466F-B35C-4EC9-B48D-40D559E82136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755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4D466F-B35C-4EC9-B48D-40D559E82136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7550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4D466F-B35C-4EC9-B48D-40D559E82136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7550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2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6AE88-4501-45F6-968D-915544ABB194}" type="datetimeFigureOut">
              <a:rPr lang="en-US"/>
              <a:pPr>
                <a:defRPr/>
              </a:pPr>
              <a:t>12/4/2024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B1BA5-6123-4D59-9487-CD2D10D1CCD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97381-40BD-4882-88AB-DF1E5E577358}" type="datetimeFigureOut">
              <a:rPr lang="en-US"/>
              <a:pPr>
                <a:defRPr/>
              </a:pPr>
              <a:t>12/4/2024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DA14E-8973-4310-8B85-376C4AEAD41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DE11F-5E98-428D-833A-651506BF319D}" type="datetimeFigureOut">
              <a:rPr lang="en-US"/>
              <a:pPr>
                <a:defRPr/>
              </a:pPr>
              <a:t>12/4/2024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DA29D-90EE-4FE1-A882-1C59F8863F9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5FA00-34D5-420F-991B-9E1E64000D41}" type="datetimeFigureOut">
              <a:rPr lang="en-US"/>
              <a:pPr>
                <a:defRPr/>
              </a:pPr>
              <a:t>12/4/2024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FF439-EAF1-4BFC-8589-FF20A5ABED5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650D8-7172-47F8-9B6D-F2B1AFF47F5B}" type="datetimeFigureOut">
              <a:rPr lang="en-US"/>
              <a:pPr>
                <a:defRPr/>
              </a:pPr>
              <a:t>12/4/2024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4FD70-1682-4AC2-A4C7-DA6A6902202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9F09C-BAAB-4412-8F5C-411D917A2C16}" type="datetimeFigureOut">
              <a:rPr lang="en-US"/>
              <a:pPr>
                <a:defRPr/>
              </a:pPr>
              <a:t>12/4/2024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AED56-B7D7-4EE5-8F65-169323F75DB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29211-5827-4601-9D47-24933026DF1D}" type="datetimeFigureOut">
              <a:rPr lang="en-US"/>
              <a:pPr>
                <a:defRPr/>
              </a:pPr>
              <a:t>12/4/2024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3B370-78DC-4FF5-986C-33C8C61CED8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10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10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1BD2BE-5062-4C93-941D-B3A34CB3A5F2}" type="datetimeFigureOut">
              <a:rPr lang="en-US"/>
              <a:pPr>
                <a:defRPr/>
              </a:pPr>
              <a:t>12/4/2024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F375E-2E3A-46AE-AA52-B5F73411D48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B6ADD-4C25-4D07-886D-1B3F4C0340FE}" type="datetimeFigureOut">
              <a:rPr lang="en-US"/>
              <a:pPr>
                <a:defRPr/>
              </a:pPr>
              <a:t>12/4/2024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7A44A-FCB1-4C15-8B85-AA44A4A0034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421C38-14AA-4FE6-AB50-A4714EFB4277}" type="datetimeFigureOut">
              <a:rPr lang="en-US"/>
              <a:pPr>
                <a:defRPr/>
              </a:pPr>
              <a:t>12/4/2024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3316F-AA3E-4A2B-AF23-BB00DC2C803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CE836-0F48-49A2-BFE5-D1AB224ECD01}" type="datetimeFigureOut">
              <a:rPr lang="en-US"/>
              <a:pPr>
                <a:defRPr/>
              </a:pPr>
              <a:t>12/4/2024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6815E7-06AE-4E2A-A57C-0689F5598A2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4494DF3-A483-46AF-9E1D-DDB37D0480F3}" type="datetimeFigureOut">
              <a:rPr lang="en-US"/>
              <a:pPr>
                <a:defRPr/>
              </a:pPr>
              <a:t>12/4/2024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E5BF02D-0C27-492D-9D80-3B36C4DA04F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youtube.com/watch?v=BOLR3pQt8z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 descr="Hillside_Header_bi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"/>
            <a:ext cx="9144000" cy="146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TextBox 4"/>
          <p:cNvSpPr txBox="1">
            <a:spLocks noChangeArrowheads="1"/>
          </p:cNvSpPr>
          <p:nvPr/>
        </p:nvSpPr>
        <p:spPr bwMode="auto">
          <a:xfrm>
            <a:off x="1420813" y="420688"/>
            <a:ext cx="33893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  <a:cs typeface="Arial" charset="0"/>
              </a:rPr>
              <a:t>Hillside </a:t>
            </a:r>
            <a:r>
              <a:rPr lang="en-US" dirty="0" smtClean="0">
                <a:solidFill>
                  <a:schemeClr val="bg1"/>
                </a:solidFill>
                <a:cs typeface="Arial" charset="0"/>
              </a:rPr>
              <a:t>Infant </a:t>
            </a:r>
            <a:r>
              <a:rPr lang="en-US" dirty="0">
                <a:solidFill>
                  <a:schemeClr val="bg1"/>
                </a:solidFill>
                <a:cs typeface="Arial" charset="0"/>
              </a:rPr>
              <a:t>School </a:t>
            </a:r>
          </a:p>
        </p:txBody>
      </p:sp>
      <p:sp>
        <p:nvSpPr>
          <p:cNvPr id="15363" name="TextBox 2"/>
          <p:cNvSpPr txBox="1">
            <a:spLocks noChangeArrowheads="1"/>
          </p:cNvSpPr>
          <p:nvPr/>
        </p:nvSpPr>
        <p:spPr bwMode="auto">
          <a:xfrm>
            <a:off x="1492250" y="2487613"/>
            <a:ext cx="725963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500" b="1" u="sng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73299" y="1564250"/>
            <a:ext cx="7826199" cy="36317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endParaRPr lang="en-GB" sz="40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+mn-lt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GB" sz="4400" b="1" cap="all" dirty="0" smtClean="0">
                <a:ln w="0"/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Supporting your child's Fine and gross motor skills</a:t>
            </a:r>
            <a:endParaRPr lang="en-GB" sz="4400" b="1" cap="all" dirty="0">
              <a:ln w="0"/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en-GB" sz="4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+mn-lt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9245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 descr="Hillside_Header_bi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"/>
            <a:ext cx="9144000" cy="146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TextBox 4"/>
          <p:cNvSpPr txBox="1">
            <a:spLocks noChangeArrowheads="1"/>
          </p:cNvSpPr>
          <p:nvPr/>
        </p:nvSpPr>
        <p:spPr bwMode="auto">
          <a:xfrm>
            <a:off x="1420813" y="420688"/>
            <a:ext cx="33893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  <a:cs typeface="Arial" charset="0"/>
              </a:rPr>
              <a:t>Hillside </a:t>
            </a:r>
            <a:r>
              <a:rPr lang="en-US" dirty="0" smtClean="0">
                <a:solidFill>
                  <a:schemeClr val="bg1"/>
                </a:solidFill>
                <a:cs typeface="Arial" charset="0"/>
              </a:rPr>
              <a:t>Infant </a:t>
            </a:r>
            <a:r>
              <a:rPr lang="en-US" dirty="0">
                <a:solidFill>
                  <a:schemeClr val="bg1"/>
                </a:solidFill>
                <a:cs typeface="Arial" charset="0"/>
              </a:rPr>
              <a:t>School </a:t>
            </a:r>
          </a:p>
        </p:txBody>
      </p:sp>
      <p:sp>
        <p:nvSpPr>
          <p:cNvPr id="15363" name="TextBox 2"/>
          <p:cNvSpPr txBox="1">
            <a:spLocks noChangeArrowheads="1"/>
          </p:cNvSpPr>
          <p:nvPr/>
        </p:nvSpPr>
        <p:spPr bwMode="auto">
          <a:xfrm>
            <a:off x="1492250" y="2487613"/>
            <a:ext cx="725963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500" b="1" u="sng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333375" y="1450216"/>
            <a:ext cx="8305800" cy="867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sz="40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are gross motor </a:t>
            </a:r>
            <a:r>
              <a:rPr lang="en-GB" sz="40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skills? </a:t>
            </a:r>
            <a:endParaRPr lang="en-GB" sz="4000" b="1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2753" y="2593213"/>
            <a:ext cx="841851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8128" indent="-258128" algn="ctr">
              <a:buNone/>
            </a:pPr>
            <a:r>
              <a:rPr lang="en-GB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 describes how </a:t>
            </a: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child is moving their whole body using large muscle groups. </a:t>
            </a:r>
            <a:r>
              <a:rPr lang="en-GB" sz="2400" dirty="0">
                <a:ea typeface="+mn-lt"/>
                <a:cs typeface="+mn-lt"/>
              </a:rPr>
              <a:t> </a:t>
            </a:r>
            <a:endParaRPr lang="en-GB" sz="2400" dirty="0" smtClean="0">
              <a:ea typeface="+mn-lt"/>
              <a:cs typeface="+mn-lt"/>
            </a:endParaRPr>
          </a:p>
          <a:p>
            <a:pPr marL="258128" indent="-258128" algn="ctr">
              <a:buNone/>
            </a:pPr>
            <a:endParaRPr lang="en-GB" sz="2400" dirty="0">
              <a:cs typeface="Arial" panose="020B0604020202020204"/>
            </a:endParaRPr>
          </a:p>
          <a:p>
            <a:pPr marL="258128" indent="-258128" algn="ctr">
              <a:buNone/>
            </a:pPr>
            <a:r>
              <a:rPr lang="en-GB" sz="2400" dirty="0">
                <a:ea typeface="+mn-lt"/>
                <a:cs typeface="+mn-lt"/>
              </a:rPr>
              <a:t> </a:t>
            </a: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Examples include; walking, running, jumping, </a:t>
            </a:r>
            <a:r>
              <a:rPr lang="en-GB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swimming, throwing </a:t>
            </a: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catching a </a:t>
            </a:r>
            <a:r>
              <a:rPr lang="en-GB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ball, climbing and cycling.</a:t>
            </a:r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AutoShape 2" descr="How to Encourage Kids to Ju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5825" y="4691628"/>
            <a:ext cx="2898419" cy="1981341"/>
          </a:xfrm>
          <a:prstGeom prst="rect">
            <a:avLst/>
          </a:prstGeom>
        </p:spPr>
      </p:pic>
      <p:pic>
        <p:nvPicPr>
          <p:cNvPr id="1028" name="Picture 4" descr="15,900+ Kid Climbing Playground Stock Photos, Pictures &amp; Royalty-Free  Images - iStock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4717744"/>
            <a:ext cx="2753183" cy="1835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f your kid can't catch a ball, it's undermining their confidenc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487" y="4717744"/>
            <a:ext cx="2930121" cy="195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245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 descr="Hillside_Header_bi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"/>
            <a:ext cx="9144000" cy="146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TextBox 4"/>
          <p:cNvSpPr txBox="1">
            <a:spLocks noChangeArrowheads="1"/>
          </p:cNvSpPr>
          <p:nvPr/>
        </p:nvSpPr>
        <p:spPr bwMode="auto">
          <a:xfrm>
            <a:off x="1420813" y="420688"/>
            <a:ext cx="33893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  <a:cs typeface="Arial" charset="0"/>
              </a:rPr>
              <a:t>Hillside </a:t>
            </a:r>
            <a:r>
              <a:rPr lang="en-US" dirty="0" smtClean="0">
                <a:solidFill>
                  <a:schemeClr val="bg1"/>
                </a:solidFill>
                <a:cs typeface="Arial" charset="0"/>
              </a:rPr>
              <a:t>Infant </a:t>
            </a:r>
            <a:r>
              <a:rPr lang="en-US" dirty="0">
                <a:solidFill>
                  <a:schemeClr val="bg1"/>
                </a:solidFill>
                <a:cs typeface="Arial" charset="0"/>
              </a:rPr>
              <a:t>School </a:t>
            </a:r>
          </a:p>
        </p:txBody>
      </p:sp>
      <p:sp>
        <p:nvSpPr>
          <p:cNvPr id="15363" name="TextBox 2"/>
          <p:cNvSpPr txBox="1">
            <a:spLocks noChangeArrowheads="1"/>
          </p:cNvSpPr>
          <p:nvPr/>
        </p:nvSpPr>
        <p:spPr bwMode="auto">
          <a:xfrm>
            <a:off x="1492250" y="2487613"/>
            <a:ext cx="725963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500" b="1" u="sng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333375" y="1619928"/>
            <a:ext cx="8305800" cy="867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sz="40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Why are gross motor skills important</a:t>
            </a:r>
            <a:r>
              <a:rPr lang="en-GB" sz="40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en-GB" sz="4000" b="1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83673" y="2986170"/>
            <a:ext cx="710738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Gross motor skills are important for overall physical development, posture, coordination and balance. </a:t>
            </a:r>
            <a:endParaRPr lang="en-GB" sz="28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Learning </a:t>
            </a: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these basic movements help children move from one position to another in a smooth and efficient manner.</a:t>
            </a:r>
          </a:p>
        </p:txBody>
      </p:sp>
    </p:spTree>
    <p:extLst>
      <p:ext uri="{BB962C8B-B14F-4D97-AF65-F5344CB8AC3E}">
        <p14:creationId xmlns:p14="http://schemas.microsoft.com/office/powerpoint/2010/main" val="655574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 descr="Hillside_Header_bi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"/>
            <a:ext cx="9144000" cy="146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TextBox 4"/>
          <p:cNvSpPr txBox="1">
            <a:spLocks noChangeArrowheads="1"/>
          </p:cNvSpPr>
          <p:nvPr/>
        </p:nvSpPr>
        <p:spPr bwMode="auto">
          <a:xfrm>
            <a:off x="1420813" y="420688"/>
            <a:ext cx="33893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  <a:cs typeface="Arial" charset="0"/>
              </a:rPr>
              <a:t>Hillside </a:t>
            </a:r>
            <a:r>
              <a:rPr lang="en-US" dirty="0" smtClean="0">
                <a:solidFill>
                  <a:schemeClr val="bg1"/>
                </a:solidFill>
                <a:cs typeface="Arial" charset="0"/>
              </a:rPr>
              <a:t>Infant </a:t>
            </a:r>
            <a:r>
              <a:rPr lang="en-US" dirty="0">
                <a:solidFill>
                  <a:schemeClr val="bg1"/>
                </a:solidFill>
                <a:cs typeface="Arial" charset="0"/>
              </a:rPr>
              <a:t>School </a:t>
            </a:r>
          </a:p>
        </p:txBody>
      </p:sp>
      <p:sp>
        <p:nvSpPr>
          <p:cNvPr id="15363" name="TextBox 2"/>
          <p:cNvSpPr txBox="1">
            <a:spLocks noChangeArrowheads="1"/>
          </p:cNvSpPr>
          <p:nvPr/>
        </p:nvSpPr>
        <p:spPr bwMode="auto">
          <a:xfrm>
            <a:off x="1492250" y="2487613"/>
            <a:ext cx="725963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500" b="1" u="sng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333375" y="1450213"/>
            <a:ext cx="8305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endParaRPr lang="en-GB" sz="40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3385" y="2364835"/>
            <a:ext cx="841851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200" dirty="0">
              <a:latin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FCEC0F-2C95-46EF-9EC7-82E3B2A389E3}"/>
              </a:ext>
            </a:extLst>
          </p:cNvPr>
          <p:cNvSpPr txBox="1"/>
          <p:nvPr/>
        </p:nvSpPr>
        <p:spPr>
          <a:xfrm>
            <a:off x="256053" y="2580277"/>
            <a:ext cx="8383122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r>
              <a:rPr lang="en-GB" sz="32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the time your child starts nursery (3 years of age) they should be </a:t>
            </a:r>
            <a:r>
              <a:rPr lang="en-GB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balancing</a:t>
            </a:r>
            <a:r>
              <a:rPr lang="en-GB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throwing, kicking a ball, jumping, running, climbing on </a:t>
            </a:r>
            <a:r>
              <a:rPr lang="en-GB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off equipment.</a:t>
            </a:r>
            <a:endParaRPr lang="en-GB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endParaRPr lang="en-GB" dirty="0">
              <a:solidFill>
                <a:srgbClr val="000000"/>
              </a:solidFill>
              <a:latin typeface="+mn-lt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01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 descr="Hillside_Header_bi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"/>
            <a:ext cx="9144000" cy="146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TextBox 4"/>
          <p:cNvSpPr txBox="1">
            <a:spLocks noChangeArrowheads="1"/>
          </p:cNvSpPr>
          <p:nvPr/>
        </p:nvSpPr>
        <p:spPr bwMode="auto">
          <a:xfrm>
            <a:off x="1420813" y="420688"/>
            <a:ext cx="33893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  <a:cs typeface="Arial" charset="0"/>
              </a:rPr>
              <a:t>Hillside </a:t>
            </a:r>
            <a:r>
              <a:rPr lang="en-US" dirty="0" smtClean="0">
                <a:solidFill>
                  <a:schemeClr val="bg1"/>
                </a:solidFill>
                <a:cs typeface="Arial" charset="0"/>
              </a:rPr>
              <a:t>Infant </a:t>
            </a:r>
            <a:r>
              <a:rPr lang="en-US" dirty="0">
                <a:solidFill>
                  <a:schemeClr val="bg1"/>
                </a:solidFill>
                <a:cs typeface="Arial" charset="0"/>
              </a:rPr>
              <a:t>School </a:t>
            </a:r>
          </a:p>
        </p:txBody>
      </p:sp>
      <p:sp>
        <p:nvSpPr>
          <p:cNvPr id="15363" name="TextBox 2"/>
          <p:cNvSpPr txBox="1">
            <a:spLocks noChangeArrowheads="1"/>
          </p:cNvSpPr>
          <p:nvPr/>
        </p:nvSpPr>
        <p:spPr bwMode="auto">
          <a:xfrm>
            <a:off x="803564" y="2487613"/>
            <a:ext cx="7948324" cy="232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Play ball games such as catch, kicking or throwing a ball at a target, throwing a ball through a hoop or bowling. </a:t>
            </a:r>
            <a:endParaRPr lang="en-GB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Bouncing </a:t>
            </a: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 a trampoline is a fun activity for improving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coordination.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Dance and gymnastics will help develop coordination and muscle strength</a:t>
            </a:r>
          </a:p>
          <a:p>
            <a:endParaRPr lang="en-US" sz="2500" b="1" u="sng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333375" y="1450219"/>
            <a:ext cx="8305800" cy="91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sz="40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can you do?</a:t>
            </a:r>
            <a:endParaRPr lang="en-GB" sz="4000" b="1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3375" y="2364834"/>
            <a:ext cx="86086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>
              <a:ea typeface="+mn-lt"/>
              <a:cs typeface="+mn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423" y="4606251"/>
            <a:ext cx="2378886" cy="16986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b="6746"/>
          <a:stretch/>
        </p:blipFill>
        <p:spPr>
          <a:xfrm>
            <a:off x="3293497" y="4606251"/>
            <a:ext cx="2540565" cy="169864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32513" y="4606251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46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14399" y="1857036"/>
            <a:ext cx="763385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Riding on a scooter will help with core strength and balance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Visiting the park is a great way for your child to use a variety of different equipment to help develop their gross motor skills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Letting them take risks is important for their development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793" cy="146316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648" y="4817726"/>
            <a:ext cx="2631497" cy="17543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9084" y="4850144"/>
            <a:ext cx="2430607" cy="17361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4631" y="4835910"/>
            <a:ext cx="2630632" cy="1750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478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 descr="Hillside_Header_bi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"/>
            <a:ext cx="9144000" cy="146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TextBox 4"/>
          <p:cNvSpPr txBox="1">
            <a:spLocks noChangeArrowheads="1"/>
          </p:cNvSpPr>
          <p:nvPr/>
        </p:nvSpPr>
        <p:spPr bwMode="auto">
          <a:xfrm>
            <a:off x="1420813" y="420688"/>
            <a:ext cx="33893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  <a:cs typeface="Arial" charset="0"/>
              </a:rPr>
              <a:t>Hillside </a:t>
            </a:r>
            <a:r>
              <a:rPr lang="en-US" dirty="0" smtClean="0">
                <a:solidFill>
                  <a:schemeClr val="bg1"/>
                </a:solidFill>
                <a:cs typeface="Arial" charset="0"/>
              </a:rPr>
              <a:t>Infant </a:t>
            </a:r>
            <a:r>
              <a:rPr lang="en-US" dirty="0">
                <a:solidFill>
                  <a:schemeClr val="bg1"/>
                </a:solidFill>
                <a:cs typeface="Arial" charset="0"/>
              </a:rPr>
              <a:t>School </a:t>
            </a:r>
          </a:p>
        </p:txBody>
      </p:sp>
      <p:sp>
        <p:nvSpPr>
          <p:cNvPr id="15363" name="TextBox 2"/>
          <p:cNvSpPr txBox="1">
            <a:spLocks noChangeArrowheads="1"/>
          </p:cNvSpPr>
          <p:nvPr/>
        </p:nvSpPr>
        <p:spPr bwMode="auto">
          <a:xfrm>
            <a:off x="1492250" y="2487613"/>
            <a:ext cx="725963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500" b="1" u="sng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5" name="Title 4"/>
          <p:cNvSpPr txBox="1">
            <a:spLocks/>
          </p:cNvSpPr>
          <p:nvPr/>
        </p:nvSpPr>
        <p:spPr bwMode="auto">
          <a:xfrm>
            <a:off x="419100" y="1640313"/>
            <a:ext cx="8305800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7500"/>
          </a:bodyPr>
          <a:lstStyle>
            <a:lvl1pPr algn="ctr" defTabSz="457200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defTabSz="914400">
              <a:spcBef>
                <a:spcPct val="20000"/>
              </a:spcBef>
            </a:pPr>
            <a:r>
              <a:rPr lang="en-GB" sz="48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What are Fine </a:t>
            </a:r>
            <a:r>
              <a:rPr lang="en-GB" sz="48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motor skills</a:t>
            </a:r>
            <a:endParaRPr lang="en-GB" sz="48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175" lvl="0" defTabSz="914400">
              <a:spcBef>
                <a:spcPct val="20000"/>
              </a:spcBef>
            </a:pPr>
            <a:r>
              <a:rPr lang="en-GB" sz="2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Fine motor skills are the ability to make movements using the small muscles in our hands and wrists.</a:t>
            </a:r>
            <a:endParaRPr lang="en-US" sz="29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175" lvl="0" algn="l" defTabSz="914400">
              <a:spcBef>
                <a:spcPct val="20000"/>
              </a:spcBef>
            </a:pPr>
            <a:endParaRPr lang="en-GB" sz="29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175" lvl="0" defTabSz="914400">
              <a:spcBef>
                <a:spcPct val="20000"/>
              </a:spcBef>
            </a:pPr>
            <a:r>
              <a:rPr lang="en-GB" sz="29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Developing </a:t>
            </a:r>
            <a:r>
              <a:rPr lang="en-GB" sz="2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fine motor skills helps children do things like eating, </a:t>
            </a:r>
            <a:r>
              <a:rPr lang="en-GB" sz="29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writing, manipulating </a:t>
            </a:r>
            <a:r>
              <a:rPr lang="en-GB" sz="2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objects and getting dressed</a:t>
            </a:r>
            <a:r>
              <a:rPr lang="en-GB" sz="29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br>
              <a:rPr lang="en-GB" sz="29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en-GB" sz="29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8821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 descr="Hillside_Header_bi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"/>
            <a:ext cx="9144000" cy="146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TextBox 4"/>
          <p:cNvSpPr txBox="1">
            <a:spLocks noChangeArrowheads="1"/>
          </p:cNvSpPr>
          <p:nvPr/>
        </p:nvSpPr>
        <p:spPr bwMode="auto">
          <a:xfrm>
            <a:off x="1420813" y="420688"/>
            <a:ext cx="33893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  <a:cs typeface="Arial" charset="0"/>
              </a:rPr>
              <a:t>Hillside </a:t>
            </a:r>
            <a:r>
              <a:rPr lang="en-US" dirty="0" smtClean="0">
                <a:solidFill>
                  <a:schemeClr val="bg1"/>
                </a:solidFill>
                <a:cs typeface="Arial" charset="0"/>
              </a:rPr>
              <a:t>Infant </a:t>
            </a:r>
            <a:r>
              <a:rPr lang="en-US" dirty="0">
                <a:solidFill>
                  <a:schemeClr val="bg1"/>
                </a:solidFill>
                <a:cs typeface="Arial" charset="0"/>
              </a:rPr>
              <a:t>School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93572" y="2422203"/>
            <a:ext cx="815687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eaLnBrk="0" hangingPunct="0"/>
            <a:endParaRPr lang="en-US" sz="4400" b="1" u="sng" dirty="0" smtClean="0">
              <a:latin typeface="+mj-lt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427" y="1660302"/>
            <a:ext cx="8427145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u="sng" dirty="0" smtClean="0"/>
              <a:t> </a:t>
            </a:r>
            <a:r>
              <a:rPr lang="en-GB" sz="2800" b="1" u="sng" dirty="0"/>
              <a:t>Ways to Improve Children’s Fine Motor Skills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 </a:t>
            </a:r>
            <a:r>
              <a:rPr lang="en-GB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Encourage </a:t>
            </a: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child to </a:t>
            </a:r>
            <a:r>
              <a:rPr lang="en-GB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feed themselves using a knife,    </a:t>
            </a:r>
            <a:r>
              <a:rPr lang="en-GB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fork </a:t>
            </a:r>
            <a:r>
              <a:rPr lang="en-GB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spoon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Encourage your child to get dressed on </a:t>
            </a: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their </a:t>
            </a:r>
            <a:r>
              <a:rPr lang="en-GB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own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Encourage arts and crafts; painting, colouring, drawing cutting and sticking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392" y="4876310"/>
            <a:ext cx="3232200" cy="17184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9881" y="3759513"/>
            <a:ext cx="1925691" cy="28981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6609" y="4876310"/>
            <a:ext cx="2371761" cy="1778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24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2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Play </a:t>
            </a: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board games and puzzles with them</a:t>
            </a:r>
          </a:p>
          <a:p>
            <a:r>
              <a:rPr lang="en-GB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Construction </a:t>
            </a: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play with large or smaller blocks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Create with Play-Doh – Dough Disco</a:t>
            </a:r>
          </a:p>
          <a:p>
            <a:r>
              <a:rPr lang="en-GB" sz="2400" dirty="0">
                <a:hlinkClick r:id="rId2"/>
              </a:rPr>
              <a:t>https://</a:t>
            </a:r>
            <a:r>
              <a:rPr lang="en-GB" sz="2400" dirty="0" smtClean="0">
                <a:hlinkClick r:id="rId2"/>
              </a:rPr>
              <a:t>www.youtube.com/watch?v=BOLR3pQt8zg</a:t>
            </a:r>
            <a:endParaRPr lang="en-GB" sz="2400" dirty="0" smtClean="0"/>
          </a:p>
          <a:p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793" cy="14631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7735" y="4674752"/>
            <a:ext cx="2750992" cy="18339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717" y="4674753"/>
            <a:ext cx="2750993" cy="18339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0752" y="4674754"/>
            <a:ext cx="2692844" cy="179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661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7527" y="1477021"/>
            <a:ext cx="66778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Encourage activities to strengthen fingers; peg boards, threading, tweezers, clothes pegs and shape sorting </a:t>
            </a:r>
            <a:r>
              <a:rPr lang="en-GB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activities. </a:t>
            </a:r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793" cy="14631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790" y="2660073"/>
            <a:ext cx="4022035" cy="18426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8422" y="2655530"/>
            <a:ext cx="3657630" cy="18471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1791" y="4660899"/>
            <a:ext cx="4059715" cy="196157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08422" y="4660899"/>
            <a:ext cx="3675997" cy="196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3797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 descr="Hillside_Header_bi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"/>
            <a:ext cx="9144000" cy="146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TextBox 4"/>
          <p:cNvSpPr txBox="1">
            <a:spLocks noChangeArrowheads="1"/>
          </p:cNvSpPr>
          <p:nvPr/>
        </p:nvSpPr>
        <p:spPr bwMode="auto">
          <a:xfrm>
            <a:off x="1420813" y="420688"/>
            <a:ext cx="33893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  <a:cs typeface="Arial" charset="0"/>
              </a:rPr>
              <a:t>Hillside </a:t>
            </a:r>
            <a:r>
              <a:rPr lang="en-US" dirty="0" smtClean="0">
                <a:solidFill>
                  <a:schemeClr val="bg1"/>
                </a:solidFill>
                <a:cs typeface="Arial" charset="0"/>
              </a:rPr>
              <a:t>Infant </a:t>
            </a:r>
            <a:r>
              <a:rPr lang="en-US" dirty="0">
                <a:solidFill>
                  <a:schemeClr val="bg1"/>
                </a:solidFill>
                <a:cs typeface="Arial" charset="0"/>
              </a:rPr>
              <a:t>School </a:t>
            </a:r>
          </a:p>
        </p:txBody>
      </p:sp>
      <p:sp>
        <p:nvSpPr>
          <p:cNvPr id="15363" name="TextBox 2"/>
          <p:cNvSpPr txBox="1">
            <a:spLocks noChangeArrowheads="1"/>
          </p:cNvSpPr>
          <p:nvPr/>
        </p:nvSpPr>
        <p:spPr bwMode="auto">
          <a:xfrm>
            <a:off x="1492250" y="2487613"/>
            <a:ext cx="725963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500" b="1" u="sng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5" name="Title 4"/>
          <p:cNvSpPr txBox="1">
            <a:spLocks/>
          </p:cNvSpPr>
          <p:nvPr/>
        </p:nvSpPr>
        <p:spPr bwMode="auto">
          <a:xfrm>
            <a:off x="419100" y="1640313"/>
            <a:ext cx="8305800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>
            <a:lvl1pPr algn="ctr" defTabSz="457200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endParaRPr lang="en-GB" sz="3200" dirty="0" smtClean="0"/>
          </a:p>
          <a:p>
            <a:pPr lvl="0" algn="l" defTabSz="914400">
              <a:spcBef>
                <a:spcPct val="20000"/>
              </a:spcBef>
            </a:pPr>
            <a:r>
              <a:rPr lang="en-GB" sz="4000" b="1" u="sng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Handwriting</a:t>
            </a:r>
          </a:p>
          <a:p>
            <a:pPr algn="l"/>
            <a:endParaRPr lang="en-GB" sz="3200" dirty="0"/>
          </a:p>
          <a:p>
            <a:r>
              <a:rPr lang="en-GB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Handwriting </a:t>
            </a:r>
            <a:r>
              <a:rPr lang="en-GB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a </a:t>
            </a:r>
            <a:r>
              <a: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whole body </a:t>
            </a:r>
            <a:r>
              <a:rPr lang="en-GB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skill!</a:t>
            </a:r>
          </a:p>
          <a:p>
            <a:r>
              <a:rPr lang="en-GB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write we use both fine and gross motor skills!</a:t>
            </a:r>
          </a:p>
          <a:p>
            <a:r>
              <a:rPr lang="en-GB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a child has weak core / posture / upper body strength / shoulder stability they will really struggle to </a:t>
            </a:r>
            <a:r>
              <a:rPr lang="en-GB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write.</a:t>
            </a:r>
            <a:endParaRPr lang="en-GB" sz="3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 that's why it is so important that we develop these skills from an early </a:t>
            </a:r>
            <a:r>
              <a:rPr lang="en-GB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age!</a:t>
            </a:r>
            <a:endParaRPr lang="en-GB" sz="32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en-GB" sz="1400" dirty="0" smtClean="0"/>
          </a:p>
          <a:p>
            <a:pPr algn="l"/>
            <a:endParaRPr lang="en-GB" sz="3100" dirty="0"/>
          </a:p>
        </p:txBody>
      </p:sp>
    </p:spTree>
    <p:extLst>
      <p:ext uri="{BB962C8B-B14F-4D97-AF65-F5344CB8AC3E}">
        <p14:creationId xmlns:p14="http://schemas.microsoft.com/office/powerpoint/2010/main" val="1126373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 descr="Hillside_Header_bi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"/>
            <a:ext cx="9144000" cy="146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TextBox 4"/>
          <p:cNvSpPr txBox="1">
            <a:spLocks noChangeArrowheads="1"/>
          </p:cNvSpPr>
          <p:nvPr/>
        </p:nvSpPr>
        <p:spPr bwMode="auto">
          <a:xfrm>
            <a:off x="1420813" y="420688"/>
            <a:ext cx="33893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  <a:cs typeface="Arial" charset="0"/>
              </a:rPr>
              <a:t>Hillside </a:t>
            </a:r>
            <a:r>
              <a:rPr lang="en-US" dirty="0" smtClean="0">
                <a:solidFill>
                  <a:schemeClr val="bg1"/>
                </a:solidFill>
                <a:cs typeface="Arial" charset="0"/>
              </a:rPr>
              <a:t>Infant </a:t>
            </a:r>
            <a:r>
              <a:rPr lang="en-US" dirty="0">
                <a:solidFill>
                  <a:schemeClr val="bg1"/>
                </a:solidFill>
                <a:cs typeface="Arial" charset="0"/>
              </a:rPr>
              <a:t>School </a:t>
            </a:r>
          </a:p>
        </p:txBody>
      </p:sp>
      <p:sp>
        <p:nvSpPr>
          <p:cNvPr id="15363" name="TextBox 2"/>
          <p:cNvSpPr txBox="1">
            <a:spLocks noChangeArrowheads="1"/>
          </p:cNvSpPr>
          <p:nvPr/>
        </p:nvSpPr>
        <p:spPr bwMode="auto">
          <a:xfrm>
            <a:off x="1492250" y="2487613"/>
            <a:ext cx="725963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500" b="1" u="sng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3916" y="1483787"/>
            <a:ext cx="8607972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Essential skills </a:t>
            </a:r>
            <a:r>
              <a:rPr lang="en-GB" sz="32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Handwriting</a:t>
            </a:r>
            <a:r>
              <a:rPr lang="en-GB" sz="32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.....</a:t>
            </a:r>
          </a:p>
          <a:p>
            <a:pPr>
              <a:buFont typeface="Arial" pitchFamily="34" charset="0"/>
              <a:buChar char="•"/>
            </a:pPr>
            <a:r>
              <a:rPr lang="en-GB" sz="4400" dirty="0" smtClean="0">
                <a:latin typeface="+mj-lt"/>
              </a:rPr>
              <a:t> </a:t>
            </a:r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Visual </a:t>
            </a:r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motor</a:t>
            </a:r>
            <a:r>
              <a:rPr lang="en-GB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ability to translate a visual image, or a visual plan, into an accurate motor </a:t>
            </a:r>
            <a:r>
              <a:rPr lang="en-GB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action / movement</a:t>
            </a:r>
            <a:endParaRPr lang="en-GB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4400" dirty="0" smtClean="0">
                <a:latin typeface="+mj-lt"/>
              </a:rPr>
              <a:t> </a:t>
            </a:r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Visual </a:t>
            </a: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perception </a:t>
            </a:r>
            <a:r>
              <a:rPr lang="en-GB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brain's ability to make sense of what the eyes see. </a:t>
            </a:r>
            <a:endParaRPr lang="en-GB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4400" dirty="0" smtClean="0">
                <a:latin typeface="+mj-lt"/>
              </a:rPr>
              <a:t> </a:t>
            </a:r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Fine </a:t>
            </a: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motor 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ability to make movements using the small muscles in our hands and wrists.</a:t>
            </a:r>
            <a:endParaRPr lang="en-GB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4400" dirty="0" smtClean="0">
                <a:latin typeface="+mj-lt"/>
              </a:rPr>
              <a:t> </a:t>
            </a:r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Trunk </a:t>
            </a: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control </a:t>
            </a:r>
            <a:r>
              <a:rPr lang="en-GB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ability to control your upper body (your trunk or torso). It affects how well you can hold your body upright when sitting or moving.</a:t>
            </a:r>
            <a:endParaRPr lang="en-GB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4400" dirty="0" smtClean="0">
                <a:latin typeface="+mj-lt"/>
              </a:rPr>
              <a:t> </a:t>
            </a:r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Shoulder </a:t>
            </a:r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stability 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have good shoulder stability, you'll be able to easily coordinate moving your arms in a smooth </a:t>
            </a:r>
            <a:r>
              <a:rPr lang="en-GB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way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essential for handwriting</a:t>
            </a:r>
            <a:endParaRPr lang="en-GB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245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 descr="Hillside_Header_bi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"/>
            <a:ext cx="9144000" cy="146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TextBox 4"/>
          <p:cNvSpPr txBox="1">
            <a:spLocks noChangeArrowheads="1"/>
          </p:cNvSpPr>
          <p:nvPr/>
        </p:nvSpPr>
        <p:spPr bwMode="auto">
          <a:xfrm>
            <a:off x="1420813" y="420688"/>
            <a:ext cx="33893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  <a:cs typeface="Arial" charset="0"/>
              </a:rPr>
              <a:t>Hillside </a:t>
            </a:r>
            <a:r>
              <a:rPr lang="en-US" dirty="0" smtClean="0">
                <a:solidFill>
                  <a:schemeClr val="bg1"/>
                </a:solidFill>
                <a:cs typeface="Arial" charset="0"/>
              </a:rPr>
              <a:t>Infant </a:t>
            </a:r>
            <a:r>
              <a:rPr lang="en-US" dirty="0">
                <a:solidFill>
                  <a:schemeClr val="bg1"/>
                </a:solidFill>
                <a:cs typeface="Arial" charset="0"/>
              </a:rPr>
              <a:t>School </a:t>
            </a:r>
          </a:p>
        </p:txBody>
      </p:sp>
      <p:sp>
        <p:nvSpPr>
          <p:cNvPr id="15363" name="TextBox 2"/>
          <p:cNvSpPr txBox="1">
            <a:spLocks noChangeArrowheads="1"/>
          </p:cNvSpPr>
          <p:nvPr/>
        </p:nvSpPr>
        <p:spPr bwMode="auto">
          <a:xfrm>
            <a:off x="1492250" y="2487613"/>
            <a:ext cx="725963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500" b="1" u="sng" dirty="0">
              <a:solidFill>
                <a:srgbClr val="FF0000"/>
              </a:solidFill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1890" y="1626758"/>
            <a:ext cx="3514998" cy="50985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793" cy="14631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2953" y="1627031"/>
            <a:ext cx="3558886" cy="5099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733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793" cy="14631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3273" y="1599484"/>
            <a:ext cx="6207899" cy="511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9988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793" cy="146316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you for coming!</a:t>
            </a:r>
          </a:p>
          <a:p>
            <a:pPr marL="0" indent="0" algn="ctr">
              <a:buNone/>
            </a:pPr>
            <a:endParaRPr lang="en-GB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>
              <a:buNone/>
            </a:pPr>
            <a:r>
              <a:rPr lang="en-GB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Natalie Pugh – Pastoral care lead / DDSL</a:t>
            </a:r>
          </a:p>
          <a:p>
            <a:pPr marL="0" indent="0" algn="ctr">
              <a:buNone/>
            </a:pPr>
            <a:r>
              <a:rPr lang="en-GB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Emma Lloyd – Inclusion Therapist</a:t>
            </a:r>
            <a:endParaRPr lang="en-GB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7023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5970</TotalTime>
  <Words>515</Words>
  <Application>Microsoft Office PowerPoint</Application>
  <PresentationFormat>On-screen Show (4:3)</PresentationFormat>
  <Paragraphs>68</Paragraphs>
  <Slides>16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Tahoma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Mac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Mac</dc:creator>
  <cp:lastModifiedBy>Teacher</cp:lastModifiedBy>
  <cp:revision>285</cp:revision>
  <cp:lastPrinted>2017-02-22T14:40:11Z</cp:lastPrinted>
  <dcterms:created xsi:type="dcterms:W3CDTF">2016-02-09T20:43:59Z</dcterms:created>
  <dcterms:modified xsi:type="dcterms:W3CDTF">2024-12-04T15:59:18Z</dcterms:modified>
</cp:coreProperties>
</file>