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hEyZdKSu88dGm3djO9SOSqV4cL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" name="Google Shape;5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" name="Google Shape;7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" name="Google Shape;8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1" name="Google Shape;10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0" name="Google Shape;12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1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" name="Google Shape;22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22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4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24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6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7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7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9DAF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buried-treasure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Wednesday 4</a:t>
            </a:r>
            <a:r>
              <a:rPr lang="en" baseline="30000"/>
              <a:t>th</a:t>
            </a:r>
            <a:r>
              <a:rPr lang="en"/>
              <a:t> February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Targeted Phonic Workshop</a:t>
            </a:r>
            <a:endParaRPr/>
          </a:p>
        </p:txBody>
      </p:sp>
      <p:sp>
        <p:nvSpPr>
          <p:cNvPr id="55" name="Google Shape;55;p1"/>
          <p:cNvSpPr txBox="1">
            <a:spLocks noGrp="1"/>
          </p:cNvSpPr>
          <p:nvPr>
            <p:ph type="subTitle" idx="1"/>
          </p:nvPr>
        </p:nvSpPr>
        <p:spPr>
          <a:xfrm>
            <a:off x="311700" y="30040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                                      Year 1</a:t>
            </a:r>
            <a:endParaRPr/>
          </a:p>
        </p:txBody>
      </p:sp>
      <p:pic>
        <p:nvPicPr>
          <p:cNvPr id="56" name="Google Shape;5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59338" y="2834113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Please fill out part 1 of the questionnaire to begin with</a:t>
            </a:r>
            <a:endParaRPr/>
          </a:p>
        </p:txBody>
      </p:sp>
      <p:sp>
        <p:nvSpPr>
          <p:cNvPr id="62" name="Google Shape;62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"/>
          <p:cNvSpPr txBox="1">
            <a:spLocks noGrp="1"/>
          </p:cNvSpPr>
          <p:nvPr>
            <p:ph type="ctrTitle"/>
          </p:nvPr>
        </p:nvSpPr>
        <p:spPr>
          <a:xfrm>
            <a:off x="255058" y="0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By the end of the session we will…</a:t>
            </a:r>
            <a:endParaRPr/>
          </a:p>
        </p:txBody>
      </p:sp>
      <p:sp>
        <p:nvSpPr>
          <p:cNvPr id="68" name="Google Shape;68;p3"/>
          <p:cNvSpPr txBox="1">
            <a:spLocks noGrp="1"/>
          </p:cNvSpPr>
          <p:nvPr>
            <p:ph type="subTitle" idx="1"/>
          </p:nvPr>
        </p:nvSpPr>
        <p:spPr>
          <a:xfrm>
            <a:off x="368350" y="1949625"/>
            <a:ext cx="7652700" cy="15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Learn about phonemes and graphemes</a:t>
            </a:r>
            <a:endParaRPr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Learn about blending and segmenting</a:t>
            </a:r>
            <a:endParaRPr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Use our skills to read together</a:t>
            </a:r>
            <a:endParaRPr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Learn how to support our children with phonics and help them to be better readers and writers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9032"/>
              <a:buNone/>
            </a:pPr>
            <a:endParaRPr/>
          </a:p>
        </p:txBody>
      </p:sp>
      <p:pic>
        <p:nvPicPr>
          <p:cNvPr id="69" name="Google Shape;6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3549225"/>
            <a:ext cx="2758050" cy="137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025" y="3392725"/>
            <a:ext cx="3767523" cy="1750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>
                <a:solidFill>
                  <a:schemeClr val="dk1"/>
                </a:solidFill>
              </a:rPr>
              <a:t>Phonemes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76" name="Google Shape;76;p4"/>
          <p:cNvSpPr txBox="1"/>
          <p:nvPr/>
        </p:nvSpPr>
        <p:spPr>
          <a:xfrm>
            <a:off x="451500" y="1017725"/>
            <a:ext cx="2958600" cy="4247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sound is called a </a:t>
            </a:r>
            <a:r>
              <a:rPr lang="en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phoneme. </a:t>
            </a:r>
            <a:endParaRPr sz="2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Every time your mouth changes shape, it is a new phoneme.</a:t>
            </a: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7" name="Google Shape;7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8013" y="2847904"/>
            <a:ext cx="5704075" cy="199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41850" y="1094775"/>
            <a:ext cx="5336399" cy="167607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4"/>
          <p:cNvSpPr txBox="1"/>
          <p:nvPr/>
        </p:nvSpPr>
        <p:spPr>
          <a:xfrm>
            <a:off x="6582325" y="226575"/>
            <a:ext cx="24699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/>
              <a:t>Graphemes</a:t>
            </a:r>
            <a:endParaRPr b="1"/>
          </a:p>
        </p:txBody>
      </p:sp>
      <p:sp>
        <p:nvSpPr>
          <p:cNvPr id="85" name="Google Shape;8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>
                <a:solidFill>
                  <a:schemeClr val="dk1"/>
                </a:solidFill>
              </a:rPr>
              <a:t>Each written sound is called a </a:t>
            </a:r>
            <a:r>
              <a:rPr lang="en" b="1">
                <a:solidFill>
                  <a:schemeClr val="dk1"/>
                </a:solidFill>
              </a:rPr>
              <a:t>grapheme</a:t>
            </a:r>
            <a:r>
              <a:rPr lang="en">
                <a:solidFill>
                  <a:schemeClr val="dk1"/>
                </a:solidFill>
              </a:rPr>
              <a:t>. English can be complicated because some phonemes have more than 1 grapheme e.g.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>
                <a:solidFill>
                  <a:schemeClr val="dk1"/>
                </a:solidFill>
              </a:rPr>
              <a:t>The sound “ee” can be made lots of different ways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">
                <a:solidFill>
                  <a:schemeClr val="dk1"/>
                </a:solidFill>
              </a:rPr>
              <a:t>dream                           bee                               alien                         teddy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86" name="Google Shape;8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7100" y="2941300"/>
            <a:ext cx="1639500" cy="109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84800" y="2873425"/>
            <a:ext cx="1352550" cy="122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75550" y="2905388"/>
            <a:ext cx="1941325" cy="116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45445" y="2873420"/>
            <a:ext cx="1228725" cy="122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/>
              <a:t>Blending and segmenting</a:t>
            </a:r>
            <a:endParaRPr b="1"/>
          </a:p>
        </p:txBody>
      </p:sp>
      <p:sp>
        <p:nvSpPr>
          <p:cNvPr id="95" name="Google Shape;95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100" b="1"/>
              <a:t>Blending </a:t>
            </a:r>
            <a:r>
              <a:rPr lang="en" b="1"/>
              <a:t> - Putting - sounds together to make a word - reading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 sz="2100" b="1"/>
              <a:t>Segmenting </a:t>
            </a:r>
            <a:r>
              <a:rPr lang="en" b="1"/>
              <a:t>- pulling sounds apart - spelling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 b="1"/>
              <a:t>cat - c a t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 b="1"/>
              <a:t> 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 b="1"/>
              <a:t>d o g - dog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" b="1"/>
              <a:t>dream - d  r  ea  m </a:t>
            </a:r>
            <a:endParaRPr b="1"/>
          </a:p>
        </p:txBody>
      </p:sp>
      <p:pic>
        <p:nvPicPr>
          <p:cNvPr id="96" name="Google Shape;96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0419" y="2060800"/>
            <a:ext cx="1314431" cy="87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68120" y="2999163"/>
            <a:ext cx="1385900" cy="1038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20275" y="4104100"/>
            <a:ext cx="1639500" cy="109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>
                <a:solidFill>
                  <a:schemeClr val="dk1"/>
                </a:solidFill>
              </a:rPr>
              <a:t>Phoneme Fingers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always encourage children to sound out before writing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How many phonemes? 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"/>
              <a:t>Show me using your phoneme fingers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/>
              <a:t>Let’s practise some together…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/>
              <a:t>      </a:t>
            </a:r>
            <a:endParaRPr/>
          </a:p>
          <a:p>
            <a:pPr marL="0" lvl="0" indent="45720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en"/>
              <a:t>                </a:t>
            </a:r>
            <a:endParaRPr/>
          </a:p>
        </p:txBody>
      </p:sp>
      <p:pic>
        <p:nvPicPr>
          <p:cNvPr id="105" name="Google Shape;10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21775" y="1152463"/>
            <a:ext cx="1504950" cy="303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0775" y="3134587"/>
            <a:ext cx="1211775" cy="121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22622" y="2960572"/>
            <a:ext cx="1559800" cy="15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05034" y="2960575"/>
            <a:ext cx="1504950" cy="1471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/>
              <a:t>Tricky words</a:t>
            </a:r>
            <a:endParaRPr b="1"/>
          </a:p>
        </p:txBody>
      </p:sp>
      <p:sp>
        <p:nvSpPr>
          <p:cNvPr id="114" name="Google Shape;114;p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/>
              <a:t>Tricky words cannot be sounded out - we just have to learn them. The quicker and more easily children can recognise these the better they will be able to read.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15" name="Google Shape;11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03724" y="2246375"/>
            <a:ext cx="1124300" cy="2260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67049" y="2729849"/>
            <a:ext cx="1289475" cy="1727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8"/>
          <p:cNvSpPr txBox="1"/>
          <p:nvPr/>
        </p:nvSpPr>
        <p:spPr>
          <a:xfrm>
            <a:off x="5517375" y="2583075"/>
            <a:ext cx="33873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86E8"/>
              </a:buClr>
              <a:buSzPts val="1400"/>
              <a:buFont typeface="Arial"/>
              <a:buChar char="●"/>
            </a:pPr>
            <a:r>
              <a:rPr lang="en" sz="1400" b="1" i="0" u="none" strike="noStrike" cap="none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</a:rPr>
              <a:t>Practise these little and often</a:t>
            </a:r>
            <a:endParaRPr sz="1400" b="1" i="0" u="none" strike="noStrike" cap="none">
              <a:solidFill>
                <a:srgbClr val="4A86E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4A86E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86E8"/>
              </a:buClr>
              <a:buSzPts val="1400"/>
              <a:buFont typeface="Arial"/>
              <a:buChar char="●"/>
            </a:pPr>
            <a:r>
              <a:rPr lang="en" sz="1400" b="1" i="0" u="none" strike="noStrike" cap="none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</a:rPr>
              <a:t>Use the words in context </a:t>
            </a:r>
            <a:endParaRPr sz="1400" b="1" i="0" u="none" strike="noStrike" cap="none">
              <a:solidFill>
                <a:srgbClr val="4A86E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en" sz="1400" b="1" i="0" u="none" strike="noStrike" cap="none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</a:rPr>
              <a:t>would like </a:t>
            </a:r>
            <a:r>
              <a:rPr lang="en" sz="1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to go</a:t>
            </a:r>
            <a:r>
              <a:rPr lang="en" sz="1400" b="1" i="0" u="none" strike="noStrike" cap="none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</a:rPr>
              <a:t> to</a:t>
            </a:r>
            <a:r>
              <a:rPr lang="en" sz="1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the </a:t>
            </a:r>
            <a:r>
              <a:rPr lang="en" sz="1400" b="1" i="0" u="none" strike="noStrike" cap="none">
                <a:solidFill>
                  <a:srgbClr val="4A86E8"/>
                </a:solidFill>
                <a:latin typeface="Arial"/>
                <a:ea typeface="Arial"/>
                <a:cs typeface="Arial"/>
                <a:sym typeface="Arial"/>
              </a:rPr>
              <a:t>shop.</a:t>
            </a:r>
            <a:endParaRPr sz="1400" b="1" i="0" u="none" strike="noStrike" cap="none">
              <a:solidFill>
                <a:srgbClr val="4A86E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endParaRPr/>
          </a:p>
        </p:txBody>
      </p:sp>
      <p:pic>
        <p:nvPicPr>
          <p:cNvPr id="123" name="Google Shape;12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2205" y="149882"/>
            <a:ext cx="6908800" cy="4654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/>
              <a:t>How to help struggling children</a:t>
            </a:r>
            <a:endParaRPr b="1"/>
          </a:p>
        </p:txBody>
      </p:sp>
      <p:sp>
        <p:nvSpPr>
          <p:cNvPr id="129" name="Google Shape;129;p1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Read for 5 minutes every day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Allow them to write each day - a shopping list, a card, a recipe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Help them to learn tricky words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Help them split words into phonemes - segmenting and blending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Sing rhymes each day and tell them stories to help them enjoy reading and to train their ear to hear different sounds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17647"/>
              <a:buNone/>
            </a:pPr>
            <a:r>
              <a:rPr lang="en" b="1"/>
              <a:t>Help them with their phonic homework each week</a:t>
            </a:r>
            <a:endParaRPr b="1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ct val="117647"/>
              <a:buNone/>
            </a:pPr>
            <a:r>
              <a:rPr lang="en" b="1"/>
              <a:t>Praise any effort and don’t worry too much about them using an alternative sound. Just have a go.</a:t>
            </a:r>
            <a:endParaRPr b="1"/>
          </a:p>
        </p:txBody>
      </p:sp>
      <p:pic>
        <p:nvPicPr>
          <p:cNvPr id="130" name="Google Shape;13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06650" y="498500"/>
            <a:ext cx="2534125" cy="16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 b="1"/>
              <a:t>Phonic Screening Check</a:t>
            </a:r>
            <a:endParaRPr b="1"/>
          </a:p>
        </p:txBody>
      </p:sp>
      <p:sp>
        <p:nvSpPr>
          <p:cNvPr id="136" name="Google Shape;136;p1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/>
              <a:t>Towards the end of Year 1, all children take a national phonic screening test to see if they can use their phonemes to sound out real and fake words.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/>
              <a:t>If children don’t achieve the pass mark, they retake the test in Year 2.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/>
              <a:t>Here is an example of a past Phonics Screening Check…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37" name="Google Shape;137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97273" y="2898370"/>
            <a:ext cx="1535025" cy="2168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43" name="Google Shape;143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44" name="Google Shape;14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1088" y="28575"/>
            <a:ext cx="6981825" cy="508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50" name="Google Shape;150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51" name="Google Shape;151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1775" y="852548"/>
            <a:ext cx="5733061" cy="401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57" name="Google Shape;15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game below will give you an idea of the kinds of words children will need to read. The words get harder as the test goes on.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https://www.phonicsplay.co.uk/resources/phase/2/buried-treasure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/>
              <a:t>Please fill in part 2 of the questionnaire.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"/>
              <a:t>Any questions?</a:t>
            </a:r>
            <a:endParaRPr/>
          </a:p>
        </p:txBody>
      </p:sp>
      <p:sp>
        <p:nvSpPr>
          <p:cNvPr id="163" name="Google Shape;1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64" name="Google Shape;16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00438" y="150018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</Words>
  <Application>Microsoft Office PowerPoint</Application>
  <PresentationFormat>On-screen Show (16:9)</PresentationFormat>
  <Paragraphs>59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Arial</vt:lpstr>
      <vt:lpstr>Simple Light</vt:lpstr>
      <vt:lpstr>Wednesday 4th February  Targeted Phonic Workshop</vt:lpstr>
      <vt:lpstr>Please fill out part 1 of the questionnaire to begin with</vt:lpstr>
      <vt:lpstr>By the end of the session we will…</vt:lpstr>
      <vt:lpstr>Phonemes</vt:lpstr>
      <vt:lpstr>Graphemes</vt:lpstr>
      <vt:lpstr>Blending and segmenting</vt:lpstr>
      <vt:lpstr>Phoneme Fingers</vt:lpstr>
      <vt:lpstr>Tricky words</vt:lpstr>
      <vt:lpstr>PowerPoint Presentation</vt:lpstr>
      <vt:lpstr>How to help struggling children</vt:lpstr>
      <vt:lpstr>Phonic Screening Check</vt:lpstr>
      <vt:lpstr>PowerPoint Presentation</vt:lpstr>
      <vt:lpstr>PowerPoint Presentation</vt:lpstr>
      <vt:lpstr>PowerPoint Presentation</vt:lpstr>
      <vt:lpstr>Please fill in part 2 of the questionnaire. 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4th February  Targeted Phonic Workshop</dc:title>
  <dc:creator>Teacher</dc:creator>
  <cp:lastModifiedBy>Kamaljit Bharaj</cp:lastModifiedBy>
  <cp:revision>1</cp:revision>
  <dcterms:modified xsi:type="dcterms:W3CDTF">2026-03-11T16:33:59Z</dcterms:modified>
</cp:coreProperties>
</file>