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9144000" cy="6858000" type="screen4x3"/>
  <p:notesSz cx="6797675" cy="9926638"/>
  <p:embeddedFontLst>
    <p:embeddedFont>
      <p:font typeface="Tahoma" panose="020B0604030504040204" pitchFamily="34" charset="0"/>
      <p:regular r:id="rId39"/>
      <p:bold r:id="rId40"/>
    </p:embeddedFont>
    <p:embeddedFont>
      <p:font typeface="Bad Script" panose="020B0604020202020204" charset="0"/>
      <p:regular r:id="rId41"/>
    </p:embeddedFont>
    <p:embeddedFont>
      <p:font typeface="Calibri" panose="020F0502020204030204" pitchFamily="34" charset="0"/>
      <p:regular r:id="rId42"/>
      <p:bold r:id="rId43"/>
      <p:italic r:id="rId44"/>
      <p:boldItalic r:id="rId45"/>
    </p:embeddedFont>
    <p:embeddedFont>
      <p:font typeface="Comic Sans MS" panose="030F0702030302020204" pitchFamily="66" charset="0"/>
      <p:regular r:id="rId46"/>
      <p:bold r:id="rId47"/>
      <p:italic r:id="rId48"/>
      <p:boldItalic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15:guide id="1" orient="horz" pos="2160">
          <p15:clr>
            <a:srgbClr val="A4A3A4"/>
          </p15:clr>
        </p15:guide>
        <p15:guide id="2" pos="2880">
          <p15:clr>
            <a:srgbClr val="A4A3A4"/>
          </p15:clr>
        </p15:guide>
      </p15:sldGuideLst>
    </p:ext>
    <p:ext uri="{2D200454-40CA-4A62-9FC3-DE9A4176ACB9}">
      <p15:notes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15:guide id="1" orient="horz" pos="3127">
          <p15:clr>
            <a:srgbClr val="000000"/>
          </p15:clr>
        </p15:guide>
        <p15:guide id="2" pos="2141">
          <p15:clr>
            <a:srgbClr val="000000"/>
          </p15:clr>
        </p15:guide>
      </p15:notes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0" roundtripDataSignature="AMtx7miZxgQxwfivnAzpLR5FTltiPgf4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9797AD1F-ED37-4C13-9981-48ABB273D87B}">
  <a:tblStyle styleId="{9797AD1F-ED37-4C13-9981-48ABB273D87B}"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6" d="100"/>
          <a:sy n="76" d="100"/>
        </p:scale>
        <p:origin x="-1642" y="-240"/>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font" Target="fonts/font9.fntdata"/><Relationship Id="rId50"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3.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font" Target="fonts/font10.fntdata"/><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6332"/>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50443" y="0"/>
            <a:ext cx="2945659" cy="496332"/>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3"/>
            <a:ext cx="2945659" cy="496332"/>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1141650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BqhXUW_v-1s"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CO</a:t>
            </a:r>
            <a:endParaRPr/>
          </a:p>
        </p:txBody>
      </p:sp>
      <p:sp>
        <p:nvSpPr>
          <p:cNvPr id="87" name="Google Shape;87;p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5" name="Google Shape;95;p2: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CO</a:t>
            </a:r>
            <a:endParaRPr/>
          </a:p>
        </p:txBody>
      </p:sp>
      <p:sp>
        <p:nvSpPr>
          <p:cNvPr id="96" name="Google Shape;96;p2: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5" name="Google Shape;105;p3: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KM</a:t>
            </a:r>
            <a:endParaRPr/>
          </a:p>
        </p:txBody>
      </p:sp>
      <p:sp>
        <p:nvSpPr>
          <p:cNvPr id="106" name="Google Shape;106;p3: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18" name="Google Shape;118;p4: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119" name="Google Shape;119;p4: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2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31" name="Google Shape;131;p23: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GB" sz="1200" b="0" i="0" u="sng" strike="noStrike" cap="none" smtClean="0">
                <a:solidFill>
                  <a:schemeClr val="dk1"/>
                </a:solidFill>
                <a:latin typeface="Arial"/>
                <a:ea typeface="Arial"/>
                <a:cs typeface="Arial"/>
                <a:sym typeface="Arial"/>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xmlns:lc="http://schemas.openxmlformats.org/drawingml/2006/lockedCanvas" val="tx"/>
                    </a:ext>
                  </a:extLst>
                </a:hlinkClick>
              </a:rPr>
              <a:t>https://www.youtube.com/watch?v=BqhXUW_v-1s</a:t>
            </a:r>
            <a:r>
              <a:rPr lang="en-GB" sz="1200" b="0" i="0" u="none" strike="noStrike" cap="none" smtClean="0">
                <a:solidFill>
                  <a:schemeClr val="dk1"/>
                </a:solidFill>
                <a:latin typeface="Arial"/>
                <a:ea typeface="Arial"/>
                <a:cs typeface="Arial"/>
                <a:sym typeface="Arial"/>
              </a:rPr>
              <a:t> </a:t>
            </a:r>
            <a:endParaRPr lang="en-GB" sz="900" b="0" i="0" u="none" strike="noStrike" cap="none" dirty="0">
              <a:solidFill>
                <a:srgbClr val="000000"/>
              </a:solidFill>
              <a:latin typeface="Arial"/>
              <a:ea typeface="Arial"/>
              <a:cs typeface="Arial"/>
              <a:sym typeface="Arial"/>
            </a:endParaRPr>
          </a:p>
        </p:txBody>
      </p:sp>
      <p:sp>
        <p:nvSpPr>
          <p:cNvPr id="132" name="Google Shape;132;p23: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43" name="Google Shape;143;p15: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a:t>We follow the Letters and Sounds programme – systematic six-phase teaching programme </a:t>
            </a:r>
            <a:endParaRPr/>
          </a:p>
          <a:p>
            <a:pPr marL="0" marR="0" lvl="0" indent="0" algn="l" rtl="0">
              <a:lnSpc>
                <a:spcPct val="100000"/>
              </a:lnSpc>
              <a:spcBef>
                <a:spcPts val="0"/>
              </a:spcBef>
              <a:spcAft>
                <a:spcPts val="0"/>
              </a:spcAft>
              <a:buClr>
                <a:schemeClr val="dk1"/>
              </a:buClr>
              <a:buSzPts val="1200"/>
              <a:buFont typeface="Calibri"/>
              <a:buNone/>
            </a:pPr>
            <a:r>
              <a:rPr lang="en-GB"/>
              <a:t>aimed at securing fluent word recognition skills by the end of Key Stage 1</a:t>
            </a:r>
            <a:endParaRPr/>
          </a:p>
          <a:p>
            <a:pPr marL="0" marR="0" lvl="0" indent="0" algn="l" rtl="0">
              <a:lnSpc>
                <a:spcPct val="100000"/>
              </a:lnSpc>
              <a:spcBef>
                <a:spcPts val="0"/>
              </a:spcBef>
              <a:spcAft>
                <a:spcPts val="0"/>
              </a:spcAft>
              <a:buClr>
                <a:schemeClr val="dk1"/>
              </a:buClr>
              <a:buSzPts val="1200"/>
              <a:buFont typeface="Calibri"/>
              <a:buNone/>
            </a:pPr>
            <a:r>
              <a:rPr lang="en-GB"/>
              <a:t>Expectations for end of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144" name="Google Shape;144;p15: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6: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53" name="Google Shape;153;p16: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Sounds are not taught in alphabetical order</a:t>
            </a:r>
            <a:endParaRPr/>
          </a:p>
          <a:p>
            <a:pPr marL="0" lvl="0" indent="0" algn="l" rtl="0">
              <a:lnSpc>
                <a:spcPct val="100000"/>
              </a:lnSpc>
              <a:spcBef>
                <a:spcPts val="0"/>
              </a:spcBef>
              <a:spcAft>
                <a:spcPts val="0"/>
              </a:spcAft>
              <a:buSzPts val="1400"/>
              <a:buNone/>
            </a:pPr>
            <a:endParaRPr/>
          </a:p>
        </p:txBody>
      </p:sp>
      <p:sp>
        <p:nvSpPr>
          <p:cNvPr id="154" name="Google Shape;154;p16: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64" name="Google Shape;164;p5: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165" name="Google Shape;165;p5: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2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73" name="Google Shape;173;p20: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4" name="Google Shape;174;p20: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2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83" name="Google Shape;183;p21: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dk1"/>
              </a:buClr>
              <a:buSzPts val="1200"/>
              <a:buFont typeface="Arial"/>
              <a:buChar char="•"/>
            </a:pPr>
            <a:r>
              <a:rPr lang="en-GB" b="1">
                <a:latin typeface="Tahoma"/>
                <a:ea typeface="Tahoma"/>
                <a:cs typeface="Tahoma"/>
                <a:sym typeface="Tahoma"/>
              </a:rPr>
              <a:t>Practise reading and spelling common exception words</a:t>
            </a:r>
            <a:endParaRPr/>
          </a:p>
          <a:p>
            <a:pPr marL="342900" lvl="0" indent="-342900" algn="l" rtl="0">
              <a:lnSpc>
                <a:spcPct val="100000"/>
              </a:lnSpc>
              <a:spcBef>
                <a:spcPts val="360"/>
              </a:spcBef>
              <a:spcAft>
                <a:spcPts val="0"/>
              </a:spcAft>
              <a:buClr>
                <a:schemeClr val="dk1"/>
              </a:buClr>
              <a:buSzPts val="1200"/>
              <a:buFont typeface="Arial"/>
              <a:buChar char="•"/>
            </a:pPr>
            <a:r>
              <a:rPr lang="en-GB" b="1">
                <a:latin typeface="Tahoma"/>
                <a:ea typeface="Tahoma"/>
                <a:cs typeface="Tahoma"/>
                <a:sym typeface="Tahoma"/>
              </a:rPr>
              <a:t>Practise reading and writing sentences</a:t>
            </a:r>
            <a:endParaRPr/>
          </a:p>
          <a:p>
            <a:pPr marL="0" lvl="0" indent="0" algn="l" rtl="0">
              <a:lnSpc>
                <a:spcPct val="100000"/>
              </a:lnSpc>
              <a:spcBef>
                <a:spcPts val="0"/>
              </a:spcBef>
              <a:spcAft>
                <a:spcPts val="0"/>
              </a:spcAft>
              <a:buSzPts val="1400"/>
              <a:buNone/>
            </a:pPr>
            <a:endParaRPr/>
          </a:p>
        </p:txBody>
      </p:sp>
      <p:sp>
        <p:nvSpPr>
          <p:cNvPr id="184" name="Google Shape;184;p2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93" name="Google Shape;193;p11: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194" name="Google Shape;194;p1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22: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03" name="Google Shape;203;p22: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4" name="Google Shape;204;p22: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7: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13" name="Google Shape;213;p7: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214" name="Google Shape;214;p7: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23" name="Google Shape;223;p8: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224" name="Google Shape;224;p8: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9: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35" name="Google Shape;235;p9: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236" name="Google Shape;236;p9: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47" name="Google Shape;247;p10: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248" name="Google Shape;248;p10: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59" name="Google Shape;259;p13: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Language = a code</a:t>
            </a:r>
            <a:endParaRPr/>
          </a:p>
          <a:p>
            <a:pPr marL="0" lvl="0" indent="0" algn="l" rtl="0">
              <a:lnSpc>
                <a:spcPct val="100000"/>
              </a:lnSpc>
              <a:spcBef>
                <a:spcPts val="0"/>
              </a:spcBef>
              <a:spcAft>
                <a:spcPts val="0"/>
              </a:spcAft>
              <a:buSzPts val="1400"/>
              <a:buNone/>
            </a:pPr>
            <a:r>
              <a:rPr lang="en-GB"/>
              <a:t>Teaching phonics enables children to crack the code</a:t>
            </a:r>
            <a:endParaRPr/>
          </a:p>
          <a:p>
            <a:pPr marL="0" lvl="0" indent="0" algn="l" rtl="0">
              <a:lnSpc>
                <a:spcPct val="100000"/>
              </a:lnSpc>
              <a:spcBef>
                <a:spcPts val="0"/>
              </a:spcBef>
              <a:spcAft>
                <a:spcPts val="0"/>
              </a:spcAft>
              <a:buSzPts val="1400"/>
              <a:buNone/>
            </a:pPr>
            <a:r>
              <a:rPr lang="en-GB"/>
              <a:t>Parents haven’t learned phonics – but can easily!</a:t>
            </a:r>
            <a:endParaRPr/>
          </a:p>
        </p:txBody>
      </p:sp>
      <p:sp>
        <p:nvSpPr>
          <p:cNvPr id="260" name="Google Shape;260;p13: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solidFill>
                  <a:srgbClr val="000000"/>
                </a:solidFill>
              </a:rPr>
              <a:t>17</a:t>
            </a:fld>
            <a:endParaRPr>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p1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68" name="Google Shape;268;p14: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9" name="Google Shape;269;p14: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30: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SzPts val="1400"/>
              <a:buNone/>
            </a:pPr>
            <a:endParaRPr/>
          </a:p>
        </p:txBody>
      </p:sp>
      <p:sp>
        <p:nvSpPr>
          <p:cNvPr id="278" name="Google Shape;278;p3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17: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88" name="Google Shape;288;p17: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Sounds are not taught in alphabetical order</a:t>
            </a:r>
            <a:endParaRPr/>
          </a:p>
          <a:p>
            <a:pPr marL="0" lvl="0" indent="0" algn="l" rtl="0">
              <a:lnSpc>
                <a:spcPct val="100000"/>
              </a:lnSpc>
              <a:spcBef>
                <a:spcPts val="0"/>
              </a:spcBef>
              <a:spcAft>
                <a:spcPts val="0"/>
              </a:spcAft>
              <a:buSzPts val="1400"/>
              <a:buNone/>
            </a:pPr>
            <a:endParaRPr/>
          </a:p>
        </p:txBody>
      </p:sp>
      <p:sp>
        <p:nvSpPr>
          <p:cNvPr id="289" name="Google Shape;289;p17: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1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04" name="Google Shape;304;p18: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Sounds are not taught in alphabetical order</a:t>
            </a:r>
            <a:endParaRPr/>
          </a:p>
          <a:p>
            <a:pPr marL="0" lvl="0" indent="0" algn="l" rtl="0">
              <a:lnSpc>
                <a:spcPct val="100000"/>
              </a:lnSpc>
              <a:spcBef>
                <a:spcPts val="0"/>
              </a:spcBef>
              <a:spcAft>
                <a:spcPts val="0"/>
              </a:spcAft>
              <a:buSzPts val="1400"/>
              <a:buNone/>
            </a:pPr>
            <a:endParaRPr/>
          </a:p>
        </p:txBody>
      </p:sp>
      <p:sp>
        <p:nvSpPr>
          <p:cNvPr id="305" name="Google Shape;305;p18: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9: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14" name="Google Shape;314;p19: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Sounds are not taught in alphabetical order</a:t>
            </a:r>
            <a:endParaRPr/>
          </a:p>
          <a:p>
            <a:pPr marL="0" lvl="0" indent="0" algn="l" rtl="0">
              <a:lnSpc>
                <a:spcPct val="100000"/>
              </a:lnSpc>
              <a:spcBef>
                <a:spcPts val="0"/>
              </a:spcBef>
              <a:spcAft>
                <a:spcPts val="0"/>
              </a:spcAft>
              <a:buSzPts val="1400"/>
              <a:buNone/>
            </a:pPr>
            <a:endParaRPr/>
          </a:p>
        </p:txBody>
      </p:sp>
      <p:sp>
        <p:nvSpPr>
          <p:cNvPr id="315" name="Google Shape;315;p19: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2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28" name="Google Shape;328;p24: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Avoid overemphasis of sounds – makes blending easier</a:t>
            </a:r>
            <a:endParaRPr/>
          </a:p>
        </p:txBody>
      </p:sp>
      <p:sp>
        <p:nvSpPr>
          <p:cNvPr id="329" name="Google Shape;329;p24: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2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39" name="Google Shape;339;p25: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0" name="Google Shape;340;p25: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26: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53" name="Google Shape;353;p26: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Phoneme fingers</a:t>
            </a:r>
            <a:endParaRPr/>
          </a:p>
          <a:p>
            <a:pPr marL="0" lvl="0" indent="0" algn="l" rtl="0">
              <a:lnSpc>
                <a:spcPct val="100000"/>
              </a:lnSpc>
              <a:spcBef>
                <a:spcPts val="0"/>
              </a:spcBef>
              <a:spcAft>
                <a:spcPts val="0"/>
              </a:spcAft>
              <a:buSzPts val="1400"/>
              <a:buNone/>
            </a:pPr>
            <a:r>
              <a:rPr lang="en-GB"/>
              <a:t>Other examples: shirt, cloud, drawer</a:t>
            </a:r>
            <a:endParaRPr/>
          </a:p>
        </p:txBody>
      </p:sp>
      <p:sp>
        <p:nvSpPr>
          <p:cNvPr id="354" name="Google Shape;354;p26: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27: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67" name="Google Shape;367;p27: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Model use of sound buttons</a:t>
            </a:r>
            <a:endParaRPr/>
          </a:p>
          <a:p>
            <a:pPr marL="0" lvl="0" indent="0" algn="l" rtl="0">
              <a:lnSpc>
                <a:spcPct val="100000"/>
              </a:lnSpc>
              <a:spcBef>
                <a:spcPts val="0"/>
              </a:spcBef>
              <a:spcAft>
                <a:spcPts val="0"/>
              </a:spcAft>
              <a:buSzPts val="1400"/>
              <a:buNone/>
            </a:pPr>
            <a:r>
              <a:rPr lang="en-GB"/>
              <a:t>Once secure with blending, encourage to read the word without sounding it out – just say it!</a:t>
            </a:r>
            <a:endParaRPr/>
          </a:p>
        </p:txBody>
      </p:sp>
      <p:sp>
        <p:nvSpPr>
          <p:cNvPr id="368" name="Google Shape;368;p27: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2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78" name="Google Shape;378;p28: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Phoneme fingers</a:t>
            </a:r>
            <a:endParaRPr/>
          </a:p>
          <a:p>
            <a:pPr marL="0" lvl="0" indent="0" algn="l" rtl="0">
              <a:lnSpc>
                <a:spcPct val="100000"/>
              </a:lnSpc>
              <a:spcBef>
                <a:spcPts val="0"/>
              </a:spcBef>
              <a:spcAft>
                <a:spcPts val="0"/>
              </a:spcAft>
              <a:buSzPts val="1400"/>
              <a:buNone/>
            </a:pPr>
            <a:r>
              <a:rPr lang="en-GB"/>
              <a:t>Other examples: shirt, cloud, drawer</a:t>
            </a:r>
            <a:endParaRPr/>
          </a:p>
        </p:txBody>
      </p:sp>
      <p:sp>
        <p:nvSpPr>
          <p:cNvPr id="379" name="Google Shape;379;p28: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29: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88" name="Google Shape;388;p29: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More independent readers, reading longer texts with more complex words with increasing fluency – confident applying phonic skills </a:t>
            </a:r>
            <a:endParaRPr/>
          </a:p>
          <a:p>
            <a:pPr marL="0" lvl="0" indent="0" algn="l" rtl="0">
              <a:lnSpc>
                <a:spcPct val="100000"/>
              </a:lnSpc>
              <a:spcBef>
                <a:spcPts val="0"/>
              </a:spcBef>
              <a:spcAft>
                <a:spcPts val="0"/>
              </a:spcAft>
              <a:buSzPts val="1400"/>
              <a:buNone/>
            </a:pPr>
            <a:endParaRPr/>
          </a:p>
        </p:txBody>
      </p:sp>
      <p:sp>
        <p:nvSpPr>
          <p:cNvPr id="389" name="Google Shape;389;p29: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3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01" name="Google Shape;401;p31: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More independent readers, reading longer texts with more complex words with increasing fluency – confident applying phonic skills </a:t>
            </a:r>
            <a:endParaRPr/>
          </a:p>
          <a:p>
            <a:pPr marL="0" lvl="0" indent="0" algn="l" rtl="0">
              <a:lnSpc>
                <a:spcPct val="100000"/>
              </a:lnSpc>
              <a:spcBef>
                <a:spcPts val="0"/>
              </a:spcBef>
              <a:spcAft>
                <a:spcPts val="0"/>
              </a:spcAft>
              <a:buSzPts val="1400"/>
              <a:buNone/>
            </a:pPr>
            <a:endParaRPr/>
          </a:p>
        </p:txBody>
      </p:sp>
      <p:sp>
        <p:nvSpPr>
          <p:cNvPr id="402" name="Google Shape;402;p3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32: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14" name="Google Shape;414;p32: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5" name="Google Shape;415;p32: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25" name="Google Shape;425;p33: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6" name="Google Shape;426;p33: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3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6" name="Google Shape;436;p34: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7" name="Google Shape;437;p34: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6: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47" name="Google Shape;447;p36: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48" name="Google Shape;448;p36: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7: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58" name="Google Shape;458;p37: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59" name="Google Shape;459;p37: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p3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68" name="Google Shape;468;p38: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69" name="Google Shape;469;p38: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4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79" name="Google Shape;479;p40: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0" name="Google Shape;480;p40: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 name="Google Shape;17;p4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a:endParaRPr/>
          </a:p>
        </p:txBody>
      </p:sp>
      <p:sp>
        <p:nvSpPr>
          <p:cNvPr id="18" name="Google Shape;18;p4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4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4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4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4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4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4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7" name="Google Shape;27;p4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8" name="Google Shape;28;p4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4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4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3" name="Google Shape;33;p4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34" name="Google Shape;34;p4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4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4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4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9" name="Google Shape;39;p4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40" name="Google Shape;40;p4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41" name="Google Shape;41;p4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4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4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4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6" name="Google Shape;46;p4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7" name="Google Shape;47;p4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8" name="Google Shape;48;p4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9" name="Google Shape;49;p4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50" name="Google Shape;50;p4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4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4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4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4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4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0" name="Google Shape;60;p4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61" name="Google Shape;61;p4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2" name="Google Shape;62;p4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4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4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5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7" name="Google Shape;67;p50"/>
          <p:cNvSpPr>
            <a:spLocks noGrp="1"/>
          </p:cNvSpPr>
          <p:nvPr>
            <p:ph type="pic" idx="2"/>
          </p:nvPr>
        </p:nvSpPr>
        <p:spPr>
          <a:xfrm>
            <a:off x="1792288" y="612775"/>
            <a:ext cx="5486400" cy="4114800"/>
          </a:xfrm>
          <a:prstGeom prst="rect">
            <a:avLst/>
          </a:prstGeom>
          <a:noFill/>
          <a:ln>
            <a:noFill/>
          </a:ln>
        </p:spPr>
      </p:sp>
      <p:sp>
        <p:nvSpPr>
          <p:cNvPr id="68" name="Google Shape;68;p5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9" name="Google Shape;69;p5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5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5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5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4" name="Google Shape;74;p5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5" name="Google Shape;75;p5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5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5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5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80" name="Google Shape;80;p5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81" name="Google Shape;81;p5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5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5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1" name="Google Shape;11;p4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4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4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hyperlink" Target="https://www.youtube.com/watch?v=Ii2GO11xjcU"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hyperlink" Target="https://www.google.com/search?q=tricky+word+songs&amp;rlz=1C1CHBF_en-gbGB976GB989&amp;oq=tricky+word+songs&amp;aqs=chrome..69i57j0i512l3j0i22i30j0i390i650l2.4690j0j9&amp;sourceid=chrome&amp;ie=UTF-8" TargetMode="Externa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9.jpg"/><Relationship Id="rId5" Type="http://schemas.openxmlformats.org/officeDocument/2006/relationships/hyperlink" Target="http://www.phonicsplay.co.uk/" TargetMode="External"/><Relationship Id="rId4" Type="http://schemas.openxmlformats.org/officeDocument/2006/relationships/hyperlink" Target="https://www.youtube.com/watch?v=BqhXUW_v-1s"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0.gif"/></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hyperlink" Target="https://www.oxfordowl.co.uk/for-home" TargetMode="External"/><Relationship Id="rId4" Type="http://schemas.openxmlformats.org/officeDocument/2006/relationships/hyperlink" Target="http://www.phonicsplay.co.uk/"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89" name="Google Shape;89;p1"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90" name="Google Shape;90;p1"/>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91" name="Google Shape;91;p1"/>
          <p:cNvSpPr txBox="1"/>
          <p:nvPr/>
        </p:nvSpPr>
        <p:spPr>
          <a:xfrm>
            <a:off x="1492250" y="2487613"/>
            <a:ext cx="7259638" cy="4730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00"/>
              <a:buFont typeface="Arial"/>
              <a:buNone/>
            </a:pPr>
            <a:endParaRPr sz="2500" b="1" i="0" u="sng" strike="noStrike" cap="none">
              <a:solidFill>
                <a:srgbClr val="FF0000"/>
              </a:solidFill>
              <a:latin typeface="Arial"/>
              <a:ea typeface="Arial"/>
              <a:cs typeface="Arial"/>
              <a:sym typeface="Arial"/>
            </a:endParaRPr>
          </a:p>
        </p:txBody>
      </p:sp>
      <p:sp>
        <p:nvSpPr>
          <p:cNvPr id="92" name="Google Shape;92;p1"/>
          <p:cNvSpPr txBox="1"/>
          <p:nvPr/>
        </p:nvSpPr>
        <p:spPr>
          <a:xfrm>
            <a:off x="582699" y="1599323"/>
            <a:ext cx="7826100" cy="4802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600"/>
              <a:buFont typeface="Arial"/>
              <a:buNone/>
            </a:pPr>
            <a:r>
              <a:rPr lang="en-GB" sz="6600" b="1" i="0" u="sng" strike="noStrike" cap="none">
                <a:solidFill>
                  <a:schemeClr val="dk1"/>
                </a:solidFill>
                <a:latin typeface="Tahoma"/>
                <a:ea typeface="Tahoma"/>
                <a:cs typeface="Tahoma"/>
                <a:sym typeface="Tahoma"/>
              </a:rPr>
              <a:t>Phonics Workshop</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6600"/>
              <a:buFont typeface="Arial"/>
              <a:buNone/>
            </a:pPr>
            <a:endParaRPr sz="6600" b="1" i="0" u="sng" strike="noStrike" cap="none">
              <a:solidFill>
                <a:schemeClr val="dk1"/>
              </a:solidFill>
              <a:latin typeface="Tahoma"/>
              <a:ea typeface="Tahoma"/>
              <a:cs typeface="Tahoma"/>
              <a:sym typeface="Tahoma"/>
            </a:endParaRPr>
          </a:p>
          <a:p>
            <a:pPr marL="0" marR="0" lvl="0" indent="0" algn="ctr" rtl="0">
              <a:lnSpc>
                <a:spcPct val="100000"/>
              </a:lnSpc>
              <a:spcBef>
                <a:spcPts val="0"/>
              </a:spcBef>
              <a:spcAft>
                <a:spcPts val="0"/>
              </a:spcAft>
              <a:buClr>
                <a:srgbClr val="000000"/>
              </a:buClr>
              <a:buSzPts val="6600"/>
              <a:buFont typeface="Arial"/>
              <a:buNone/>
            </a:pPr>
            <a:r>
              <a:rPr lang="en-GB" sz="4500" b="1" u="sng">
                <a:solidFill>
                  <a:schemeClr val="dk1"/>
                </a:solidFill>
                <a:latin typeface="Tahoma"/>
                <a:ea typeface="Tahoma"/>
                <a:cs typeface="Tahoma"/>
                <a:sym typeface="Tahoma"/>
              </a:rPr>
              <a:t>Wednesday 9th October </a:t>
            </a:r>
            <a:r>
              <a:rPr lang="en-GB" sz="4500" b="1" i="0" u="sng" strike="noStrike" cap="none">
                <a:solidFill>
                  <a:schemeClr val="dk1"/>
                </a:solidFill>
                <a:latin typeface="Tahoma"/>
                <a:ea typeface="Tahoma"/>
                <a:cs typeface="Tahoma"/>
                <a:sym typeface="Tahoma"/>
              </a:rPr>
              <a:t> 202</a:t>
            </a:r>
            <a:r>
              <a:rPr lang="en-GB" sz="4500" b="1" u="sng">
                <a:solidFill>
                  <a:schemeClr val="dk1"/>
                </a:solidFill>
                <a:latin typeface="Tahoma"/>
                <a:ea typeface="Tahoma"/>
                <a:cs typeface="Tahoma"/>
                <a:sym typeface="Tahoma"/>
              </a:rPr>
              <a:t>4</a:t>
            </a:r>
            <a:endParaRPr sz="1900" b="1" i="0" u="sng" strike="noStrike" cap="none">
              <a:solidFill>
                <a:schemeClr val="dk1"/>
              </a:solidFill>
              <a:latin typeface="Tahoma"/>
              <a:ea typeface="Tahoma"/>
              <a:cs typeface="Tahoma"/>
              <a:sym typeface="Tahoma"/>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p2"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99" name="Google Shape;99;p2"/>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00" name="Google Shape;100;p2"/>
          <p:cNvSpPr txBox="1"/>
          <p:nvPr/>
        </p:nvSpPr>
        <p:spPr>
          <a:xfrm>
            <a:off x="1492250" y="2487613"/>
            <a:ext cx="7259638" cy="4730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00"/>
              <a:buFont typeface="Arial"/>
              <a:buNone/>
            </a:pPr>
            <a:endParaRPr sz="2500" b="1" i="0" u="sng" strike="noStrike" cap="none">
              <a:solidFill>
                <a:srgbClr val="FF0000"/>
              </a:solidFill>
              <a:latin typeface="Arial"/>
              <a:ea typeface="Arial"/>
              <a:cs typeface="Arial"/>
              <a:sym typeface="Arial"/>
            </a:endParaRPr>
          </a:p>
        </p:txBody>
      </p:sp>
      <p:sp>
        <p:nvSpPr>
          <p:cNvPr id="101" name="Google Shape;101;p2"/>
          <p:cNvSpPr txBox="1"/>
          <p:nvPr/>
        </p:nvSpPr>
        <p:spPr>
          <a:xfrm>
            <a:off x="925689" y="2269067"/>
            <a:ext cx="7826199" cy="295461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0" i="0" u="none" strike="noStrike" cap="none" dirty="0">
                <a:solidFill>
                  <a:schemeClr val="dk1"/>
                </a:solidFill>
                <a:latin typeface="Arial"/>
                <a:ea typeface="Arial"/>
                <a:cs typeface="Arial"/>
                <a:sym typeface="Arial"/>
              </a:rPr>
              <a:t>This workshop will look at the following:</a:t>
            </a:r>
            <a:endParaRPr sz="2800" b="0" i="0" u="none" strike="noStrike" cap="none" dirty="0">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800"/>
              <a:buFont typeface="Arial"/>
              <a:buChar char="•"/>
            </a:pPr>
            <a:r>
              <a:rPr lang="en-GB" sz="2800" b="0" i="0" u="none" strike="noStrike" cap="none" dirty="0">
                <a:solidFill>
                  <a:schemeClr val="dk1"/>
                </a:solidFill>
                <a:latin typeface="Arial"/>
                <a:ea typeface="Arial"/>
                <a:cs typeface="Arial"/>
                <a:sym typeface="Arial"/>
              </a:rPr>
              <a:t>What is phonics?</a:t>
            </a:r>
            <a:endParaRPr sz="2800" b="0" i="0" u="none" strike="noStrike" cap="none" dirty="0">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800"/>
              <a:buFont typeface="Arial"/>
              <a:buChar char="•"/>
            </a:pPr>
            <a:r>
              <a:rPr lang="en-GB" sz="2800" b="0" i="0" u="none" strike="noStrike" cap="none" dirty="0">
                <a:solidFill>
                  <a:schemeClr val="dk1"/>
                </a:solidFill>
                <a:latin typeface="Arial"/>
                <a:ea typeface="Arial"/>
                <a:cs typeface="Arial"/>
                <a:sym typeface="Arial"/>
              </a:rPr>
              <a:t>How do children learn phonics in school?</a:t>
            </a:r>
            <a:endParaRPr sz="2800" b="0" i="0" u="none" strike="noStrike" cap="none" dirty="0">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800"/>
              <a:buFont typeface="Arial"/>
              <a:buChar char="•"/>
            </a:pPr>
            <a:r>
              <a:rPr lang="en-GB" sz="2800" b="0" i="0" u="none" strike="noStrike" cap="none" dirty="0">
                <a:solidFill>
                  <a:schemeClr val="dk1"/>
                </a:solidFill>
                <a:latin typeface="Arial"/>
                <a:ea typeface="Arial"/>
                <a:cs typeface="Arial"/>
                <a:sym typeface="Arial"/>
              </a:rPr>
              <a:t>How is phonics assessed?</a:t>
            </a:r>
            <a:endParaRPr sz="2800" b="0" i="0" u="none" strike="noStrike" cap="none" dirty="0">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800"/>
              <a:buFont typeface="Arial"/>
              <a:buChar char="•"/>
            </a:pPr>
            <a:r>
              <a:rPr lang="en-GB" sz="2800" b="0" i="0" u="none" strike="noStrike" cap="none" dirty="0">
                <a:solidFill>
                  <a:schemeClr val="dk1"/>
                </a:solidFill>
                <a:latin typeface="Arial"/>
                <a:ea typeface="Arial"/>
                <a:cs typeface="Arial"/>
                <a:sym typeface="Arial"/>
              </a:rPr>
              <a:t>How can I help my child?</a:t>
            </a:r>
            <a:endParaRPr sz="1400" b="0" i="0" u="none" strike="noStrike" cap="none" dirty="0">
              <a:solidFill>
                <a:srgbClr val="000000"/>
              </a:solidFill>
              <a:latin typeface="Arial"/>
              <a:ea typeface="Arial"/>
              <a:cs typeface="Arial"/>
              <a:sym typeface="Arial"/>
            </a:endParaRPr>
          </a:p>
          <a:p>
            <a:pPr marL="285750" marR="0" lvl="0" indent="-107950" algn="l" rtl="0">
              <a:lnSpc>
                <a:spcPct val="100000"/>
              </a:lnSpc>
              <a:spcBef>
                <a:spcPts val="0"/>
              </a:spcBef>
              <a:spcAft>
                <a:spcPts val="0"/>
              </a:spcAft>
              <a:buClr>
                <a:schemeClr val="dk1"/>
              </a:buClr>
              <a:buSzPts val="2800"/>
              <a:buFont typeface="Arial"/>
              <a:buNone/>
            </a:pPr>
            <a:endParaRPr sz="2800" b="0" i="0" u="sng" strike="noStrike" cap="none" dirty="0">
              <a:solidFill>
                <a:schemeClr val="dk1"/>
              </a:solidFill>
              <a:latin typeface="Arial"/>
              <a:ea typeface="Arial"/>
              <a:cs typeface="Arial"/>
              <a:sym typeface="Arial"/>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dirty="0">
              <a:solidFill>
                <a:schemeClr val="dk1"/>
              </a:solidFill>
              <a:latin typeface="Arial"/>
              <a:ea typeface="Arial"/>
              <a:cs typeface="Arial"/>
              <a:sym typeface="Arial"/>
            </a:endParaRPr>
          </a:p>
        </p:txBody>
      </p:sp>
      <p:pic>
        <p:nvPicPr>
          <p:cNvPr id="102" name="Google Shape;102;p2"/>
          <p:cNvPicPr preferRelativeResize="0"/>
          <p:nvPr/>
        </p:nvPicPr>
        <p:blipFill rotWithShape="1">
          <a:blip r:embed="rId4">
            <a:alphaModFix/>
          </a:blip>
          <a:srcRect/>
          <a:stretch/>
        </p:blipFill>
        <p:spPr>
          <a:xfrm>
            <a:off x="2077509" y="4634442"/>
            <a:ext cx="3295650" cy="13906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09" name="Google Shape;109;p3"/>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10" name="Google Shape;110;p3"/>
          <p:cNvSpPr txBox="1"/>
          <p:nvPr/>
        </p:nvSpPr>
        <p:spPr>
          <a:xfrm>
            <a:off x="1492250" y="2487613"/>
            <a:ext cx="7259638" cy="4730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00"/>
              <a:buFont typeface="Arial"/>
              <a:buNone/>
            </a:pPr>
            <a:endParaRPr sz="2500" b="1" i="0" u="sng" strike="noStrike" cap="none">
              <a:solidFill>
                <a:srgbClr val="FF0000"/>
              </a:solidFill>
              <a:latin typeface="Arial"/>
              <a:ea typeface="Arial"/>
              <a:cs typeface="Arial"/>
              <a:sym typeface="Arial"/>
            </a:endParaRPr>
          </a:p>
        </p:txBody>
      </p:sp>
      <p:sp>
        <p:nvSpPr>
          <p:cNvPr id="111" name="Google Shape;111;p3"/>
          <p:cNvSpPr txBox="1"/>
          <p:nvPr/>
        </p:nvSpPr>
        <p:spPr>
          <a:xfrm>
            <a:off x="888683" y="2102892"/>
            <a:ext cx="7178405" cy="4154984"/>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Phonics teaches children to identify phonemes (sounds) that make up each word – each sound is represented by 1 or more graphemes (letters)</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A phoneme is made every time your mouth changes shape</a:t>
            </a:r>
            <a:endParaRPr sz="1400" b="0" i="0" u="none" strike="noStrike" cap="none">
              <a:solidFill>
                <a:srgbClr val="000000"/>
              </a:solidFill>
              <a:latin typeface="Arial"/>
              <a:ea typeface="Arial"/>
              <a:cs typeface="Arial"/>
              <a:sym typeface="Arial"/>
            </a:endParaRPr>
          </a:p>
          <a:p>
            <a:pPr marL="342900" marR="0" lvl="0" indent="-215900" algn="l" rtl="0">
              <a:lnSpc>
                <a:spcPct val="100000"/>
              </a:lnSpc>
              <a:spcBef>
                <a:spcPts val="0"/>
              </a:spcBef>
              <a:spcAft>
                <a:spcPts val="0"/>
              </a:spcAft>
              <a:buClr>
                <a:schemeClr val="dk1"/>
              </a:buClr>
              <a:buSzPts val="2000"/>
              <a:buFont typeface="Arial"/>
              <a:buNone/>
            </a:pPr>
            <a:endParaRPr sz="2000" b="0" i="0" u="none" strike="noStrike" cap="none">
              <a:solidFill>
                <a:schemeClr val="dk1"/>
              </a:solidFill>
              <a:latin typeface="Tahoma"/>
              <a:ea typeface="Tahoma"/>
              <a:cs typeface="Tahoma"/>
              <a:sym typeface="Tahoma"/>
            </a:endParaRPr>
          </a:p>
          <a:p>
            <a:pPr marL="342900" marR="0" lvl="0" indent="-34290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Children learn;</a:t>
            </a:r>
            <a:endParaRPr sz="24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Tahoma"/>
              <a:ea typeface="Tahoma"/>
              <a:cs typeface="Tahoma"/>
              <a:sym typeface="Tahoma"/>
            </a:endParaRPr>
          </a:p>
          <a:p>
            <a:pPr marL="457200" marR="0" lvl="0" indent="-30480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Tahoma"/>
              <a:ea typeface="Tahoma"/>
              <a:cs typeface="Tahoma"/>
              <a:sym typeface="Tahoma"/>
            </a:endParaRPr>
          </a:p>
          <a:p>
            <a:pPr marL="457200" marR="0" lvl="0" indent="-30480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Tahoma"/>
              <a:ea typeface="Tahoma"/>
              <a:cs typeface="Tahoma"/>
              <a:sym typeface="Tahoma"/>
            </a:endParaRPr>
          </a:p>
          <a:p>
            <a:pPr marL="457200" marR="0" lvl="0" indent="-30480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Tahoma"/>
              <a:ea typeface="Tahoma"/>
              <a:cs typeface="Tahoma"/>
              <a:sym typeface="Tahoma"/>
            </a:endParaRPr>
          </a:p>
        </p:txBody>
      </p:sp>
      <p:sp>
        <p:nvSpPr>
          <p:cNvPr id="112" name="Google Shape;112;p3"/>
          <p:cNvSpPr/>
          <p:nvPr/>
        </p:nvSpPr>
        <p:spPr>
          <a:xfrm>
            <a:off x="982798" y="1579672"/>
            <a:ext cx="717840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What is phonics?</a:t>
            </a:r>
            <a:endParaRPr sz="2800" b="1" i="0" u="none" strike="noStrike" cap="none">
              <a:solidFill>
                <a:srgbClr val="FF0000"/>
              </a:solidFill>
              <a:latin typeface="Arial"/>
              <a:ea typeface="Arial"/>
              <a:cs typeface="Arial"/>
              <a:sym typeface="Arial"/>
            </a:endParaRPr>
          </a:p>
        </p:txBody>
      </p:sp>
      <p:sp>
        <p:nvSpPr>
          <p:cNvPr id="113" name="Google Shape;113;p3"/>
          <p:cNvSpPr txBox="1"/>
          <p:nvPr/>
        </p:nvSpPr>
        <p:spPr>
          <a:xfrm>
            <a:off x="313932" y="4161302"/>
            <a:ext cx="2928802" cy="2062063"/>
          </a:xfrm>
          <a:prstGeom prst="rect">
            <a:avLst/>
          </a:prstGeom>
          <a:noFill/>
          <a:ln w="19050"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3600"/>
              <a:buFont typeface="Comic Sans MS"/>
              <a:buNone/>
            </a:pPr>
            <a:endParaRPr sz="3600" b="1" i="0" u="none" strike="noStrike" cap="none">
              <a:solidFill>
                <a:srgbClr val="FF0000"/>
              </a:solidFill>
              <a:latin typeface="Tahoma"/>
              <a:ea typeface="Tahoma"/>
              <a:cs typeface="Tahoma"/>
              <a:sym typeface="Tahoma"/>
            </a:endParaRPr>
          </a:p>
          <a:p>
            <a:pPr marL="0" marR="0" lvl="0" indent="0" algn="ctr" rtl="0">
              <a:lnSpc>
                <a:spcPct val="100000"/>
              </a:lnSpc>
              <a:spcBef>
                <a:spcPts val="0"/>
              </a:spcBef>
              <a:spcAft>
                <a:spcPts val="0"/>
              </a:spcAft>
              <a:buClr>
                <a:srgbClr val="FF0000"/>
              </a:buClr>
              <a:buSzPts val="2400"/>
              <a:buFont typeface="Tahoma"/>
              <a:buNone/>
            </a:pPr>
            <a:r>
              <a:rPr lang="en-GB" sz="2400" b="1" i="0" u="none" strike="noStrike" cap="none">
                <a:solidFill>
                  <a:srgbClr val="FF0000"/>
                </a:solidFill>
                <a:latin typeface="Tahoma"/>
                <a:ea typeface="Tahoma"/>
                <a:cs typeface="Tahoma"/>
                <a:sym typeface="Tahoma"/>
              </a:rPr>
              <a:t>Decoding</a:t>
            </a:r>
            <a:r>
              <a:rPr lang="en-GB" sz="2000" b="0" i="0" u="none" strike="noStrike" cap="none">
                <a:solidFill>
                  <a:schemeClr val="dk1"/>
                </a:solidFill>
                <a:latin typeface="Tahoma"/>
                <a:ea typeface="Tahoma"/>
                <a:cs typeface="Tahoma"/>
                <a:sym typeface="Tahoma"/>
              </a:rPr>
              <a:t> </a:t>
            </a:r>
            <a:r>
              <a:rPr lang="en-GB" sz="2400" b="0" i="0" u="none" strike="noStrike" cap="none">
                <a:solidFill>
                  <a:schemeClr val="dk1"/>
                </a:solidFill>
                <a:latin typeface="Tahoma"/>
                <a:ea typeface="Tahoma"/>
                <a:cs typeface="Tahoma"/>
                <a:sym typeface="Tahoma"/>
              </a:rPr>
              <a:t>for </a:t>
            </a:r>
            <a:endParaRPr sz="2400" b="0" i="0" u="none" strike="noStrike" cap="none">
              <a:solidFill>
                <a:schemeClr val="dk1"/>
              </a:solidFill>
              <a:latin typeface="Tahoma"/>
              <a:ea typeface="Tahoma"/>
              <a:cs typeface="Tahoma"/>
              <a:sym typeface="Tahoma"/>
            </a:endParaRPr>
          </a:p>
          <a:p>
            <a:pPr marL="0" marR="0" lvl="0" indent="0" algn="ctr" rtl="0">
              <a:lnSpc>
                <a:spcPct val="100000"/>
              </a:lnSpc>
              <a:spcBef>
                <a:spcPts val="0"/>
              </a:spcBef>
              <a:spcAft>
                <a:spcPts val="0"/>
              </a:spcAft>
              <a:buClr>
                <a:schemeClr val="dk1"/>
              </a:buClr>
              <a:buSzPts val="2400"/>
              <a:buFont typeface="Tahoma"/>
              <a:buNone/>
            </a:pPr>
            <a:r>
              <a:rPr lang="en-GB" sz="2400" b="0" i="0" u="none" strike="noStrike" cap="none">
                <a:solidFill>
                  <a:schemeClr val="dk1"/>
                </a:solidFill>
                <a:latin typeface="Tahoma"/>
                <a:ea typeface="Tahoma"/>
                <a:cs typeface="Tahoma"/>
                <a:sym typeface="Tahoma"/>
              </a:rPr>
              <a:t>reading by blending phonemes</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000"/>
              <a:buFont typeface="Comic Sans MS"/>
              <a:buNone/>
            </a:pPr>
            <a:endParaRPr sz="2000" b="0" i="0" u="none" strike="noStrike" cap="none">
              <a:solidFill>
                <a:schemeClr val="dk1"/>
              </a:solidFill>
              <a:latin typeface="Tahoma"/>
              <a:ea typeface="Tahoma"/>
              <a:cs typeface="Tahoma"/>
              <a:sym typeface="Tahoma"/>
            </a:endParaRPr>
          </a:p>
        </p:txBody>
      </p:sp>
      <p:sp>
        <p:nvSpPr>
          <p:cNvPr id="114" name="Google Shape;114;p3"/>
          <p:cNvSpPr txBox="1"/>
          <p:nvPr/>
        </p:nvSpPr>
        <p:spPr>
          <a:xfrm>
            <a:off x="5811973" y="4129763"/>
            <a:ext cx="3025030" cy="1938992"/>
          </a:xfrm>
          <a:prstGeom prst="rect">
            <a:avLst/>
          </a:prstGeom>
          <a:noFill/>
          <a:ln w="19050"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3600"/>
              <a:buFont typeface="Comic Sans MS"/>
              <a:buNone/>
            </a:pPr>
            <a:endParaRPr sz="3600" b="1" i="0" u="none" strike="noStrike" cap="none">
              <a:solidFill>
                <a:srgbClr val="FF0000"/>
              </a:solidFill>
              <a:latin typeface="Tahoma"/>
              <a:ea typeface="Tahoma"/>
              <a:cs typeface="Tahoma"/>
              <a:sym typeface="Tahoma"/>
            </a:endParaRPr>
          </a:p>
          <a:p>
            <a:pPr marL="0" marR="0" lvl="0" indent="0" algn="ctr" rtl="0">
              <a:lnSpc>
                <a:spcPct val="100000"/>
              </a:lnSpc>
              <a:spcBef>
                <a:spcPts val="0"/>
              </a:spcBef>
              <a:spcAft>
                <a:spcPts val="0"/>
              </a:spcAft>
              <a:buClr>
                <a:srgbClr val="FF0000"/>
              </a:buClr>
              <a:buSzPts val="2400"/>
              <a:buFont typeface="Tahoma"/>
              <a:buNone/>
            </a:pPr>
            <a:r>
              <a:rPr lang="en-GB" sz="2400" b="1" i="0" u="none" strike="noStrike" cap="none">
                <a:solidFill>
                  <a:srgbClr val="FF0000"/>
                </a:solidFill>
                <a:latin typeface="Tahoma"/>
                <a:ea typeface="Tahoma"/>
                <a:cs typeface="Tahoma"/>
                <a:sym typeface="Tahoma"/>
              </a:rPr>
              <a:t>Segmenting </a:t>
            </a:r>
            <a:r>
              <a:rPr lang="en-GB" sz="2400" b="0" i="0" u="none" strike="noStrike" cap="none">
                <a:solidFill>
                  <a:schemeClr val="dk1"/>
                </a:solidFill>
                <a:latin typeface="Tahoma"/>
                <a:ea typeface="Tahoma"/>
                <a:cs typeface="Tahoma"/>
                <a:sym typeface="Tahoma"/>
              </a:rPr>
              <a:t>for writing</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  </a:t>
            </a:r>
            <a:endParaRPr sz="1400" b="0" i="0" u="none" strike="noStrike" cap="none">
              <a:solidFill>
                <a:srgbClr val="000000"/>
              </a:solidFill>
              <a:latin typeface="Arial"/>
              <a:ea typeface="Arial"/>
              <a:cs typeface="Arial"/>
              <a:sym typeface="Arial"/>
            </a:endParaRPr>
          </a:p>
        </p:txBody>
      </p:sp>
      <p:pic>
        <p:nvPicPr>
          <p:cNvPr id="115" name="Google Shape;115;p3"/>
          <p:cNvPicPr preferRelativeResize="0"/>
          <p:nvPr/>
        </p:nvPicPr>
        <p:blipFill rotWithShape="1">
          <a:blip r:embed="rId4">
            <a:alphaModFix/>
          </a:blip>
          <a:srcRect/>
          <a:stretch/>
        </p:blipFill>
        <p:spPr>
          <a:xfrm>
            <a:off x="3292419" y="4609664"/>
            <a:ext cx="2370931" cy="148872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22" name="Google Shape;122;p4"/>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23" name="Google Shape;123;p4"/>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124" name="Google Shape;124;p4"/>
          <p:cNvSpPr txBox="1"/>
          <p:nvPr/>
        </p:nvSpPr>
        <p:spPr>
          <a:xfrm>
            <a:off x="500062" y="1496211"/>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Tahoma"/>
                <a:ea typeface="Tahoma"/>
                <a:cs typeface="Tahoma"/>
                <a:sym typeface="Tahoma"/>
              </a:rPr>
              <a:t>What makes phonics tricky?</a:t>
            </a:r>
            <a:endParaRPr sz="2800" b="1" i="0" u="none" strike="noStrike" cap="none">
              <a:solidFill>
                <a:srgbClr val="FF0000"/>
              </a:solidFill>
              <a:latin typeface="Tahoma"/>
              <a:ea typeface="Tahoma"/>
              <a:cs typeface="Tahoma"/>
              <a:sym typeface="Tahoma"/>
            </a:endParaRPr>
          </a:p>
        </p:txBody>
      </p:sp>
      <p:sp>
        <p:nvSpPr>
          <p:cNvPr id="125" name="Google Shape;125;p4"/>
          <p:cNvSpPr txBox="1"/>
          <p:nvPr/>
        </p:nvSpPr>
        <p:spPr>
          <a:xfrm>
            <a:off x="585788" y="2032534"/>
            <a:ext cx="8143800" cy="40329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The English language has 44 </a:t>
            </a:r>
            <a:r>
              <a:rPr lang="en-GB" sz="2800" b="0" i="0" u="none" strike="noStrike" cap="none">
                <a:solidFill>
                  <a:srgbClr val="FF0000"/>
                </a:solidFill>
                <a:latin typeface="Tahoma"/>
                <a:ea typeface="Tahoma"/>
                <a:cs typeface="Tahoma"/>
                <a:sym typeface="Tahoma"/>
              </a:rPr>
              <a:t>phonemes</a:t>
            </a:r>
            <a:r>
              <a:rPr lang="en-GB" sz="2400" b="0" i="0" u="none" strike="noStrike" cap="none">
                <a:solidFill>
                  <a:schemeClr val="dk1"/>
                </a:solidFill>
                <a:latin typeface="Tahoma"/>
                <a:ea typeface="Tahoma"/>
                <a:cs typeface="Tahoma"/>
                <a:sym typeface="Tahoma"/>
              </a:rPr>
              <a:t> (sounds)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Tahoma"/>
                <a:ea typeface="Tahoma"/>
                <a:cs typeface="Tahoma"/>
                <a:sym typeface="Tahoma"/>
              </a:rPr>
              <a:t>		There are over 140</a:t>
            </a:r>
            <a:r>
              <a:rPr lang="en-GB" sz="2400">
                <a:solidFill>
                  <a:schemeClr val="dk1"/>
                </a:solidFill>
                <a:latin typeface="Tahoma"/>
                <a:ea typeface="Tahoma"/>
                <a:cs typeface="Tahoma"/>
                <a:sym typeface="Tahoma"/>
              </a:rPr>
              <a:t> </a:t>
            </a:r>
            <a:r>
              <a:rPr lang="en-GB" sz="2400" b="0" i="0" u="none" strike="noStrike" cap="none">
                <a:solidFill>
                  <a:schemeClr val="dk1"/>
                </a:solidFill>
                <a:latin typeface="Tahoma"/>
                <a:ea typeface="Tahoma"/>
                <a:cs typeface="Tahoma"/>
                <a:sym typeface="Tahoma"/>
              </a:rPr>
              <a:t>different ways of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Tahoma"/>
                <a:ea typeface="Tahoma"/>
                <a:cs typeface="Tahoma"/>
                <a:sym typeface="Tahoma"/>
              </a:rPr>
              <a:t>		writing th</a:t>
            </a:r>
            <a:r>
              <a:rPr lang="en-GB" sz="2400">
                <a:solidFill>
                  <a:schemeClr val="dk1"/>
                </a:solidFill>
                <a:latin typeface="Tahoma"/>
                <a:ea typeface="Tahoma"/>
                <a:cs typeface="Tahoma"/>
                <a:sym typeface="Tahoma"/>
              </a:rPr>
              <a:t>ese </a:t>
            </a:r>
            <a:r>
              <a:rPr lang="en-GB" sz="2400" b="0" i="0" u="none" strike="noStrike" cap="none">
                <a:solidFill>
                  <a:schemeClr val="dk1"/>
                </a:solidFill>
                <a:latin typeface="Tahoma"/>
                <a:ea typeface="Tahoma"/>
                <a:cs typeface="Tahoma"/>
                <a:sym typeface="Tahoma"/>
              </a:rPr>
              <a:t>phonemes.</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Some phonemes are written using more than one </a:t>
            </a:r>
            <a:r>
              <a:rPr lang="en-GB" sz="2800" b="0" i="0" u="none" strike="noStrike" cap="none">
                <a:solidFill>
                  <a:srgbClr val="FF0000"/>
                </a:solidFill>
                <a:latin typeface="Tahoma"/>
                <a:ea typeface="Tahoma"/>
                <a:cs typeface="Tahoma"/>
                <a:sym typeface="Tahoma"/>
              </a:rPr>
              <a:t>grapheme</a:t>
            </a:r>
            <a:r>
              <a:rPr lang="en-GB" sz="2400" b="0" i="0" u="none" strike="noStrike" cap="none">
                <a:solidFill>
                  <a:schemeClr val="dk1"/>
                </a:solidFill>
                <a:latin typeface="Tahoma"/>
                <a:ea typeface="Tahoma"/>
                <a:cs typeface="Tahoma"/>
                <a:sym typeface="Tahoma"/>
              </a:rPr>
              <a:t> (letter) </a:t>
            </a:r>
            <a:endParaRPr sz="1400" b="0" i="0" u="none" strike="noStrike" cap="none">
              <a:solidFill>
                <a:srgbClr val="000000"/>
              </a:solidFill>
              <a:latin typeface="Arial"/>
              <a:ea typeface="Arial"/>
              <a:cs typeface="Arial"/>
              <a:sym typeface="Arial"/>
            </a:endParaRPr>
          </a:p>
          <a:p>
            <a:pPr marL="914400" marR="0" lvl="2"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Tahoma"/>
                <a:ea typeface="Tahoma"/>
                <a:cs typeface="Tahoma"/>
                <a:sym typeface="Tahoma"/>
              </a:rPr>
              <a:t>2 graphemes is a </a:t>
            </a:r>
            <a:r>
              <a:rPr lang="en-GB" sz="2800" b="0" i="0" u="none" strike="noStrike" cap="none">
                <a:solidFill>
                  <a:srgbClr val="FF0000"/>
                </a:solidFill>
                <a:latin typeface="Tahoma"/>
                <a:ea typeface="Tahoma"/>
                <a:cs typeface="Tahoma"/>
                <a:sym typeface="Tahoma"/>
              </a:rPr>
              <a:t>digraph</a:t>
            </a:r>
            <a:r>
              <a:rPr lang="en-GB" sz="2400" b="0" i="0" u="none" strike="noStrike" cap="none">
                <a:solidFill>
                  <a:schemeClr val="dk1"/>
                </a:solidFill>
                <a:latin typeface="Tahoma"/>
                <a:ea typeface="Tahoma"/>
                <a:cs typeface="Tahoma"/>
                <a:sym typeface="Tahoma"/>
              </a:rPr>
              <a:t> e.g. ch, sh.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Tahoma"/>
                <a:ea typeface="Tahoma"/>
                <a:cs typeface="Tahoma"/>
                <a:sym typeface="Tahoma"/>
              </a:rPr>
              <a:t>		3 graphemes is a </a:t>
            </a:r>
            <a:r>
              <a:rPr lang="en-GB" sz="2800" b="0" i="0" u="none" strike="noStrike" cap="none">
                <a:solidFill>
                  <a:srgbClr val="FF0000"/>
                </a:solidFill>
                <a:latin typeface="Tahoma"/>
                <a:ea typeface="Tahoma"/>
                <a:cs typeface="Tahoma"/>
                <a:sym typeface="Tahoma"/>
              </a:rPr>
              <a:t>trigraph</a:t>
            </a:r>
            <a:r>
              <a:rPr lang="en-GB" sz="2400" b="0" i="0" u="none" strike="noStrike" cap="none">
                <a:solidFill>
                  <a:schemeClr val="dk1"/>
                </a:solidFill>
                <a:latin typeface="Tahoma"/>
                <a:ea typeface="Tahoma"/>
                <a:cs typeface="Tahoma"/>
                <a:sym typeface="Tahoma"/>
              </a:rPr>
              <a:t> e.g. ear, igh. </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 Some graphemes can represent more than one sound. e.g., ea makes different sounds in each of these words – tea, bread, steak</a:t>
            </a:r>
            <a:endParaRPr sz="1400" b="0" i="0" u="none" strike="noStrike" cap="none">
              <a:solidFill>
                <a:srgbClr val="000000"/>
              </a:solidFill>
              <a:latin typeface="Arial"/>
              <a:ea typeface="Arial"/>
              <a:cs typeface="Arial"/>
              <a:sym typeface="Arial"/>
            </a:endParaRPr>
          </a:p>
        </p:txBody>
      </p:sp>
      <p:pic>
        <p:nvPicPr>
          <p:cNvPr id="126" name="Google Shape;126;p4"/>
          <p:cNvPicPr preferRelativeResize="0"/>
          <p:nvPr/>
        </p:nvPicPr>
        <p:blipFill rotWithShape="1">
          <a:blip r:embed="rId4">
            <a:alphaModFix/>
          </a:blip>
          <a:srcRect/>
          <a:stretch/>
        </p:blipFill>
        <p:spPr>
          <a:xfrm>
            <a:off x="3700501" y="5747058"/>
            <a:ext cx="1109624" cy="795579"/>
          </a:xfrm>
          <a:prstGeom prst="rect">
            <a:avLst/>
          </a:prstGeom>
          <a:noFill/>
          <a:ln>
            <a:noFill/>
          </a:ln>
        </p:spPr>
      </p:pic>
      <p:pic>
        <p:nvPicPr>
          <p:cNvPr id="127" name="Google Shape;127;p4"/>
          <p:cNvPicPr preferRelativeResize="0"/>
          <p:nvPr/>
        </p:nvPicPr>
        <p:blipFill rotWithShape="1">
          <a:blip r:embed="rId5">
            <a:alphaModFix/>
          </a:blip>
          <a:srcRect/>
          <a:stretch/>
        </p:blipFill>
        <p:spPr>
          <a:xfrm>
            <a:off x="5164138" y="5725483"/>
            <a:ext cx="1555263" cy="990719"/>
          </a:xfrm>
          <a:prstGeom prst="rect">
            <a:avLst/>
          </a:prstGeom>
          <a:noFill/>
          <a:ln>
            <a:noFill/>
          </a:ln>
        </p:spPr>
      </p:pic>
      <p:pic>
        <p:nvPicPr>
          <p:cNvPr id="128" name="Google Shape;128;p4"/>
          <p:cNvPicPr preferRelativeResize="0"/>
          <p:nvPr/>
        </p:nvPicPr>
        <p:blipFill rotWithShape="1">
          <a:blip r:embed="rId6">
            <a:alphaModFix/>
          </a:blip>
          <a:srcRect/>
          <a:stretch/>
        </p:blipFill>
        <p:spPr>
          <a:xfrm>
            <a:off x="6878638" y="5667882"/>
            <a:ext cx="1012295" cy="101229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pic>
        <p:nvPicPr>
          <p:cNvPr id="134" name="Google Shape;134;p23"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35" name="Google Shape;135;p23"/>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36" name="Google Shape;136;p23"/>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137" name="Google Shape;137;p23"/>
          <p:cNvSpPr txBox="1"/>
          <p:nvPr/>
        </p:nvSpPr>
        <p:spPr>
          <a:xfrm>
            <a:off x="589938" y="1558459"/>
            <a:ext cx="81438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Key terms and features</a:t>
            </a:r>
            <a:endParaRPr sz="1400" b="0" i="0" u="none" strike="noStrike" cap="none">
              <a:solidFill>
                <a:srgbClr val="000000"/>
              </a:solidFill>
              <a:latin typeface="Arial"/>
              <a:ea typeface="Arial"/>
              <a:cs typeface="Arial"/>
              <a:sym typeface="Arial"/>
            </a:endParaRPr>
          </a:p>
        </p:txBody>
      </p:sp>
      <p:sp>
        <p:nvSpPr>
          <p:cNvPr id="138" name="Google Shape;138;p23"/>
          <p:cNvSpPr/>
          <p:nvPr/>
        </p:nvSpPr>
        <p:spPr>
          <a:xfrm>
            <a:off x="520400" y="2123124"/>
            <a:ext cx="8283000" cy="3542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139" name="Google Shape;139;p23"/>
          <p:cNvSpPr/>
          <p:nvPr/>
        </p:nvSpPr>
        <p:spPr>
          <a:xfrm>
            <a:off x="589965" y="2503316"/>
            <a:ext cx="7298100" cy="440116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800" b="0" i="0" u="none" strike="noStrike" cap="none">
                <a:solidFill>
                  <a:srgbClr val="000000"/>
                </a:solidFill>
                <a:latin typeface="Arial"/>
                <a:ea typeface="Arial"/>
                <a:cs typeface="Arial"/>
                <a:sym typeface="Arial"/>
              </a:rPr>
              <a:t>phoneme- the smallest unit of sound in a word</a:t>
            </a:r>
            <a:endParaRPr sz="2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endParaRPr sz="2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800" b="0" i="0" u="none" strike="noStrike" cap="none">
                <a:solidFill>
                  <a:srgbClr val="000000"/>
                </a:solidFill>
                <a:latin typeface="Arial"/>
                <a:ea typeface="Arial"/>
                <a:cs typeface="Arial"/>
                <a:sym typeface="Arial"/>
              </a:rPr>
              <a:t>grapheme- the written representation of a phoneme</a:t>
            </a:r>
            <a:endParaRPr sz="2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endParaRPr sz="2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800" b="0" i="0" u="none" strike="noStrike" cap="none">
                <a:solidFill>
                  <a:srgbClr val="000000"/>
                </a:solidFill>
                <a:latin typeface="Arial"/>
                <a:ea typeface="Arial"/>
                <a:cs typeface="Arial"/>
                <a:sym typeface="Arial"/>
              </a:rPr>
              <a:t>Phoneme Fingers for blending and segmenting </a:t>
            </a:r>
            <a:endParaRPr sz="2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2800" b="0" i="0" u="none" strike="noStrike" cap="none">
                <a:solidFill>
                  <a:srgbClr val="000000"/>
                </a:solidFill>
                <a:latin typeface="Arial"/>
                <a:ea typeface="Arial"/>
                <a:cs typeface="Arial"/>
                <a:sym typeface="Arial"/>
              </a:rPr>
              <a:t> </a:t>
            </a:r>
            <a:r>
              <a:rPr lang="en-GB" sz="1800" b="0" i="0" u="sng" strike="noStrike" cap="none">
                <a:solidFill>
                  <a:srgbClr val="000000"/>
                </a:solidFill>
                <a:latin typeface="Arial"/>
                <a:ea typeface="Arial"/>
                <a:cs typeface="Arial"/>
                <a:sym typeface="Arial"/>
                <a:hlinkClick r:id="rId4">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https://www.youtube.com/watch?v=Ii2GO11xjcU</a:t>
            </a:r>
            <a:endParaRPr sz="18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endParaRPr sz="2800" b="0" i="0" u="none" strike="noStrike" cap="none">
              <a:solidFill>
                <a:srgbClr val="000000"/>
              </a:solidFill>
              <a:latin typeface="Arial"/>
              <a:ea typeface="Arial"/>
              <a:cs typeface="Arial"/>
              <a:sym typeface="Arial"/>
            </a:endParaRPr>
          </a:p>
        </p:txBody>
      </p:sp>
      <p:pic>
        <p:nvPicPr>
          <p:cNvPr id="140" name="Google Shape;140;p23"/>
          <p:cNvPicPr preferRelativeResize="0"/>
          <p:nvPr/>
        </p:nvPicPr>
        <p:blipFill rotWithShape="1">
          <a:blip r:embed="rId5">
            <a:alphaModFix/>
          </a:blip>
          <a:srcRect/>
          <a:stretch/>
        </p:blipFill>
        <p:spPr>
          <a:xfrm>
            <a:off x="6297390" y="4285549"/>
            <a:ext cx="1590675" cy="2362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6" name="Google Shape;146;p15"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47" name="Google Shape;147;p15"/>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48" name="Google Shape;148;p15"/>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149" name="Google Shape;149;p15"/>
          <p:cNvSpPr txBox="1"/>
          <p:nvPr/>
        </p:nvSpPr>
        <p:spPr>
          <a:xfrm>
            <a:off x="585788" y="1835150"/>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Level 1: Nursery</a:t>
            </a:r>
            <a:endParaRPr sz="2800" b="1" i="0" u="none" strike="noStrike" cap="none">
              <a:solidFill>
                <a:srgbClr val="FF0000"/>
              </a:solidFill>
              <a:latin typeface="Arial"/>
              <a:ea typeface="Arial"/>
              <a:cs typeface="Arial"/>
              <a:sym typeface="Arial"/>
            </a:endParaRPr>
          </a:p>
        </p:txBody>
      </p:sp>
      <p:sp>
        <p:nvSpPr>
          <p:cNvPr id="150" name="Google Shape;150;p15"/>
          <p:cNvSpPr txBox="1"/>
          <p:nvPr/>
        </p:nvSpPr>
        <p:spPr>
          <a:xfrm>
            <a:off x="647700" y="2722563"/>
            <a:ext cx="7167563" cy="369331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Tahoma"/>
                <a:ea typeface="Tahoma"/>
                <a:cs typeface="Tahoma"/>
                <a:sym typeface="Tahoma"/>
              </a:rPr>
              <a:t>Phase one comprises of 7 aspects.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accent1"/>
                </a:solidFill>
                <a:latin typeface="Tahoma"/>
                <a:ea typeface="Tahoma"/>
                <a:cs typeface="Tahoma"/>
                <a:sym typeface="Tahoma"/>
              </a:rPr>
              <a:t>1. Environmental Sounds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accent1"/>
                </a:solidFill>
                <a:latin typeface="Tahoma"/>
                <a:ea typeface="Tahoma"/>
                <a:cs typeface="Tahoma"/>
                <a:sym typeface="Tahoma"/>
              </a:rPr>
              <a:t>2. Instrumental Sounds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accent1"/>
                </a:solidFill>
                <a:latin typeface="Tahoma"/>
                <a:ea typeface="Tahoma"/>
                <a:cs typeface="Tahoma"/>
                <a:sym typeface="Tahoma"/>
              </a:rPr>
              <a:t>3. Body Percussion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accent1"/>
                </a:solidFill>
                <a:latin typeface="Tahoma"/>
                <a:ea typeface="Tahoma"/>
                <a:cs typeface="Tahoma"/>
                <a:sym typeface="Tahoma"/>
              </a:rPr>
              <a:t>4. Rhythm and Rhyme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accent1"/>
                </a:solidFill>
                <a:latin typeface="Tahoma"/>
                <a:ea typeface="Tahoma"/>
                <a:cs typeface="Tahoma"/>
                <a:sym typeface="Tahoma"/>
              </a:rPr>
              <a:t>5. Alliteration</a:t>
            </a:r>
            <a:endParaRPr sz="2400" b="1" i="0" u="none" strike="noStrike" cap="none">
              <a:solidFill>
                <a:schemeClr val="accent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accent1"/>
                </a:solidFill>
                <a:latin typeface="Tahoma"/>
                <a:ea typeface="Tahoma"/>
                <a:cs typeface="Tahoma"/>
                <a:sym typeface="Tahoma"/>
              </a:rPr>
              <a:t>6. Voice Sounds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accent1"/>
                </a:solidFill>
                <a:latin typeface="Tahoma"/>
                <a:ea typeface="Tahoma"/>
                <a:cs typeface="Tahoma"/>
                <a:sym typeface="Tahoma"/>
              </a:rPr>
              <a:t>7. Oral Blending and segmenting</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16"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57" name="Google Shape;157;p16"/>
          <p:cNvSpPr txBox="1"/>
          <p:nvPr/>
        </p:nvSpPr>
        <p:spPr>
          <a:xfrm>
            <a:off x="1420813" y="420688"/>
            <a:ext cx="3389312"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a:t>
            </a:r>
            <a:endParaRPr sz="1800" b="0" i="0" u="none" strike="noStrike" cap="none">
              <a:solidFill>
                <a:schemeClr val="lt1"/>
              </a:solidFill>
              <a:latin typeface="Arial"/>
              <a:ea typeface="Arial"/>
              <a:cs typeface="Arial"/>
              <a:sym typeface="Arial"/>
            </a:endParaRPr>
          </a:p>
        </p:txBody>
      </p:sp>
      <p:sp>
        <p:nvSpPr>
          <p:cNvPr id="158" name="Google Shape;158;p16"/>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159" name="Google Shape;159;p16"/>
          <p:cNvSpPr txBox="1"/>
          <p:nvPr/>
        </p:nvSpPr>
        <p:spPr>
          <a:xfrm>
            <a:off x="363538" y="1599911"/>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Tahoma"/>
                <a:ea typeface="Tahoma"/>
                <a:cs typeface="Tahoma"/>
                <a:sym typeface="Tahoma"/>
              </a:rPr>
              <a:t>Level 2 </a:t>
            </a:r>
            <a:endParaRPr sz="2800" b="1" i="0" u="none" strike="noStrike" cap="none">
              <a:solidFill>
                <a:srgbClr val="FF0000"/>
              </a:solidFill>
              <a:latin typeface="Tahoma"/>
              <a:ea typeface="Tahoma"/>
              <a:cs typeface="Tahoma"/>
              <a:sym typeface="Tahoma"/>
            </a:endParaRPr>
          </a:p>
        </p:txBody>
      </p:sp>
      <p:sp>
        <p:nvSpPr>
          <p:cNvPr id="160" name="Google Shape;160;p16"/>
          <p:cNvSpPr/>
          <p:nvPr/>
        </p:nvSpPr>
        <p:spPr>
          <a:xfrm>
            <a:off x="1044287" y="2041572"/>
            <a:ext cx="7620000" cy="4524315"/>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2400"/>
              <a:buFont typeface="Arial"/>
              <a:buChar char="•"/>
            </a:pPr>
            <a:r>
              <a:rPr lang="en-GB" sz="2400" b="1" i="0" u="none" strike="noStrike" cap="none">
                <a:solidFill>
                  <a:schemeClr val="dk1"/>
                </a:solidFill>
                <a:latin typeface="Tahoma"/>
                <a:ea typeface="Tahoma"/>
                <a:cs typeface="Tahoma"/>
                <a:sym typeface="Tahoma"/>
              </a:rPr>
              <a:t>Children learn 19 sounds: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Tahoma"/>
                <a:ea typeface="Tahoma"/>
                <a:cs typeface="Tahoma"/>
                <a:sym typeface="Tahoma"/>
              </a:rPr>
              <a:t>	Set 1: </a:t>
            </a:r>
            <a:r>
              <a:rPr lang="en-GB" sz="2400" b="1" i="0" u="none" strike="noStrike" cap="none">
                <a:solidFill>
                  <a:schemeClr val="accent1"/>
                </a:solidFill>
                <a:latin typeface="Tahoma"/>
                <a:ea typeface="Tahoma"/>
                <a:cs typeface="Tahoma"/>
                <a:sym typeface="Tahoma"/>
              </a:rPr>
              <a:t>s, a, t, p</a:t>
            </a:r>
            <a:r>
              <a:rPr lang="en-GB" sz="2400" b="1" i="0" u="none" strike="noStrike" cap="none">
                <a:solidFill>
                  <a:schemeClr val="dk1"/>
                </a:solidFill>
                <a:latin typeface="Tahoma"/>
                <a:ea typeface="Tahoma"/>
                <a:cs typeface="Tahoma"/>
                <a:sym typeface="Tahoma"/>
              </a:rPr>
              <a:t>		Set 4: </a:t>
            </a:r>
            <a:r>
              <a:rPr lang="en-GB" sz="2400" b="1" i="0" u="none" strike="noStrike" cap="none">
                <a:solidFill>
                  <a:schemeClr val="accent1"/>
                </a:solidFill>
                <a:latin typeface="Tahoma"/>
                <a:ea typeface="Tahoma"/>
                <a:cs typeface="Tahoma"/>
                <a:sym typeface="Tahoma"/>
              </a:rPr>
              <a:t>ck, e, u, 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Tahoma"/>
                <a:ea typeface="Tahoma"/>
                <a:cs typeface="Tahoma"/>
                <a:sym typeface="Tahoma"/>
              </a:rPr>
              <a:t>	Set 2: </a:t>
            </a:r>
            <a:r>
              <a:rPr lang="en-GB" sz="2400" b="1" i="0" u="none" strike="noStrike" cap="none">
                <a:solidFill>
                  <a:schemeClr val="accent1"/>
                </a:solidFill>
                <a:latin typeface="Tahoma"/>
                <a:ea typeface="Tahoma"/>
                <a:cs typeface="Tahoma"/>
                <a:sym typeface="Tahoma"/>
              </a:rPr>
              <a:t>i, n, m, d</a:t>
            </a:r>
            <a:r>
              <a:rPr lang="en-GB" sz="2400" b="1" i="0" u="none" strike="noStrike" cap="none">
                <a:solidFill>
                  <a:schemeClr val="dk1"/>
                </a:solidFill>
                <a:latin typeface="Tahoma"/>
                <a:ea typeface="Tahoma"/>
                <a:cs typeface="Tahoma"/>
                <a:sym typeface="Tahoma"/>
              </a:rPr>
              <a:t>	Set 5: </a:t>
            </a:r>
            <a:r>
              <a:rPr lang="en-GB" sz="2400" b="1" i="0" u="none" strike="noStrike" cap="none">
                <a:solidFill>
                  <a:schemeClr val="accent1"/>
                </a:solidFill>
                <a:latin typeface="Tahoma"/>
                <a:ea typeface="Tahoma"/>
                <a:cs typeface="Tahoma"/>
                <a:sym typeface="Tahoma"/>
              </a:rPr>
              <a:t>h, b, f, ff, l, ll, ss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Tahoma"/>
                <a:ea typeface="Tahoma"/>
                <a:cs typeface="Tahoma"/>
                <a:sym typeface="Tahoma"/>
              </a:rPr>
              <a:t>	Set 3: </a:t>
            </a:r>
            <a:r>
              <a:rPr lang="en-GB" sz="2400" b="1" i="0" u="none" strike="noStrike" cap="none">
                <a:solidFill>
                  <a:schemeClr val="accent1"/>
                </a:solidFill>
                <a:latin typeface="Tahoma"/>
                <a:ea typeface="Tahoma"/>
                <a:cs typeface="Tahoma"/>
                <a:sym typeface="Tahoma"/>
              </a:rPr>
              <a:t>g, o, c, 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accent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accent1"/>
              </a:solidFill>
              <a:latin typeface="Tahoma"/>
              <a:ea typeface="Tahoma"/>
              <a:cs typeface="Tahoma"/>
              <a:sym typeface="Tahoma"/>
            </a:endParaRPr>
          </a:p>
          <a:p>
            <a:pPr marL="285750" marR="0" lvl="0" indent="-285750" algn="l" rtl="0">
              <a:lnSpc>
                <a:spcPct val="100000"/>
              </a:lnSpc>
              <a:spcBef>
                <a:spcPts val="0"/>
              </a:spcBef>
              <a:spcAft>
                <a:spcPts val="0"/>
              </a:spcAft>
              <a:buClr>
                <a:schemeClr val="dk1"/>
              </a:buClr>
              <a:buSzPts val="2400"/>
              <a:buFont typeface="Arial"/>
              <a:buChar char="•"/>
            </a:pPr>
            <a:r>
              <a:rPr lang="en-GB" sz="2400" b="1" i="0" u="none" strike="noStrike" cap="none">
                <a:solidFill>
                  <a:schemeClr val="dk1"/>
                </a:solidFill>
                <a:latin typeface="Tahoma"/>
                <a:ea typeface="Tahoma"/>
                <a:cs typeface="Tahoma"/>
                <a:sym typeface="Tahoma"/>
              </a:rPr>
              <a:t>Children learn another 25 sounds: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Arial"/>
                <a:ea typeface="Arial"/>
                <a:cs typeface="Arial"/>
                <a:sym typeface="Arial"/>
              </a:rPr>
              <a:t>	Set 6: </a:t>
            </a:r>
            <a:r>
              <a:rPr lang="en-GB" sz="2400" b="1" i="0" u="none" strike="noStrike" cap="none">
                <a:solidFill>
                  <a:schemeClr val="accent1"/>
                </a:solidFill>
                <a:latin typeface="Arial"/>
                <a:ea typeface="Arial"/>
                <a:cs typeface="Arial"/>
                <a:sym typeface="Arial"/>
              </a:rPr>
              <a:t>j, v, w, x</a:t>
            </a:r>
            <a:r>
              <a:rPr lang="en-GB" sz="2400" b="1" i="0" u="none" strike="noStrike" cap="none">
                <a:solidFill>
                  <a:schemeClr val="dk1"/>
                </a:solidFill>
                <a:latin typeface="Arial"/>
                <a:ea typeface="Arial"/>
                <a:cs typeface="Arial"/>
                <a:sym typeface="Arial"/>
              </a:rPr>
              <a:t>		Set 7: </a:t>
            </a:r>
            <a:r>
              <a:rPr lang="en-GB" sz="2400" b="1" i="0" u="none" strike="noStrike" cap="none">
                <a:solidFill>
                  <a:schemeClr val="accent1"/>
                </a:solidFill>
                <a:latin typeface="Arial"/>
                <a:ea typeface="Arial"/>
                <a:cs typeface="Arial"/>
                <a:sym typeface="Arial"/>
              </a:rPr>
              <a:t>y, z, zz, qu</a:t>
            </a:r>
            <a:endParaRPr sz="2400" b="1" i="0" u="none" strike="noStrike" cap="none">
              <a:solidFill>
                <a:schemeClr val="accen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Arial"/>
                <a:ea typeface="Arial"/>
                <a:cs typeface="Arial"/>
                <a:sym typeface="Arial"/>
              </a:rPr>
              <a:t>	Consonant digraphs: </a:t>
            </a:r>
            <a:r>
              <a:rPr lang="en-GB" sz="2400" b="1" i="0" u="none" strike="noStrike" cap="none">
                <a:solidFill>
                  <a:schemeClr val="accent1"/>
                </a:solidFill>
                <a:latin typeface="Arial"/>
                <a:ea typeface="Arial"/>
                <a:cs typeface="Arial"/>
                <a:sym typeface="Arial"/>
              </a:rPr>
              <a:t>ch, sh, th, ng</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Arial"/>
                <a:ea typeface="Arial"/>
                <a:cs typeface="Arial"/>
                <a:sym typeface="Arial"/>
              </a:rPr>
              <a:t>	Vowel digraphs: </a:t>
            </a:r>
            <a:r>
              <a:rPr lang="en-GB" sz="2400" b="1" i="0" u="none" strike="noStrike" cap="none">
                <a:solidFill>
                  <a:schemeClr val="accent1"/>
                </a:solidFill>
                <a:latin typeface="Arial"/>
                <a:ea typeface="Arial"/>
                <a:cs typeface="Arial"/>
                <a:sym typeface="Arial"/>
              </a:rPr>
              <a:t>ai, ee, oa, oo, ar, or, ur, ow, oi, er</a:t>
            </a:r>
            <a:endParaRPr sz="2400" b="1" i="0" u="none" strike="noStrike" cap="none">
              <a:solidFill>
                <a:schemeClr val="accen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Arial"/>
                <a:ea typeface="Arial"/>
                <a:cs typeface="Arial"/>
                <a:sym typeface="Arial"/>
              </a:rPr>
              <a:t>	Trigraphs:  </a:t>
            </a:r>
            <a:r>
              <a:rPr lang="en-GB" sz="2400" b="1" i="0" u="none" strike="noStrike" cap="none">
                <a:solidFill>
                  <a:schemeClr val="accent1"/>
                </a:solidFill>
                <a:latin typeface="Arial"/>
                <a:ea typeface="Arial"/>
                <a:cs typeface="Arial"/>
                <a:sym typeface="Arial"/>
              </a:rPr>
              <a:t>ear, air, ure, igh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accent1"/>
              </a:solidFill>
              <a:latin typeface="Tahoma"/>
              <a:ea typeface="Tahoma"/>
              <a:cs typeface="Tahoma"/>
              <a:sym typeface="Tahoma"/>
            </a:endParaRPr>
          </a:p>
        </p:txBody>
      </p:sp>
      <p:sp>
        <p:nvSpPr>
          <p:cNvPr id="161" name="Google Shape;161;p16"/>
          <p:cNvSpPr txBox="1"/>
          <p:nvPr/>
        </p:nvSpPr>
        <p:spPr>
          <a:xfrm>
            <a:off x="320271" y="3781487"/>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Tahoma"/>
                <a:ea typeface="Tahoma"/>
                <a:cs typeface="Tahoma"/>
                <a:sym typeface="Tahoma"/>
              </a:rPr>
              <a:t>Level 3 </a:t>
            </a:r>
            <a:endParaRPr sz="2800" b="1" i="0" u="none" strike="noStrike" cap="none">
              <a:solidFill>
                <a:srgbClr val="FF0000"/>
              </a:solidFill>
              <a:latin typeface="Tahoma"/>
              <a:ea typeface="Tahoma"/>
              <a:cs typeface="Tahoma"/>
              <a:sym typeface="Tahom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pic>
        <p:nvPicPr>
          <p:cNvPr id="167" name="Google Shape;167;p5"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68" name="Google Shape;168;p5"/>
          <p:cNvSpPr txBox="1"/>
          <p:nvPr/>
        </p:nvSpPr>
        <p:spPr>
          <a:xfrm>
            <a:off x="1420813" y="420688"/>
            <a:ext cx="3389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pic>
        <p:nvPicPr>
          <p:cNvPr id="169" name="Google Shape;169;p5"/>
          <p:cNvPicPr preferRelativeResize="0"/>
          <p:nvPr/>
        </p:nvPicPr>
        <p:blipFill rotWithShape="1">
          <a:blip r:embed="rId4">
            <a:alphaModFix/>
          </a:blip>
          <a:srcRect/>
          <a:stretch/>
        </p:blipFill>
        <p:spPr>
          <a:xfrm>
            <a:off x="534180" y="2005013"/>
            <a:ext cx="7373688" cy="2238238"/>
          </a:xfrm>
          <a:prstGeom prst="rect">
            <a:avLst/>
          </a:prstGeom>
          <a:noFill/>
          <a:ln>
            <a:noFill/>
          </a:ln>
        </p:spPr>
      </p:pic>
      <p:pic>
        <p:nvPicPr>
          <p:cNvPr id="170" name="Google Shape;170;p5"/>
          <p:cNvPicPr preferRelativeResize="0"/>
          <p:nvPr/>
        </p:nvPicPr>
        <p:blipFill rotWithShape="1">
          <a:blip r:embed="rId5">
            <a:alphaModFix/>
          </a:blip>
          <a:srcRect/>
          <a:stretch/>
        </p:blipFill>
        <p:spPr>
          <a:xfrm>
            <a:off x="405769" y="4243251"/>
            <a:ext cx="7630510" cy="261474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20"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77" name="Google Shape;177;p20"/>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78" name="Google Shape;178;p20"/>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179" name="Google Shape;179;p20"/>
          <p:cNvSpPr txBox="1"/>
          <p:nvPr/>
        </p:nvSpPr>
        <p:spPr>
          <a:xfrm>
            <a:off x="110979" y="1599911"/>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Tahoma"/>
                <a:ea typeface="Tahoma"/>
                <a:cs typeface="Tahoma"/>
                <a:sym typeface="Tahoma"/>
              </a:rPr>
              <a:t>Level 4</a:t>
            </a:r>
            <a:endParaRPr sz="2800" b="1" i="0" u="none" strike="noStrike" cap="none">
              <a:solidFill>
                <a:srgbClr val="FF0000"/>
              </a:solidFill>
              <a:latin typeface="Tahoma"/>
              <a:ea typeface="Tahoma"/>
              <a:cs typeface="Tahoma"/>
              <a:sym typeface="Tahoma"/>
            </a:endParaRPr>
          </a:p>
        </p:txBody>
      </p:sp>
      <p:sp>
        <p:nvSpPr>
          <p:cNvPr id="180" name="Google Shape;180;p20"/>
          <p:cNvSpPr txBox="1"/>
          <p:nvPr/>
        </p:nvSpPr>
        <p:spPr>
          <a:xfrm>
            <a:off x="520412" y="2135571"/>
            <a:ext cx="8424862" cy="38142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Children move into level 4 when they know all the phonemes from levels 2 and 3 and can use them to read and spell simple words (blending to read and segmenting to spell).</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40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Level 4 doesn’t introduce any new phonemes.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400"/>
              </a:spcBef>
              <a:spcAft>
                <a:spcPts val="0"/>
              </a:spcAft>
              <a:buClr>
                <a:schemeClr val="dk1"/>
              </a:buClr>
              <a:buSzPts val="2000"/>
              <a:buFont typeface="Arial"/>
              <a:buNone/>
            </a:pPr>
            <a:r>
              <a:rPr lang="en-GB" sz="2000" b="0" i="0" u="none" strike="noStrike" cap="none">
                <a:solidFill>
                  <a:schemeClr val="dk1"/>
                </a:solidFill>
                <a:latin typeface="Tahoma"/>
                <a:ea typeface="Tahoma"/>
                <a:cs typeface="Tahoma"/>
                <a:sym typeface="Tahoma"/>
              </a:rPr>
              <a:t>	It focuses on reading and spelling longer words with the phonemes they already know.</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400"/>
              </a:spcBef>
              <a:spcAft>
                <a:spcPts val="0"/>
              </a:spcAft>
              <a:buClr>
                <a:schemeClr val="dk1"/>
              </a:buClr>
              <a:buSzPts val="2000"/>
              <a:buFont typeface="Arial"/>
              <a:buNone/>
            </a:pPr>
            <a:r>
              <a:rPr lang="en-GB" sz="2000" b="0" i="0" u="none" strike="noStrike" cap="none">
                <a:solidFill>
                  <a:schemeClr val="dk1"/>
                </a:solidFill>
                <a:latin typeface="Tahoma"/>
                <a:ea typeface="Tahoma"/>
                <a:cs typeface="Tahoma"/>
                <a:sym typeface="Tahoma"/>
              </a:rPr>
              <a:t>These words have </a:t>
            </a:r>
            <a:r>
              <a:rPr lang="en-GB" sz="2000" b="1" i="0" u="none" strike="noStrike" cap="none">
                <a:solidFill>
                  <a:schemeClr val="dk1"/>
                </a:solidFill>
                <a:latin typeface="Tahoma"/>
                <a:ea typeface="Tahoma"/>
                <a:cs typeface="Tahoma"/>
                <a:sym typeface="Tahoma"/>
              </a:rPr>
              <a:t>consonant clusters</a:t>
            </a:r>
            <a:r>
              <a:rPr lang="en-GB" sz="2000" b="0" i="0" u="none" strike="noStrike" cap="none">
                <a:solidFill>
                  <a:schemeClr val="dk1"/>
                </a:solidFill>
                <a:latin typeface="Tahoma"/>
                <a:ea typeface="Tahoma"/>
                <a:cs typeface="Tahoma"/>
                <a:sym typeface="Tahoma"/>
              </a:rPr>
              <a:t> at the beginning</a:t>
            </a:r>
            <a:r>
              <a:rPr lang="en-GB" sz="2000" b="0" i="0" u="none" strike="noStrike" cap="none">
                <a:solidFill>
                  <a:srgbClr val="888888"/>
                </a:solidFill>
                <a:latin typeface="Tahoma"/>
                <a:ea typeface="Tahoma"/>
                <a:cs typeface="Tahoma"/>
                <a:sym typeface="Tahoma"/>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400"/>
              </a:spcBef>
              <a:spcAft>
                <a:spcPts val="0"/>
              </a:spcAft>
              <a:buClr>
                <a:srgbClr val="FF0000"/>
              </a:buClr>
              <a:buSzPts val="2000"/>
              <a:buFont typeface="Arial"/>
              <a:buNone/>
            </a:pPr>
            <a:r>
              <a:rPr lang="en-GB" sz="2000" b="1" i="0" u="none" strike="noStrike" cap="none">
                <a:solidFill>
                  <a:srgbClr val="FF0000"/>
                </a:solidFill>
                <a:latin typeface="Tahoma"/>
                <a:ea typeface="Tahoma"/>
                <a:cs typeface="Tahoma"/>
                <a:sym typeface="Tahoma"/>
              </a:rPr>
              <a:t>sp</a:t>
            </a:r>
            <a:r>
              <a:rPr lang="en-GB" sz="2000" b="1" i="0" u="none" strike="noStrike" cap="none">
                <a:solidFill>
                  <a:srgbClr val="888888"/>
                </a:solidFill>
                <a:latin typeface="Tahoma"/>
                <a:ea typeface="Tahoma"/>
                <a:cs typeface="Tahoma"/>
                <a:sym typeface="Tahoma"/>
              </a:rPr>
              <a:t>ot, </a:t>
            </a:r>
            <a:r>
              <a:rPr lang="en-GB" sz="2000" b="1" i="0" u="none" strike="noStrike" cap="none">
                <a:solidFill>
                  <a:srgbClr val="FF0000"/>
                </a:solidFill>
                <a:latin typeface="Tahoma"/>
                <a:ea typeface="Tahoma"/>
                <a:cs typeface="Tahoma"/>
                <a:sym typeface="Tahoma"/>
              </a:rPr>
              <a:t>tr</a:t>
            </a:r>
            <a:r>
              <a:rPr lang="en-GB" sz="2000" b="1" i="0" u="none" strike="noStrike" cap="none">
                <a:solidFill>
                  <a:srgbClr val="888888"/>
                </a:solidFill>
                <a:latin typeface="Tahoma"/>
                <a:ea typeface="Tahoma"/>
                <a:cs typeface="Tahoma"/>
                <a:sym typeface="Tahoma"/>
              </a:rPr>
              <a:t>ip, </a:t>
            </a:r>
            <a:r>
              <a:rPr lang="en-GB" sz="2000" b="1" i="0" u="none" strike="noStrike" cap="none">
                <a:solidFill>
                  <a:srgbClr val="FF0000"/>
                </a:solidFill>
                <a:latin typeface="Tahoma"/>
                <a:ea typeface="Tahoma"/>
                <a:cs typeface="Tahoma"/>
                <a:sym typeface="Tahoma"/>
              </a:rPr>
              <a:t>cl</a:t>
            </a:r>
            <a:r>
              <a:rPr lang="en-GB" sz="2000" b="1" i="0" u="none" strike="noStrike" cap="none">
                <a:solidFill>
                  <a:srgbClr val="888888"/>
                </a:solidFill>
                <a:latin typeface="Tahoma"/>
                <a:ea typeface="Tahoma"/>
                <a:cs typeface="Tahoma"/>
                <a:sym typeface="Tahoma"/>
              </a:rPr>
              <a:t>ap, </a:t>
            </a:r>
            <a:r>
              <a:rPr lang="en-GB" sz="2000" b="1" i="0" u="none" strike="noStrike" cap="none">
                <a:solidFill>
                  <a:srgbClr val="FF0000"/>
                </a:solidFill>
                <a:latin typeface="Tahoma"/>
                <a:ea typeface="Tahoma"/>
                <a:cs typeface="Tahoma"/>
                <a:sym typeface="Tahoma"/>
              </a:rPr>
              <a:t>gr</a:t>
            </a:r>
            <a:r>
              <a:rPr lang="en-GB" sz="2000" b="1" i="0" u="none" strike="noStrike" cap="none">
                <a:solidFill>
                  <a:srgbClr val="888888"/>
                </a:solidFill>
                <a:latin typeface="Tahoma"/>
                <a:ea typeface="Tahoma"/>
                <a:cs typeface="Tahoma"/>
                <a:sym typeface="Tahoma"/>
              </a:rPr>
              <a:t>een, </a:t>
            </a:r>
            <a:r>
              <a:rPr lang="en-GB" sz="2000" b="1" i="0" u="none" strike="noStrike" cap="none">
                <a:solidFill>
                  <a:srgbClr val="FF0000"/>
                </a:solidFill>
                <a:latin typeface="Tahoma"/>
                <a:ea typeface="Tahoma"/>
                <a:cs typeface="Tahoma"/>
                <a:sym typeface="Tahoma"/>
              </a:rPr>
              <a:t>cl</a:t>
            </a:r>
            <a:r>
              <a:rPr lang="en-GB" sz="2000" b="1" i="0" u="none" strike="noStrike" cap="none">
                <a:solidFill>
                  <a:srgbClr val="888888"/>
                </a:solidFill>
                <a:latin typeface="Tahoma"/>
                <a:ea typeface="Tahoma"/>
                <a:cs typeface="Tahoma"/>
                <a:sym typeface="Tahoma"/>
              </a:rPr>
              <a:t>own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400"/>
              </a:spcBef>
              <a:spcAft>
                <a:spcPts val="0"/>
              </a:spcAft>
              <a:buClr>
                <a:schemeClr val="dk1"/>
              </a:buClr>
              <a:buSzPts val="2000"/>
              <a:buFont typeface="Arial"/>
              <a:buNone/>
            </a:pPr>
            <a:r>
              <a:rPr lang="en-GB" sz="2000" b="0" i="0" u="none" strike="noStrike" cap="none">
                <a:solidFill>
                  <a:schemeClr val="dk1"/>
                </a:solidFill>
                <a:latin typeface="Tahoma"/>
                <a:ea typeface="Tahoma"/>
                <a:cs typeface="Tahoma"/>
                <a:sym typeface="Tahoma"/>
              </a:rPr>
              <a:t>…or at the end: </a:t>
            </a:r>
            <a:r>
              <a:rPr lang="en-GB" sz="2000" b="1" i="0" u="none" strike="noStrike" cap="none">
                <a:solidFill>
                  <a:srgbClr val="888888"/>
                </a:solidFill>
                <a:latin typeface="Tahoma"/>
                <a:ea typeface="Tahoma"/>
                <a:cs typeface="Tahoma"/>
                <a:sym typeface="Tahoma"/>
              </a:rPr>
              <a:t>te</a:t>
            </a:r>
            <a:r>
              <a:rPr lang="en-GB" sz="2000" b="1" i="0" u="none" strike="noStrike" cap="none">
                <a:solidFill>
                  <a:srgbClr val="FF0000"/>
                </a:solidFill>
                <a:latin typeface="Tahoma"/>
                <a:ea typeface="Tahoma"/>
                <a:cs typeface="Tahoma"/>
                <a:sym typeface="Tahoma"/>
              </a:rPr>
              <a:t>nt</a:t>
            </a:r>
            <a:r>
              <a:rPr lang="en-GB" sz="2000" b="1" i="0" u="none" strike="noStrike" cap="none">
                <a:solidFill>
                  <a:srgbClr val="888888"/>
                </a:solidFill>
                <a:latin typeface="Tahoma"/>
                <a:ea typeface="Tahoma"/>
                <a:cs typeface="Tahoma"/>
                <a:sym typeface="Tahoma"/>
              </a:rPr>
              <a:t>, me</a:t>
            </a:r>
            <a:r>
              <a:rPr lang="en-GB" sz="2000" b="1" i="0" u="none" strike="noStrike" cap="none">
                <a:solidFill>
                  <a:srgbClr val="FF0000"/>
                </a:solidFill>
                <a:latin typeface="Tahoma"/>
                <a:ea typeface="Tahoma"/>
                <a:cs typeface="Tahoma"/>
                <a:sym typeface="Tahoma"/>
              </a:rPr>
              <a:t>nd</a:t>
            </a:r>
            <a:r>
              <a:rPr lang="en-GB" sz="2000" b="1" i="0" u="none" strike="noStrike" cap="none">
                <a:solidFill>
                  <a:srgbClr val="888888"/>
                </a:solidFill>
                <a:latin typeface="Tahoma"/>
                <a:ea typeface="Tahoma"/>
                <a:cs typeface="Tahoma"/>
                <a:sym typeface="Tahoma"/>
              </a:rPr>
              <a:t>, da</a:t>
            </a:r>
            <a:r>
              <a:rPr lang="en-GB" sz="2000" b="1" i="0" u="none" strike="noStrike" cap="none">
                <a:solidFill>
                  <a:srgbClr val="FF0000"/>
                </a:solidFill>
                <a:latin typeface="Tahoma"/>
                <a:ea typeface="Tahoma"/>
                <a:cs typeface="Tahoma"/>
                <a:sym typeface="Tahoma"/>
              </a:rPr>
              <a:t>mp</a:t>
            </a:r>
            <a:r>
              <a:rPr lang="en-GB" sz="2000" b="1" i="0" u="none" strike="noStrike" cap="none">
                <a:solidFill>
                  <a:srgbClr val="888888"/>
                </a:solidFill>
                <a:latin typeface="Tahoma"/>
                <a:ea typeface="Tahoma"/>
                <a:cs typeface="Tahoma"/>
                <a:sym typeface="Tahoma"/>
              </a:rPr>
              <a:t>, bur</a:t>
            </a:r>
            <a:r>
              <a:rPr lang="en-GB" sz="2000" b="1" i="0" u="none" strike="noStrike" cap="none">
                <a:solidFill>
                  <a:srgbClr val="FF0000"/>
                </a:solidFill>
                <a:latin typeface="Tahoma"/>
                <a:ea typeface="Tahoma"/>
                <a:cs typeface="Tahoma"/>
                <a:sym typeface="Tahoma"/>
              </a:rPr>
              <a:t>nt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400"/>
              </a:spcBef>
              <a:spcAft>
                <a:spcPts val="0"/>
              </a:spcAft>
              <a:buClr>
                <a:srgbClr val="888888"/>
              </a:buClr>
              <a:buSzPts val="2000"/>
              <a:buFont typeface="Arial"/>
              <a:buNone/>
            </a:pPr>
            <a:r>
              <a:rPr lang="en-GB" sz="2000" b="0" i="0" u="none" strike="noStrike" cap="none">
                <a:solidFill>
                  <a:schemeClr val="dk1"/>
                </a:solidFill>
                <a:latin typeface="Tahoma"/>
                <a:ea typeface="Tahoma"/>
                <a:cs typeface="Tahoma"/>
                <a:sym typeface="Tahoma"/>
              </a:rPr>
              <a:t>…or at the beginning and end!</a:t>
            </a:r>
            <a:r>
              <a:rPr lang="en-GB" sz="2000" b="1" i="0" u="none" strike="noStrike" cap="none">
                <a:solidFill>
                  <a:schemeClr val="dk1"/>
                </a:solidFill>
                <a:latin typeface="Tahoma"/>
                <a:ea typeface="Tahoma"/>
                <a:cs typeface="Tahoma"/>
                <a:sym typeface="Tahoma"/>
              </a:rPr>
              <a:t>  </a:t>
            </a:r>
            <a:r>
              <a:rPr lang="en-GB" sz="2000" b="1" i="0" u="none" strike="noStrike" cap="none">
                <a:solidFill>
                  <a:srgbClr val="FF0000"/>
                </a:solidFill>
                <a:latin typeface="Tahoma"/>
                <a:ea typeface="Tahoma"/>
                <a:cs typeface="Tahoma"/>
                <a:sym typeface="Tahoma"/>
              </a:rPr>
              <a:t>tr</a:t>
            </a:r>
            <a:r>
              <a:rPr lang="en-GB" sz="2000" b="1" i="0" u="none" strike="noStrike" cap="none">
                <a:solidFill>
                  <a:srgbClr val="888888"/>
                </a:solidFill>
                <a:latin typeface="Tahoma"/>
                <a:ea typeface="Tahoma"/>
                <a:cs typeface="Tahoma"/>
                <a:sym typeface="Tahoma"/>
              </a:rPr>
              <a:t>u</a:t>
            </a:r>
            <a:r>
              <a:rPr lang="en-GB" sz="2000" b="1" i="0" u="none" strike="noStrike" cap="none">
                <a:solidFill>
                  <a:srgbClr val="FF0000"/>
                </a:solidFill>
                <a:latin typeface="Tahoma"/>
                <a:ea typeface="Tahoma"/>
                <a:cs typeface="Tahoma"/>
                <a:sym typeface="Tahoma"/>
              </a:rPr>
              <a:t>st</a:t>
            </a:r>
            <a:r>
              <a:rPr lang="en-GB" sz="2000" b="1" i="0" u="none" strike="noStrike" cap="none">
                <a:solidFill>
                  <a:srgbClr val="888888"/>
                </a:solidFill>
                <a:latin typeface="Tahoma"/>
                <a:ea typeface="Tahoma"/>
                <a:cs typeface="Tahoma"/>
                <a:sym typeface="Tahoma"/>
              </a:rPr>
              <a:t>, </a:t>
            </a:r>
            <a:r>
              <a:rPr lang="en-GB" sz="2000" b="1" i="0" u="none" strike="noStrike" cap="none">
                <a:solidFill>
                  <a:srgbClr val="FF0000"/>
                </a:solidFill>
                <a:latin typeface="Tahoma"/>
                <a:ea typeface="Tahoma"/>
                <a:cs typeface="Tahoma"/>
                <a:sym typeface="Tahoma"/>
              </a:rPr>
              <a:t>sp</a:t>
            </a:r>
            <a:r>
              <a:rPr lang="en-GB" sz="2000" b="1" i="0" u="none" strike="noStrike" cap="none">
                <a:solidFill>
                  <a:srgbClr val="888888"/>
                </a:solidFill>
                <a:latin typeface="Tahoma"/>
                <a:ea typeface="Tahoma"/>
                <a:cs typeface="Tahoma"/>
                <a:sym typeface="Tahoma"/>
              </a:rPr>
              <a:t>e</a:t>
            </a:r>
            <a:r>
              <a:rPr lang="en-GB" sz="2000" b="1" i="0" u="none" strike="noStrike" cap="none">
                <a:solidFill>
                  <a:srgbClr val="FF0000"/>
                </a:solidFill>
                <a:latin typeface="Tahoma"/>
                <a:ea typeface="Tahoma"/>
                <a:cs typeface="Tahoma"/>
                <a:sym typeface="Tahoma"/>
              </a:rPr>
              <a:t>nd</a:t>
            </a:r>
            <a:r>
              <a:rPr lang="en-GB" sz="2000" b="1" i="0" u="none" strike="noStrike" cap="none">
                <a:solidFill>
                  <a:srgbClr val="888888"/>
                </a:solidFill>
                <a:latin typeface="Tahoma"/>
                <a:ea typeface="Tahoma"/>
                <a:cs typeface="Tahoma"/>
                <a:sym typeface="Tahoma"/>
              </a:rPr>
              <a:t>, </a:t>
            </a:r>
            <a:r>
              <a:rPr lang="en-GB" sz="2000" b="1" i="0" u="none" strike="noStrike" cap="none">
                <a:solidFill>
                  <a:srgbClr val="FF0000"/>
                </a:solidFill>
                <a:latin typeface="Tahoma"/>
                <a:ea typeface="Tahoma"/>
                <a:cs typeface="Tahoma"/>
                <a:sym typeface="Tahoma"/>
              </a:rPr>
              <a:t>tw</a:t>
            </a:r>
            <a:r>
              <a:rPr lang="en-GB" sz="2000" b="1" i="0" u="none" strike="noStrike" cap="none">
                <a:solidFill>
                  <a:srgbClr val="888888"/>
                </a:solidFill>
                <a:latin typeface="Tahoma"/>
                <a:ea typeface="Tahoma"/>
                <a:cs typeface="Tahoma"/>
                <a:sym typeface="Tahoma"/>
              </a:rPr>
              <a:t>i</a:t>
            </a:r>
            <a:r>
              <a:rPr lang="en-GB" sz="2000" b="1" i="0" u="none" strike="noStrike" cap="none">
                <a:solidFill>
                  <a:srgbClr val="FF0000"/>
                </a:solidFill>
                <a:latin typeface="Tahoma"/>
                <a:ea typeface="Tahoma"/>
                <a:cs typeface="Tahoma"/>
                <a:sym typeface="Tahoma"/>
              </a:rPr>
              <a:t>st</a:t>
            </a:r>
            <a:endParaRPr sz="2000" b="1" i="0" u="none" strike="noStrike" cap="none">
              <a:solidFill>
                <a:srgbClr val="FF0000"/>
              </a:solidFill>
              <a:latin typeface="Tahoma"/>
              <a:ea typeface="Tahoma"/>
              <a:cs typeface="Tahoma"/>
              <a:sym typeface="Tahoma"/>
            </a:endParaRPr>
          </a:p>
          <a:p>
            <a:pPr marL="0" marR="0" lvl="0" indent="0" algn="ctr" rtl="0">
              <a:lnSpc>
                <a:spcPct val="100000"/>
              </a:lnSpc>
              <a:spcBef>
                <a:spcPts val="480"/>
              </a:spcBef>
              <a:spcAft>
                <a:spcPts val="0"/>
              </a:spcAft>
              <a:buClr>
                <a:srgbClr val="888888"/>
              </a:buClr>
              <a:buSzPts val="2400"/>
              <a:buFont typeface="Arial"/>
              <a:buNone/>
            </a:pPr>
            <a:endParaRPr sz="2400" b="0" i="0" u="none" strike="noStrike" cap="none">
              <a:solidFill>
                <a:srgbClr val="888888"/>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pic>
        <p:nvPicPr>
          <p:cNvPr id="186" name="Google Shape;186;p21"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87" name="Google Shape;187;p21"/>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188" name="Google Shape;188;p21"/>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189" name="Google Shape;189;p21"/>
          <p:cNvSpPr txBox="1"/>
          <p:nvPr/>
        </p:nvSpPr>
        <p:spPr>
          <a:xfrm>
            <a:off x="520412" y="1599911"/>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Tahoma"/>
                <a:ea typeface="Tahoma"/>
                <a:cs typeface="Tahoma"/>
                <a:sym typeface="Tahoma"/>
              </a:rPr>
              <a:t>Level 5 </a:t>
            </a:r>
            <a:endParaRPr sz="2800" b="1" i="0" u="none" strike="noStrike" cap="none">
              <a:solidFill>
                <a:srgbClr val="FF0000"/>
              </a:solidFill>
              <a:latin typeface="Tahoma"/>
              <a:ea typeface="Tahoma"/>
              <a:cs typeface="Tahoma"/>
              <a:sym typeface="Tahoma"/>
            </a:endParaRPr>
          </a:p>
        </p:txBody>
      </p:sp>
      <p:sp>
        <p:nvSpPr>
          <p:cNvPr id="190" name="Google Shape;190;p21"/>
          <p:cNvSpPr/>
          <p:nvPr/>
        </p:nvSpPr>
        <p:spPr>
          <a:xfrm>
            <a:off x="286604" y="2123131"/>
            <a:ext cx="8475260" cy="4228850"/>
          </a:xfrm>
          <a:prstGeom prst="rect">
            <a:avLst/>
          </a:prstGeom>
          <a:noFill/>
          <a:ln>
            <a:noFill/>
          </a:ln>
        </p:spPr>
        <p:txBody>
          <a:bodyPr spcFirstLastPara="1" wrap="square" lIns="91425" tIns="45700" rIns="91425" bIns="45700" anchor="t" anchorCtr="0">
            <a:spAutoFit/>
          </a:bodyPr>
          <a:lstStyle/>
          <a:p>
            <a:pPr marL="342900" marR="0" lvl="0" indent="-342900" algn="l" rtl="0">
              <a:lnSpc>
                <a:spcPct val="8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 children learn new graphemes for reading </a:t>
            </a:r>
            <a:endParaRPr sz="1400" b="0" i="0" u="none" strike="noStrike" cap="none">
              <a:solidFill>
                <a:srgbClr val="000000"/>
              </a:solidFill>
              <a:latin typeface="Arial"/>
              <a:ea typeface="Arial"/>
              <a:cs typeface="Arial"/>
              <a:sym typeface="Arial"/>
            </a:endParaRPr>
          </a:p>
          <a:p>
            <a:pPr marL="0" marR="0" lvl="0" indent="0" algn="l" rtl="0">
              <a:lnSpc>
                <a:spcPct val="80000"/>
              </a:lnSpc>
              <a:spcBef>
                <a:spcPts val="0"/>
              </a:spcBef>
              <a:spcAft>
                <a:spcPts val="0"/>
              </a:spcAft>
              <a:buClr>
                <a:srgbClr val="000000"/>
              </a:buClr>
              <a:buSzPts val="2400"/>
              <a:buFont typeface="Arial"/>
              <a:buNone/>
            </a:pPr>
            <a:r>
              <a:rPr lang="en-GB" sz="2400" b="0" i="0" u="none" strike="noStrike" cap="none">
                <a:solidFill>
                  <a:srgbClr val="FF0000"/>
                </a:solidFill>
                <a:latin typeface="Tahoma"/>
                <a:ea typeface="Tahoma"/>
                <a:cs typeface="Tahoma"/>
                <a:sym typeface="Tahoma"/>
              </a:rPr>
              <a:t>	ay, ou, ie, ea, oy, ir, ue, aw, wh, ph, ew, oe, au, </a:t>
            </a:r>
            <a:endParaRPr sz="1400" b="0" i="0" u="none" strike="noStrike" cap="none">
              <a:solidFill>
                <a:srgbClr val="000000"/>
              </a:solidFill>
              <a:latin typeface="Arial"/>
              <a:ea typeface="Arial"/>
              <a:cs typeface="Arial"/>
              <a:sym typeface="Arial"/>
            </a:endParaRPr>
          </a:p>
          <a:p>
            <a:pPr marL="0" marR="0" lvl="0" indent="0" algn="l" rtl="0">
              <a:lnSpc>
                <a:spcPct val="80000"/>
              </a:lnSpc>
              <a:spcBef>
                <a:spcPts val="0"/>
              </a:spcBef>
              <a:spcAft>
                <a:spcPts val="0"/>
              </a:spcAft>
              <a:buClr>
                <a:srgbClr val="000000"/>
              </a:buClr>
              <a:buSzPts val="2400"/>
              <a:buFont typeface="Arial"/>
              <a:buNone/>
            </a:pPr>
            <a:r>
              <a:rPr lang="en-GB" sz="2400" b="0" i="0" u="none" strike="noStrike" cap="none">
                <a:solidFill>
                  <a:srgbClr val="FF0000"/>
                </a:solidFill>
                <a:latin typeface="Tahoma"/>
                <a:ea typeface="Tahoma"/>
                <a:cs typeface="Tahoma"/>
                <a:sym typeface="Tahoma"/>
              </a:rPr>
              <a:t>	a-e, e-e, i-e, o-e, u-e</a:t>
            </a:r>
            <a:endParaRPr sz="1400" b="0" i="0" u="none" strike="noStrike" cap="none">
              <a:solidFill>
                <a:srgbClr val="000000"/>
              </a:solidFill>
              <a:latin typeface="Arial"/>
              <a:ea typeface="Arial"/>
              <a:cs typeface="Arial"/>
              <a:sym typeface="Arial"/>
            </a:endParaRPr>
          </a:p>
          <a:p>
            <a:pPr marL="0" marR="0" lvl="0" indent="0" algn="l" rtl="0">
              <a:lnSpc>
                <a:spcPct val="80000"/>
              </a:lnSpc>
              <a:spcBef>
                <a:spcPts val="0"/>
              </a:spcBef>
              <a:spcAft>
                <a:spcPts val="0"/>
              </a:spcAft>
              <a:buClr>
                <a:srgbClr val="000000"/>
              </a:buClr>
              <a:buSzPts val="2400"/>
              <a:buFont typeface="Arial"/>
              <a:buNone/>
            </a:pPr>
            <a:endParaRPr sz="2400" b="0" i="0" u="none" strike="noStrike" cap="none">
              <a:solidFill>
                <a:srgbClr val="FF0000"/>
              </a:solidFill>
              <a:latin typeface="Tahoma"/>
              <a:ea typeface="Tahoma"/>
              <a:cs typeface="Tahoma"/>
              <a:sym typeface="Tahoma"/>
            </a:endParaRPr>
          </a:p>
          <a:p>
            <a:pPr marL="342900" marR="0" lvl="0" indent="-342900" algn="l" rtl="0">
              <a:lnSpc>
                <a:spcPct val="8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They learn alternative pronunciations of graphemes (the same grapheme can represent more than one phoneme):</a:t>
            </a:r>
            <a:endParaRPr sz="1400" b="0" i="0" u="none" strike="noStrike" cap="none">
              <a:solidFill>
                <a:srgbClr val="000000"/>
              </a:solidFill>
              <a:latin typeface="Arial"/>
              <a:ea typeface="Arial"/>
              <a:cs typeface="Arial"/>
              <a:sym typeface="Arial"/>
            </a:endParaRPr>
          </a:p>
          <a:p>
            <a:pPr marL="0" marR="0" lvl="0" indent="0" algn="l" rtl="0">
              <a:lnSpc>
                <a:spcPct val="80000"/>
              </a:lnSpc>
              <a:spcBef>
                <a:spcPts val="0"/>
              </a:spcBef>
              <a:spcAft>
                <a:spcPts val="0"/>
              </a:spcAft>
              <a:buClr>
                <a:srgbClr val="000000"/>
              </a:buClr>
              <a:buSzPts val="2400"/>
              <a:buFont typeface="Arial"/>
              <a:buNone/>
            </a:pPr>
            <a:r>
              <a:rPr lang="en-GB" sz="2400" b="0" i="0" u="none" strike="noStrike" cap="none">
                <a:solidFill>
                  <a:srgbClr val="FF0000"/>
                </a:solidFill>
                <a:latin typeface="Tahoma"/>
                <a:ea typeface="Tahoma"/>
                <a:cs typeface="Tahoma"/>
                <a:sym typeface="Tahoma"/>
              </a:rPr>
              <a:t>	F</a:t>
            </a:r>
            <a:r>
              <a:rPr lang="en-GB" sz="2400" b="0" i="0" u="none" strike="noStrike" cap="none">
                <a:solidFill>
                  <a:schemeClr val="dk1"/>
                </a:solidFill>
                <a:latin typeface="Tahoma"/>
                <a:ea typeface="Tahoma"/>
                <a:cs typeface="Tahoma"/>
                <a:sym typeface="Tahoma"/>
              </a:rPr>
              <a:t>i</a:t>
            </a:r>
            <a:r>
              <a:rPr lang="en-GB" sz="2400" b="0" i="0" u="none" strike="noStrike" cap="none">
                <a:solidFill>
                  <a:srgbClr val="FF0000"/>
                </a:solidFill>
                <a:latin typeface="Tahoma"/>
                <a:ea typeface="Tahoma"/>
                <a:cs typeface="Tahoma"/>
                <a:sym typeface="Tahoma"/>
              </a:rPr>
              <a:t>n/f</a:t>
            </a:r>
            <a:r>
              <a:rPr lang="en-GB" sz="2400" b="0" i="0" u="none" strike="noStrike" cap="none">
                <a:solidFill>
                  <a:schemeClr val="dk1"/>
                </a:solidFill>
                <a:latin typeface="Tahoma"/>
                <a:ea typeface="Tahoma"/>
                <a:cs typeface="Tahoma"/>
                <a:sym typeface="Tahoma"/>
              </a:rPr>
              <a:t>i</a:t>
            </a:r>
            <a:r>
              <a:rPr lang="en-GB" sz="2400" b="0" i="0" u="none" strike="noStrike" cap="none">
                <a:solidFill>
                  <a:srgbClr val="FF0000"/>
                </a:solidFill>
                <a:latin typeface="Tahoma"/>
                <a:ea typeface="Tahoma"/>
                <a:cs typeface="Tahoma"/>
                <a:sym typeface="Tahoma"/>
              </a:rPr>
              <a:t>nd,  h</a:t>
            </a:r>
            <a:r>
              <a:rPr lang="en-GB" sz="2400" b="0" i="0" u="none" strike="noStrike" cap="none">
                <a:solidFill>
                  <a:schemeClr val="dk1"/>
                </a:solidFill>
                <a:latin typeface="Tahoma"/>
                <a:ea typeface="Tahoma"/>
                <a:cs typeface="Tahoma"/>
                <a:sym typeface="Tahoma"/>
              </a:rPr>
              <a:t>o</a:t>
            </a:r>
            <a:r>
              <a:rPr lang="en-GB" sz="2400" b="0" i="0" u="none" strike="noStrike" cap="none">
                <a:solidFill>
                  <a:srgbClr val="FF0000"/>
                </a:solidFill>
                <a:latin typeface="Tahoma"/>
                <a:ea typeface="Tahoma"/>
                <a:cs typeface="Tahoma"/>
                <a:sym typeface="Tahoma"/>
              </a:rPr>
              <a:t>t/c</a:t>
            </a:r>
            <a:r>
              <a:rPr lang="en-GB" sz="2400" b="0" i="0" u="none" strike="noStrike" cap="none">
                <a:solidFill>
                  <a:schemeClr val="dk1"/>
                </a:solidFill>
                <a:latin typeface="Tahoma"/>
                <a:ea typeface="Tahoma"/>
                <a:cs typeface="Tahoma"/>
                <a:sym typeface="Tahoma"/>
              </a:rPr>
              <a:t>o</a:t>
            </a:r>
            <a:r>
              <a:rPr lang="en-GB" sz="2400" b="0" i="0" u="none" strike="noStrike" cap="none">
                <a:solidFill>
                  <a:srgbClr val="FF0000"/>
                </a:solidFill>
                <a:latin typeface="Tahoma"/>
                <a:ea typeface="Tahoma"/>
                <a:cs typeface="Tahoma"/>
                <a:sym typeface="Tahoma"/>
              </a:rPr>
              <a:t>ld,  </a:t>
            </a:r>
            <a:r>
              <a:rPr lang="en-GB" sz="2400" b="0" i="0" u="none" strike="noStrike" cap="none">
                <a:solidFill>
                  <a:schemeClr val="dk1"/>
                </a:solidFill>
                <a:latin typeface="Tahoma"/>
                <a:ea typeface="Tahoma"/>
                <a:cs typeface="Tahoma"/>
                <a:sym typeface="Tahoma"/>
              </a:rPr>
              <a:t>c</a:t>
            </a:r>
            <a:r>
              <a:rPr lang="en-GB" sz="2400" b="0" i="0" u="none" strike="noStrike" cap="none">
                <a:solidFill>
                  <a:srgbClr val="FF0000"/>
                </a:solidFill>
                <a:latin typeface="Tahoma"/>
                <a:ea typeface="Tahoma"/>
                <a:cs typeface="Tahoma"/>
                <a:sym typeface="Tahoma"/>
              </a:rPr>
              <a:t>at/</a:t>
            </a:r>
            <a:r>
              <a:rPr lang="en-GB" sz="2400" b="0" i="0" u="none" strike="noStrike" cap="none">
                <a:solidFill>
                  <a:schemeClr val="dk1"/>
                </a:solidFill>
                <a:latin typeface="Tahoma"/>
                <a:ea typeface="Tahoma"/>
                <a:cs typeface="Tahoma"/>
                <a:sym typeface="Tahoma"/>
              </a:rPr>
              <a:t>c</a:t>
            </a:r>
            <a:r>
              <a:rPr lang="en-GB" sz="2400" b="0" i="0" u="none" strike="noStrike" cap="none">
                <a:solidFill>
                  <a:srgbClr val="FF0000"/>
                </a:solidFill>
                <a:latin typeface="Tahoma"/>
                <a:ea typeface="Tahoma"/>
                <a:cs typeface="Tahoma"/>
                <a:sym typeface="Tahoma"/>
              </a:rPr>
              <a:t>ent,  </a:t>
            </a:r>
            <a:r>
              <a:rPr lang="en-GB" sz="2400" b="0" i="0" u="none" strike="noStrike" cap="none">
                <a:solidFill>
                  <a:schemeClr val="dk1"/>
                </a:solidFill>
                <a:latin typeface="Tahoma"/>
                <a:ea typeface="Tahoma"/>
                <a:cs typeface="Tahoma"/>
                <a:sym typeface="Tahoma"/>
              </a:rPr>
              <a:t>g</a:t>
            </a:r>
            <a:r>
              <a:rPr lang="en-GB" sz="2400" b="0" i="0" u="none" strike="noStrike" cap="none">
                <a:solidFill>
                  <a:srgbClr val="FF0000"/>
                </a:solidFill>
                <a:latin typeface="Tahoma"/>
                <a:ea typeface="Tahoma"/>
                <a:cs typeface="Tahoma"/>
                <a:sym typeface="Tahoma"/>
              </a:rPr>
              <a:t>ot/</a:t>
            </a:r>
            <a:r>
              <a:rPr lang="en-GB" sz="2400" b="0" i="0" u="none" strike="noStrike" cap="none">
                <a:solidFill>
                  <a:schemeClr val="dk1"/>
                </a:solidFill>
                <a:latin typeface="Tahoma"/>
                <a:ea typeface="Tahoma"/>
                <a:cs typeface="Tahoma"/>
                <a:sym typeface="Tahoma"/>
              </a:rPr>
              <a:t>g</a:t>
            </a:r>
            <a:r>
              <a:rPr lang="en-GB" sz="2400" b="0" i="0" u="none" strike="noStrike" cap="none">
                <a:solidFill>
                  <a:srgbClr val="FF0000"/>
                </a:solidFill>
                <a:latin typeface="Tahoma"/>
                <a:ea typeface="Tahoma"/>
                <a:cs typeface="Tahoma"/>
                <a:sym typeface="Tahoma"/>
              </a:rPr>
              <a:t>iant,  b</a:t>
            </a:r>
            <a:r>
              <a:rPr lang="en-GB" sz="2400" b="0" i="0" u="none" strike="noStrike" cap="none">
                <a:solidFill>
                  <a:schemeClr val="dk1"/>
                </a:solidFill>
                <a:latin typeface="Tahoma"/>
                <a:ea typeface="Tahoma"/>
                <a:cs typeface="Tahoma"/>
                <a:sym typeface="Tahoma"/>
              </a:rPr>
              <a:t>u</a:t>
            </a:r>
            <a:r>
              <a:rPr lang="en-GB" sz="2400" b="0" i="0" u="none" strike="noStrike" cap="none">
                <a:solidFill>
                  <a:srgbClr val="FF0000"/>
                </a:solidFill>
                <a:latin typeface="Tahoma"/>
                <a:ea typeface="Tahoma"/>
                <a:cs typeface="Tahoma"/>
                <a:sym typeface="Tahoma"/>
              </a:rPr>
              <a:t>t/p</a:t>
            </a:r>
            <a:r>
              <a:rPr lang="en-GB" sz="2400" b="0" i="0" u="none" strike="noStrike" cap="none">
                <a:solidFill>
                  <a:schemeClr val="dk1"/>
                </a:solidFill>
                <a:latin typeface="Tahoma"/>
                <a:ea typeface="Tahoma"/>
                <a:cs typeface="Tahoma"/>
                <a:sym typeface="Tahoma"/>
              </a:rPr>
              <a:t>u</a:t>
            </a:r>
            <a:r>
              <a:rPr lang="en-GB" sz="2400" b="0" i="0" u="none" strike="noStrike" cap="none">
                <a:solidFill>
                  <a:srgbClr val="FF0000"/>
                </a:solidFill>
                <a:latin typeface="Tahoma"/>
                <a:ea typeface="Tahoma"/>
                <a:cs typeface="Tahoma"/>
                <a:sym typeface="Tahoma"/>
              </a:rPr>
              <a:t>t, </a:t>
            </a:r>
            <a:endParaRPr sz="2400" b="0" i="0" u="none" strike="noStrike" cap="none">
              <a:solidFill>
                <a:srgbClr val="FF0000"/>
              </a:solidFill>
              <a:latin typeface="Tahoma"/>
              <a:ea typeface="Tahoma"/>
              <a:cs typeface="Tahoma"/>
              <a:sym typeface="Tahoma"/>
            </a:endParaRPr>
          </a:p>
          <a:p>
            <a:pPr marL="0" marR="0" lvl="0" indent="0" algn="l" rtl="0">
              <a:lnSpc>
                <a:spcPct val="80000"/>
              </a:lnSpc>
              <a:spcBef>
                <a:spcPts val="0"/>
              </a:spcBef>
              <a:spcAft>
                <a:spcPts val="0"/>
              </a:spcAft>
              <a:buClr>
                <a:srgbClr val="000000"/>
              </a:buClr>
              <a:buSzPts val="2400"/>
              <a:buFont typeface="Arial"/>
              <a:buNone/>
            </a:pPr>
            <a:endParaRPr sz="2400" b="0" i="0" u="none" strike="noStrike" cap="none">
              <a:solidFill>
                <a:srgbClr val="FF0000"/>
              </a:solidFill>
              <a:latin typeface="Tahoma"/>
              <a:ea typeface="Tahoma"/>
              <a:cs typeface="Tahoma"/>
              <a:sym typeface="Tahoma"/>
            </a:endParaRPr>
          </a:p>
          <a:p>
            <a:pPr marL="0" marR="0" lvl="0" indent="0" algn="l" rtl="0">
              <a:lnSpc>
                <a:spcPct val="80000"/>
              </a:lnSpc>
              <a:spcBef>
                <a:spcPts val="0"/>
              </a:spcBef>
              <a:spcAft>
                <a:spcPts val="0"/>
              </a:spcAft>
              <a:buClr>
                <a:srgbClr val="000000"/>
              </a:buClr>
              <a:buSzPts val="2400"/>
              <a:buFont typeface="Arial"/>
              <a:buNone/>
            </a:pPr>
            <a:r>
              <a:rPr lang="en-GB" sz="2400" b="0" i="0" u="none" strike="noStrike" cap="none">
                <a:solidFill>
                  <a:srgbClr val="FF0000"/>
                </a:solidFill>
                <a:latin typeface="Tahoma"/>
                <a:ea typeface="Tahoma"/>
                <a:cs typeface="Tahoma"/>
                <a:sym typeface="Tahoma"/>
              </a:rPr>
              <a:t>	c</a:t>
            </a:r>
            <a:r>
              <a:rPr lang="en-GB" sz="2400" b="0" i="0" u="none" strike="noStrike" cap="none">
                <a:solidFill>
                  <a:schemeClr val="dk1"/>
                </a:solidFill>
                <a:latin typeface="Tahoma"/>
                <a:ea typeface="Tahoma"/>
                <a:cs typeface="Tahoma"/>
                <a:sym typeface="Tahoma"/>
              </a:rPr>
              <a:t>ow</a:t>
            </a:r>
            <a:r>
              <a:rPr lang="en-GB" sz="2400" b="0" i="0" u="none" strike="noStrike" cap="none">
                <a:solidFill>
                  <a:srgbClr val="FF0000"/>
                </a:solidFill>
                <a:latin typeface="Tahoma"/>
                <a:ea typeface="Tahoma"/>
                <a:cs typeface="Tahoma"/>
                <a:sym typeface="Tahoma"/>
              </a:rPr>
              <a:t>/bl</a:t>
            </a:r>
            <a:r>
              <a:rPr lang="en-GB" sz="2400" b="0" i="0" u="none" strike="noStrike" cap="none">
                <a:solidFill>
                  <a:schemeClr val="dk1"/>
                </a:solidFill>
                <a:latin typeface="Tahoma"/>
                <a:ea typeface="Tahoma"/>
                <a:cs typeface="Tahoma"/>
                <a:sym typeface="Tahoma"/>
              </a:rPr>
              <a:t>ow</a:t>
            </a:r>
            <a:r>
              <a:rPr lang="en-GB" sz="2400" b="0" i="0" u="none" strike="noStrike" cap="none">
                <a:solidFill>
                  <a:srgbClr val="FF0000"/>
                </a:solidFill>
                <a:latin typeface="Tahoma"/>
                <a:ea typeface="Tahoma"/>
                <a:cs typeface="Tahoma"/>
                <a:sym typeface="Tahoma"/>
              </a:rPr>
              <a:t>,  t</a:t>
            </a:r>
            <a:r>
              <a:rPr lang="en-GB" sz="2400" b="0" i="0" u="none" strike="noStrike" cap="none">
                <a:solidFill>
                  <a:schemeClr val="dk1"/>
                </a:solidFill>
                <a:latin typeface="Tahoma"/>
                <a:ea typeface="Tahoma"/>
                <a:cs typeface="Tahoma"/>
                <a:sym typeface="Tahoma"/>
              </a:rPr>
              <a:t>ie</a:t>
            </a:r>
            <a:r>
              <a:rPr lang="en-GB" sz="2400" b="0" i="0" u="none" strike="noStrike" cap="none">
                <a:solidFill>
                  <a:srgbClr val="FF0000"/>
                </a:solidFill>
                <a:latin typeface="Tahoma"/>
                <a:ea typeface="Tahoma"/>
                <a:cs typeface="Tahoma"/>
                <a:sym typeface="Tahoma"/>
              </a:rPr>
              <a:t>/f</a:t>
            </a:r>
            <a:r>
              <a:rPr lang="en-GB" sz="2400" b="0" i="0" u="none" strike="noStrike" cap="none">
                <a:solidFill>
                  <a:schemeClr val="dk1"/>
                </a:solidFill>
                <a:latin typeface="Tahoma"/>
                <a:ea typeface="Tahoma"/>
                <a:cs typeface="Tahoma"/>
                <a:sym typeface="Tahoma"/>
              </a:rPr>
              <a:t>ie</a:t>
            </a:r>
            <a:r>
              <a:rPr lang="en-GB" sz="2400" b="0" i="0" u="none" strike="noStrike" cap="none">
                <a:solidFill>
                  <a:srgbClr val="FF0000"/>
                </a:solidFill>
                <a:latin typeface="Tahoma"/>
                <a:ea typeface="Tahoma"/>
                <a:cs typeface="Tahoma"/>
                <a:sym typeface="Tahoma"/>
              </a:rPr>
              <a:t>ld,  </a:t>
            </a:r>
            <a:r>
              <a:rPr lang="en-GB" sz="2400" b="0" i="0" u="none" strike="noStrike" cap="none">
                <a:solidFill>
                  <a:schemeClr val="dk1"/>
                </a:solidFill>
                <a:latin typeface="Tahoma"/>
                <a:ea typeface="Tahoma"/>
                <a:cs typeface="Tahoma"/>
                <a:sym typeface="Tahoma"/>
              </a:rPr>
              <a:t>ea</a:t>
            </a:r>
            <a:r>
              <a:rPr lang="en-GB" sz="2400" b="0" i="0" u="none" strike="noStrike" cap="none">
                <a:solidFill>
                  <a:srgbClr val="FF0000"/>
                </a:solidFill>
                <a:latin typeface="Tahoma"/>
                <a:ea typeface="Tahoma"/>
                <a:cs typeface="Tahoma"/>
                <a:sym typeface="Tahoma"/>
              </a:rPr>
              <a:t>t/br</a:t>
            </a:r>
            <a:r>
              <a:rPr lang="en-GB" sz="2400" b="0" i="0" u="none" strike="noStrike" cap="none">
                <a:solidFill>
                  <a:schemeClr val="dk1"/>
                </a:solidFill>
                <a:latin typeface="Tahoma"/>
                <a:ea typeface="Tahoma"/>
                <a:cs typeface="Tahoma"/>
                <a:sym typeface="Tahoma"/>
              </a:rPr>
              <a:t>ea</a:t>
            </a:r>
            <a:r>
              <a:rPr lang="en-GB" sz="2400" b="0" i="0" u="none" strike="noStrike" cap="none">
                <a:solidFill>
                  <a:srgbClr val="FF0000"/>
                </a:solidFill>
                <a:latin typeface="Tahoma"/>
                <a:ea typeface="Tahoma"/>
                <a:cs typeface="Tahoma"/>
                <a:sym typeface="Tahoma"/>
              </a:rPr>
              <a:t>d, farm</a:t>
            </a:r>
            <a:r>
              <a:rPr lang="en-GB" sz="2400" b="0" i="0" u="none" strike="noStrike" cap="none">
                <a:solidFill>
                  <a:schemeClr val="dk1"/>
                </a:solidFill>
                <a:latin typeface="Tahoma"/>
                <a:ea typeface="Tahoma"/>
                <a:cs typeface="Tahoma"/>
                <a:sym typeface="Tahoma"/>
              </a:rPr>
              <a:t>er</a:t>
            </a:r>
            <a:r>
              <a:rPr lang="en-GB" sz="2400" b="0" i="0" u="none" strike="noStrike" cap="none">
                <a:solidFill>
                  <a:srgbClr val="FF0000"/>
                </a:solidFill>
                <a:latin typeface="Tahoma"/>
                <a:ea typeface="Tahoma"/>
                <a:cs typeface="Tahoma"/>
                <a:sym typeface="Tahoma"/>
              </a:rPr>
              <a:t>/h</a:t>
            </a:r>
            <a:r>
              <a:rPr lang="en-GB" sz="2400" b="0" i="0" u="none" strike="noStrike" cap="none">
                <a:solidFill>
                  <a:schemeClr val="dk1"/>
                </a:solidFill>
                <a:latin typeface="Tahoma"/>
                <a:ea typeface="Tahoma"/>
                <a:cs typeface="Tahoma"/>
                <a:sym typeface="Tahoma"/>
              </a:rPr>
              <a:t>er</a:t>
            </a:r>
            <a:r>
              <a:rPr lang="en-GB" sz="2400" b="0" i="0" u="none" strike="noStrike" cap="none">
                <a:solidFill>
                  <a:srgbClr val="FF0000"/>
                </a:solidFill>
                <a:latin typeface="Tahoma"/>
                <a:ea typeface="Tahoma"/>
                <a:cs typeface="Tahoma"/>
                <a:sym typeface="Tahoma"/>
              </a:rPr>
              <a:t>, h</a:t>
            </a:r>
            <a:r>
              <a:rPr lang="en-GB" sz="2400" b="0" i="0" u="none" strike="noStrike" cap="none">
                <a:solidFill>
                  <a:schemeClr val="dk1"/>
                </a:solidFill>
                <a:latin typeface="Tahoma"/>
                <a:ea typeface="Tahoma"/>
                <a:cs typeface="Tahoma"/>
                <a:sym typeface="Tahoma"/>
              </a:rPr>
              <a:t>a</a:t>
            </a:r>
            <a:r>
              <a:rPr lang="en-GB" sz="2400" b="0" i="0" u="none" strike="noStrike" cap="none">
                <a:solidFill>
                  <a:srgbClr val="FF0000"/>
                </a:solidFill>
                <a:latin typeface="Tahoma"/>
                <a:ea typeface="Tahoma"/>
                <a:cs typeface="Tahoma"/>
                <a:sym typeface="Tahoma"/>
              </a:rPr>
              <a:t>t/wh</a:t>
            </a:r>
            <a:r>
              <a:rPr lang="en-GB" sz="2400" b="0" i="0" u="none" strike="noStrike" cap="none">
                <a:solidFill>
                  <a:schemeClr val="dk1"/>
                </a:solidFill>
                <a:latin typeface="Tahoma"/>
                <a:ea typeface="Tahoma"/>
                <a:cs typeface="Tahoma"/>
                <a:sym typeface="Tahoma"/>
              </a:rPr>
              <a:t>a</a:t>
            </a:r>
            <a:r>
              <a:rPr lang="en-GB" sz="2400" b="0" i="0" u="none" strike="noStrike" cap="none">
                <a:solidFill>
                  <a:srgbClr val="FF0000"/>
                </a:solidFill>
                <a:latin typeface="Tahoma"/>
                <a:ea typeface="Tahoma"/>
                <a:cs typeface="Tahoma"/>
                <a:sym typeface="Tahoma"/>
              </a:rPr>
              <a:t>t,  </a:t>
            </a:r>
            <a:endParaRPr sz="2400" b="0" i="0" u="none" strike="noStrike" cap="none">
              <a:solidFill>
                <a:srgbClr val="FF0000"/>
              </a:solidFill>
              <a:latin typeface="Tahoma"/>
              <a:ea typeface="Tahoma"/>
              <a:cs typeface="Tahoma"/>
              <a:sym typeface="Tahoma"/>
            </a:endParaRPr>
          </a:p>
          <a:p>
            <a:pPr marL="0" marR="0" lvl="0" indent="0" algn="l" rtl="0">
              <a:lnSpc>
                <a:spcPct val="80000"/>
              </a:lnSpc>
              <a:spcBef>
                <a:spcPts val="0"/>
              </a:spcBef>
              <a:spcAft>
                <a:spcPts val="0"/>
              </a:spcAft>
              <a:buClr>
                <a:srgbClr val="000000"/>
              </a:buClr>
              <a:buSzPts val="2400"/>
              <a:buFont typeface="Arial"/>
              <a:buNone/>
            </a:pPr>
            <a:endParaRPr sz="2400" b="0" i="0" u="none" strike="noStrike" cap="none">
              <a:solidFill>
                <a:srgbClr val="FF0000"/>
              </a:solidFill>
              <a:latin typeface="Tahoma"/>
              <a:ea typeface="Tahoma"/>
              <a:cs typeface="Tahoma"/>
              <a:sym typeface="Tahoma"/>
            </a:endParaRPr>
          </a:p>
          <a:p>
            <a:pPr marL="0" marR="0" lvl="0" indent="0" algn="l" rtl="0">
              <a:lnSpc>
                <a:spcPct val="80000"/>
              </a:lnSpc>
              <a:spcBef>
                <a:spcPts val="0"/>
              </a:spcBef>
              <a:spcAft>
                <a:spcPts val="0"/>
              </a:spcAft>
              <a:buClr>
                <a:srgbClr val="000000"/>
              </a:buClr>
              <a:buSzPts val="2400"/>
              <a:buFont typeface="Arial"/>
              <a:buNone/>
            </a:pPr>
            <a:r>
              <a:rPr lang="en-GB" sz="2400" b="0" i="0" u="none" strike="noStrike" cap="none">
                <a:solidFill>
                  <a:schemeClr val="dk1"/>
                </a:solidFill>
                <a:latin typeface="Tahoma"/>
                <a:ea typeface="Tahoma"/>
                <a:cs typeface="Tahoma"/>
                <a:sym typeface="Tahoma"/>
              </a:rPr>
              <a:t>	y</a:t>
            </a:r>
            <a:r>
              <a:rPr lang="en-GB" sz="2400" b="0" i="0" u="none" strike="noStrike" cap="none">
                <a:solidFill>
                  <a:srgbClr val="FF0000"/>
                </a:solidFill>
                <a:latin typeface="Tahoma"/>
                <a:ea typeface="Tahoma"/>
                <a:cs typeface="Tahoma"/>
                <a:sym typeface="Tahoma"/>
              </a:rPr>
              <a:t>es/b</a:t>
            </a:r>
            <a:r>
              <a:rPr lang="en-GB" sz="2400" b="0" i="0" u="none" strike="noStrike" cap="none">
                <a:solidFill>
                  <a:schemeClr val="dk1"/>
                </a:solidFill>
                <a:latin typeface="Tahoma"/>
                <a:ea typeface="Tahoma"/>
                <a:cs typeface="Tahoma"/>
                <a:sym typeface="Tahoma"/>
              </a:rPr>
              <a:t>y</a:t>
            </a:r>
            <a:r>
              <a:rPr lang="en-GB" sz="2400" b="0" i="0" u="none" strike="noStrike" cap="none">
                <a:solidFill>
                  <a:srgbClr val="FF0000"/>
                </a:solidFill>
                <a:latin typeface="Tahoma"/>
                <a:ea typeface="Tahoma"/>
                <a:cs typeface="Tahoma"/>
                <a:sym typeface="Tahoma"/>
              </a:rPr>
              <a:t>/ver</a:t>
            </a:r>
            <a:r>
              <a:rPr lang="en-GB" sz="2400" b="0" i="0" u="none" strike="noStrike" cap="none">
                <a:solidFill>
                  <a:schemeClr val="dk1"/>
                </a:solidFill>
                <a:latin typeface="Tahoma"/>
                <a:ea typeface="Tahoma"/>
                <a:cs typeface="Tahoma"/>
                <a:sym typeface="Tahoma"/>
              </a:rPr>
              <a:t>y</a:t>
            </a:r>
            <a:r>
              <a:rPr lang="en-GB" sz="2400" b="0" i="0" u="none" strike="noStrike" cap="none">
                <a:solidFill>
                  <a:srgbClr val="FF0000"/>
                </a:solidFill>
                <a:latin typeface="Tahoma"/>
                <a:ea typeface="Tahoma"/>
                <a:cs typeface="Tahoma"/>
                <a:sym typeface="Tahoma"/>
              </a:rPr>
              <a:t>,  	</a:t>
            </a:r>
            <a:r>
              <a:rPr lang="en-GB" sz="2400" b="0" i="0" u="none" strike="noStrike" cap="none">
                <a:solidFill>
                  <a:schemeClr val="dk1"/>
                </a:solidFill>
                <a:latin typeface="Tahoma"/>
                <a:ea typeface="Tahoma"/>
                <a:cs typeface="Tahoma"/>
                <a:sym typeface="Tahoma"/>
              </a:rPr>
              <a:t>ch</a:t>
            </a:r>
            <a:r>
              <a:rPr lang="en-GB" sz="2400" b="0" i="0" u="none" strike="noStrike" cap="none">
                <a:solidFill>
                  <a:srgbClr val="FF0000"/>
                </a:solidFill>
                <a:latin typeface="Tahoma"/>
                <a:ea typeface="Tahoma"/>
                <a:cs typeface="Tahoma"/>
                <a:sym typeface="Tahoma"/>
              </a:rPr>
              <a:t>in/s</a:t>
            </a:r>
            <a:r>
              <a:rPr lang="en-GB" sz="2400" b="0" i="0" u="none" strike="noStrike" cap="none">
                <a:solidFill>
                  <a:schemeClr val="dk1"/>
                </a:solidFill>
                <a:latin typeface="Tahoma"/>
                <a:ea typeface="Tahoma"/>
                <a:cs typeface="Tahoma"/>
                <a:sym typeface="Tahoma"/>
              </a:rPr>
              <a:t>ch</a:t>
            </a:r>
            <a:r>
              <a:rPr lang="en-GB" sz="2400" b="0" i="0" u="none" strike="noStrike" cap="none">
                <a:solidFill>
                  <a:srgbClr val="FF0000"/>
                </a:solidFill>
                <a:latin typeface="Tahoma"/>
                <a:ea typeface="Tahoma"/>
                <a:cs typeface="Tahoma"/>
                <a:sym typeface="Tahoma"/>
              </a:rPr>
              <a:t>ool/</a:t>
            </a:r>
            <a:r>
              <a:rPr lang="en-GB" sz="2400" b="0" i="0" u="none" strike="noStrike" cap="none">
                <a:solidFill>
                  <a:schemeClr val="dk1"/>
                </a:solidFill>
                <a:latin typeface="Tahoma"/>
                <a:ea typeface="Tahoma"/>
                <a:cs typeface="Tahoma"/>
                <a:sym typeface="Tahoma"/>
              </a:rPr>
              <a:t>ch</a:t>
            </a:r>
            <a:r>
              <a:rPr lang="en-GB" sz="2400" b="0" i="0" u="none" strike="noStrike" cap="none">
                <a:solidFill>
                  <a:srgbClr val="FF0000"/>
                </a:solidFill>
                <a:latin typeface="Tahoma"/>
                <a:ea typeface="Tahoma"/>
                <a:cs typeface="Tahoma"/>
                <a:sym typeface="Tahoma"/>
              </a:rPr>
              <a:t>ef, </a:t>
            </a:r>
            <a:r>
              <a:rPr lang="en-GB" sz="2400" b="0" i="0" u="none" strike="noStrike" cap="none">
                <a:solidFill>
                  <a:schemeClr val="dk1"/>
                </a:solidFill>
                <a:latin typeface="Tahoma"/>
                <a:ea typeface="Tahoma"/>
                <a:cs typeface="Tahoma"/>
                <a:sym typeface="Tahoma"/>
              </a:rPr>
              <a:t>ou</a:t>
            </a:r>
            <a:r>
              <a:rPr lang="en-GB" sz="2400" b="0" i="0" u="none" strike="noStrike" cap="none">
                <a:solidFill>
                  <a:srgbClr val="FF0000"/>
                </a:solidFill>
                <a:latin typeface="Tahoma"/>
                <a:ea typeface="Tahoma"/>
                <a:cs typeface="Tahoma"/>
                <a:sym typeface="Tahoma"/>
              </a:rPr>
              <a:t>t/sh</a:t>
            </a:r>
            <a:r>
              <a:rPr lang="en-GB" sz="2400" b="0" i="0" u="none" strike="noStrike" cap="none">
                <a:solidFill>
                  <a:schemeClr val="dk1"/>
                </a:solidFill>
                <a:latin typeface="Tahoma"/>
                <a:ea typeface="Tahoma"/>
                <a:cs typeface="Tahoma"/>
                <a:sym typeface="Tahoma"/>
              </a:rPr>
              <a:t>ou</a:t>
            </a:r>
            <a:r>
              <a:rPr lang="en-GB" sz="2400" b="0" i="0" u="none" strike="noStrike" cap="none">
                <a:solidFill>
                  <a:srgbClr val="FF0000"/>
                </a:solidFill>
                <a:latin typeface="Tahoma"/>
                <a:ea typeface="Tahoma"/>
                <a:cs typeface="Tahoma"/>
                <a:sym typeface="Tahoma"/>
              </a:rPr>
              <a:t>lder/c</a:t>
            </a:r>
            <a:r>
              <a:rPr lang="en-GB" sz="2400" b="0" i="0" u="none" strike="noStrike" cap="none">
                <a:solidFill>
                  <a:schemeClr val="dk1"/>
                </a:solidFill>
                <a:latin typeface="Tahoma"/>
                <a:ea typeface="Tahoma"/>
                <a:cs typeface="Tahoma"/>
                <a:sym typeface="Tahoma"/>
              </a:rPr>
              <a:t>ou</a:t>
            </a:r>
            <a:r>
              <a:rPr lang="en-GB" sz="2400" b="0" i="0" u="none" strike="noStrike" cap="none">
                <a:solidFill>
                  <a:srgbClr val="FF0000"/>
                </a:solidFill>
                <a:latin typeface="Tahoma"/>
                <a:ea typeface="Tahoma"/>
                <a:cs typeface="Tahoma"/>
                <a:sym typeface="Tahoma"/>
              </a:rPr>
              <a:t>ld/y</a:t>
            </a:r>
            <a:r>
              <a:rPr lang="en-GB" sz="2400" b="0" i="0" u="none" strike="noStrike" cap="none">
                <a:solidFill>
                  <a:schemeClr val="dk1"/>
                </a:solidFill>
                <a:latin typeface="Tahoma"/>
                <a:ea typeface="Tahoma"/>
                <a:cs typeface="Tahoma"/>
                <a:sym typeface="Tahoma"/>
              </a:rPr>
              <a:t>ou</a:t>
            </a:r>
            <a:r>
              <a:rPr lang="en-GB" sz="2400" b="0" i="0" u="none" strike="noStrike" cap="none">
                <a:solidFill>
                  <a:srgbClr val="FF0000"/>
                </a:solidFill>
                <a:latin typeface="Tahoma"/>
                <a:ea typeface="Tahoma"/>
                <a:cs typeface="Tahoma"/>
                <a:sym typeface="Tahoma"/>
              </a:rPr>
              <a:t>. </a:t>
            </a:r>
            <a:endParaRPr sz="1400" b="0" i="0" u="none" strike="noStrike" cap="none">
              <a:solidFill>
                <a:srgbClr val="000000"/>
              </a:solidFill>
              <a:latin typeface="Arial"/>
              <a:ea typeface="Arial"/>
              <a:cs typeface="Arial"/>
              <a:sym typeface="Arial"/>
            </a:endParaRPr>
          </a:p>
          <a:p>
            <a:pPr marL="0" marR="0" lvl="0" indent="0" algn="l" rtl="0">
              <a:lnSpc>
                <a:spcPct val="80000"/>
              </a:lnSpc>
              <a:spcBef>
                <a:spcPts val="0"/>
              </a:spcBef>
              <a:spcAft>
                <a:spcPts val="0"/>
              </a:spcAft>
              <a:buClr>
                <a:srgbClr val="000000"/>
              </a:buClr>
              <a:buSzPts val="2400"/>
              <a:buFont typeface="Arial"/>
              <a:buNone/>
            </a:pPr>
            <a:endParaRPr sz="2400" b="0" i="0" u="none" strike="noStrike" cap="none">
              <a:solidFill>
                <a:srgbClr val="FF0000"/>
              </a:solidFill>
              <a:latin typeface="Tahoma"/>
              <a:ea typeface="Tahoma"/>
              <a:cs typeface="Tahoma"/>
              <a:sym typeface="Tahoma"/>
            </a:endParaRPr>
          </a:p>
          <a:p>
            <a:pPr marL="342900" marR="0" lvl="0" indent="-342900" algn="l" rtl="0">
              <a:lnSpc>
                <a:spcPct val="8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We aim to have most children completing level 5 by the end of Year 1.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pic>
        <p:nvPicPr>
          <p:cNvPr id="196" name="Google Shape;196;p11"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197" name="Google Shape;197;p11"/>
          <p:cNvSpPr txBox="1"/>
          <p:nvPr/>
        </p:nvSpPr>
        <p:spPr>
          <a:xfrm>
            <a:off x="1420813" y="420688"/>
            <a:ext cx="3389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98" name="Google Shape;198;p11"/>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199" name="Google Shape;199;p11"/>
          <p:cNvSpPr txBox="1"/>
          <p:nvPr/>
        </p:nvSpPr>
        <p:spPr>
          <a:xfrm>
            <a:off x="429225" y="5007575"/>
            <a:ext cx="61809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200" name="Google Shape;200;p11"/>
          <p:cNvPicPr preferRelativeResize="0"/>
          <p:nvPr/>
        </p:nvPicPr>
        <p:blipFill rotWithShape="1">
          <a:blip r:embed="rId4">
            <a:alphaModFix/>
          </a:blip>
          <a:srcRect/>
          <a:stretch/>
        </p:blipFill>
        <p:spPr>
          <a:xfrm>
            <a:off x="215900" y="2021107"/>
            <a:ext cx="8712199" cy="338666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6" name="Google Shape;206;p22"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07" name="Google Shape;207;p22"/>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208" name="Google Shape;208;p22"/>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209" name="Google Shape;209;p22"/>
          <p:cNvSpPr txBox="1"/>
          <p:nvPr/>
        </p:nvSpPr>
        <p:spPr>
          <a:xfrm>
            <a:off x="224269" y="1373515"/>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Tahoma"/>
                <a:ea typeface="Tahoma"/>
                <a:cs typeface="Tahoma"/>
                <a:sym typeface="Tahoma"/>
              </a:rPr>
              <a:t>Level 6 </a:t>
            </a:r>
            <a:endParaRPr sz="2800" b="1" i="0" u="none" strike="noStrike" cap="none">
              <a:solidFill>
                <a:srgbClr val="FF0000"/>
              </a:solidFill>
              <a:latin typeface="Tahoma"/>
              <a:ea typeface="Tahoma"/>
              <a:cs typeface="Tahoma"/>
              <a:sym typeface="Tahoma"/>
            </a:endParaRPr>
          </a:p>
        </p:txBody>
      </p:sp>
      <p:sp>
        <p:nvSpPr>
          <p:cNvPr id="210" name="Google Shape;210;p22"/>
          <p:cNvSpPr/>
          <p:nvPr/>
        </p:nvSpPr>
        <p:spPr>
          <a:xfrm>
            <a:off x="308904" y="1813948"/>
            <a:ext cx="8526191" cy="452431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By the beginning of Level Six, children should know most of the common grapheme– phoneme correspondences (GPCs). </a:t>
            </a:r>
            <a:endParaRPr sz="1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They should be able to read hundreds of words, doing this in three ways: </a:t>
            </a:r>
            <a:endParaRPr sz="1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 reading the words automatically if they are very familiar; </a:t>
            </a:r>
            <a:endParaRPr sz="1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 decoding them quickly and silently because their sounding and blending routine is now well established; </a:t>
            </a:r>
            <a:endParaRPr sz="1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 decoding them aloud. </a:t>
            </a:r>
            <a:endParaRPr sz="1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Children’s spelling should be phonemically accurate, although it may still be a little unconventional at times. </a:t>
            </a:r>
            <a:endParaRPr sz="1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Children will learn how words change from present to past tense by applying prefixes and suffixes to route words e.g.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		prefixes such as - </a:t>
            </a:r>
            <a:r>
              <a:rPr lang="en-GB" sz="1600" b="0" i="0" u="none" strike="noStrike" cap="none">
                <a:solidFill>
                  <a:srgbClr val="FF0000"/>
                </a:solidFill>
                <a:latin typeface="Tahoma"/>
                <a:ea typeface="Tahoma"/>
                <a:cs typeface="Tahoma"/>
                <a:sym typeface="Tahoma"/>
              </a:rPr>
              <a:t>un</a:t>
            </a:r>
            <a:r>
              <a:rPr lang="en-GB" sz="1600" b="0" i="0" u="sng" strike="noStrike" cap="none">
                <a:solidFill>
                  <a:schemeClr val="dk1"/>
                </a:solidFill>
                <a:latin typeface="Tahoma"/>
                <a:ea typeface="Tahoma"/>
                <a:cs typeface="Tahoma"/>
                <a:sym typeface="Tahoma"/>
              </a:rPr>
              <a:t>do</a:t>
            </a:r>
            <a:r>
              <a:rPr lang="en-GB" sz="1600" b="0" i="0" u="none" strike="noStrike" cap="none">
                <a:solidFill>
                  <a:schemeClr val="dk1"/>
                </a:solidFill>
                <a:latin typeface="Tahoma"/>
                <a:ea typeface="Tahoma"/>
                <a:cs typeface="Tahoma"/>
                <a:sym typeface="Tahoma"/>
              </a:rPr>
              <a:t>, </a:t>
            </a:r>
            <a:r>
              <a:rPr lang="en-GB" sz="1600" b="0" i="0" u="none" strike="noStrike" cap="none">
                <a:solidFill>
                  <a:srgbClr val="FF0000"/>
                </a:solidFill>
                <a:latin typeface="Tahoma"/>
                <a:ea typeface="Tahoma"/>
                <a:cs typeface="Tahoma"/>
                <a:sym typeface="Tahoma"/>
              </a:rPr>
              <a:t>dis</a:t>
            </a:r>
            <a:r>
              <a:rPr lang="en-GB" sz="1600" b="0" i="0" u="sng" strike="noStrike" cap="none">
                <a:solidFill>
                  <a:schemeClr val="dk1"/>
                </a:solidFill>
                <a:latin typeface="Tahoma"/>
                <a:ea typeface="Tahoma"/>
                <a:cs typeface="Tahoma"/>
                <a:sym typeface="Tahoma"/>
              </a:rPr>
              <a:t>like</a:t>
            </a:r>
            <a:r>
              <a:rPr lang="en-GB" sz="1600" b="0" i="0" u="none" strike="noStrike" cap="none">
                <a:solidFill>
                  <a:schemeClr val="dk1"/>
                </a:solidFill>
                <a:latin typeface="Tahoma"/>
                <a:ea typeface="Tahoma"/>
                <a:cs typeface="Tahoma"/>
                <a:sym typeface="Tahoma"/>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		suffixes such as – </a:t>
            </a:r>
            <a:r>
              <a:rPr lang="en-GB" sz="1600" b="0" i="0" u="sng" strike="noStrike" cap="none">
                <a:solidFill>
                  <a:schemeClr val="dk1"/>
                </a:solidFill>
                <a:latin typeface="Tahoma"/>
                <a:ea typeface="Tahoma"/>
                <a:cs typeface="Tahoma"/>
                <a:sym typeface="Tahoma"/>
              </a:rPr>
              <a:t>help</a:t>
            </a:r>
            <a:r>
              <a:rPr lang="en-GB" sz="1600" b="0" i="0" u="none" strike="noStrike" cap="none">
                <a:solidFill>
                  <a:srgbClr val="FF0000"/>
                </a:solidFill>
                <a:latin typeface="Tahoma"/>
                <a:ea typeface="Tahoma"/>
                <a:cs typeface="Tahoma"/>
                <a:sym typeface="Tahoma"/>
              </a:rPr>
              <a:t>ed</a:t>
            </a:r>
            <a:r>
              <a:rPr lang="en-GB" sz="1600" b="0" i="0" u="none" strike="noStrike" cap="none">
                <a:solidFill>
                  <a:schemeClr val="dk1"/>
                </a:solidFill>
                <a:latin typeface="Tahoma"/>
                <a:ea typeface="Tahoma"/>
                <a:cs typeface="Tahoma"/>
                <a:sym typeface="Tahoma"/>
              </a:rPr>
              <a:t>, </a:t>
            </a:r>
            <a:r>
              <a:rPr lang="en-GB" sz="1600" b="0" i="0" u="sng" strike="noStrike" cap="none">
                <a:solidFill>
                  <a:schemeClr val="dk1"/>
                </a:solidFill>
                <a:latin typeface="Tahoma"/>
                <a:ea typeface="Tahoma"/>
                <a:cs typeface="Tahoma"/>
                <a:sym typeface="Tahoma"/>
              </a:rPr>
              <a:t>lik</a:t>
            </a:r>
            <a:r>
              <a:rPr lang="en-GB" sz="1600" b="0" i="0" u="none" strike="noStrike" cap="none">
                <a:solidFill>
                  <a:srgbClr val="FF0000"/>
                </a:solidFill>
                <a:latin typeface="Tahoma"/>
                <a:ea typeface="Tahoma"/>
                <a:cs typeface="Tahoma"/>
                <a:sym typeface="Tahoma"/>
              </a:rPr>
              <a:t>ing</a:t>
            </a:r>
            <a:r>
              <a:rPr lang="en-GB" sz="1600" b="0" i="0" u="none" strike="noStrike" cap="none">
                <a:solidFill>
                  <a:schemeClr val="dk1"/>
                </a:solidFill>
                <a:latin typeface="Tahoma"/>
                <a:ea typeface="Tahoma"/>
                <a:cs typeface="Tahoma"/>
                <a:sym typeface="Tahoma"/>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 </a:t>
            </a:r>
            <a:endParaRPr sz="1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During this level, children become fluent readers and increasingly accurate spellers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pic>
        <p:nvPicPr>
          <p:cNvPr id="216" name="Google Shape;216;p7"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17" name="Google Shape;217;p7"/>
          <p:cNvSpPr txBox="1"/>
          <p:nvPr/>
        </p:nvSpPr>
        <p:spPr>
          <a:xfrm>
            <a:off x="1420813" y="420688"/>
            <a:ext cx="3389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8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18" name="Google Shape;218;p7"/>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pic>
        <p:nvPicPr>
          <p:cNvPr id="219" name="Google Shape;219;p7"/>
          <p:cNvPicPr preferRelativeResize="0"/>
          <p:nvPr/>
        </p:nvPicPr>
        <p:blipFill rotWithShape="1">
          <a:blip r:embed="rId4">
            <a:alphaModFix/>
          </a:blip>
          <a:srcRect/>
          <a:stretch/>
        </p:blipFill>
        <p:spPr>
          <a:xfrm>
            <a:off x="146595" y="1700213"/>
            <a:ext cx="8997405" cy="3060973"/>
          </a:xfrm>
          <a:prstGeom prst="rect">
            <a:avLst/>
          </a:prstGeom>
          <a:noFill/>
          <a:ln>
            <a:noFill/>
          </a:ln>
        </p:spPr>
      </p:pic>
      <p:sp>
        <p:nvSpPr>
          <p:cNvPr id="220" name="Google Shape;220;p7"/>
          <p:cNvSpPr txBox="1"/>
          <p:nvPr/>
        </p:nvSpPr>
        <p:spPr>
          <a:xfrm>
            <a:off x="626533" y="4995333"/>
            <a:ext cx="6629400" cy="1538883"/>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2000"/>
              <a:buFont typeface="Arial"/>
              <a:buChar char="•"/>
            </a:pPr>
            <a:r>
              <a:rPr lang="en-GB" sz="2000" b="0" i="0" u="none" strike="noStrike" cap="none">
                <a:solidFill>
                  <a:srgbClr val="000000"/>
                </a:solidFill>
                <a:latin typeface="Arial"/>
                <a:ea typeface="Arial"/>
                <a:cs typeface="Arial"/>
                <a:sym typeface="Arial"/>
              </a:rPr>
              <a:t>Recap levels 1-5</a:t>
            </a:r>
            <a:endParaRPr/>
          </a:p>
          <a:p>
            <a:pPr marL="285750" marR="0" lvl="0" indent="-285750" algn="l" rtl="0">
              <a:lnSpc>
                <a:spcPct val="100000"/>
              </a:lnSpc>
              <a:spcBef>
                <a:spcPts val="0"/>
              </a:spcBef>
              <a:spcAft>
                <a:spcPts val="0"/>
              </a:spcAft>
              <a:buClr>
                <a:srgbClr val="000000"/>
              </a:buClr>
              <a:buSzPts val="2000"/>
              <a:buFont typeface="Arial"/>
              <a:buChar char="•"/>
            </a:pPr>
            <a:r>
              <a:rPr lang="en-GB" sz="2000" b="0" i="0" u="none" strike="noStrike" cap="none">
                <a:solidFill>
                  <a:srgbClr val="000000"/>
                </a:solidFill>
                <a:latin typeface="Arial"/>
                <a:ea typeface="Arial"/>
                <a:cs typeface="Arial"/>
                <a:sym typeface="Arial"/>
              </a:rPr>
              <a:t>Focus is to build accuracy and fluency in reading</a:t>
            </a:r>
            <a:endParaRPr/>
          </a:p>
          <a:p>
            <a:pPr marL="285750" marR="0" lvl="0" indent="-285750" algn="l" rtl="0">
              <a:lnSpc>
                <a:spcPct val="100000"/>
              </a:lnSpc>
              <a:spcBef>
                <a:spcPts val="0"/>
              </a:spcBef>
              <a:spcAft>
                <a:spcPts val="0"/>
              </a:spcAft>
              <a:buClr>
                <a:srgbClr val="000000"/>
              </a:buClr>
              <a:buSzPts val="2000"/>
              <a:buFont typeface="Arial"/>
              <a:buChar char="•"/>
            </a:pPr>
            <a:r>
              <a:rPr lang="en-GB" sz="2000" b="0" i="0" u="none" strike="noStrike" cap="none">
                <a:solidFill>
                  <a:srgbClr val="000000"/>
                </a:solidFill>
                <a:latin typeface="Arial"/>
                <a:ea typeface="Arial"/>
                <a:cs typeface="Arial"/>
                <a:sym typeface="Arial"/>
              </a:rPr>
              <a:t>Spelling patterns and rules to support accuracy with spelling</a:t>
            </a:r>
            <a:endParaRPr/>
          </a:p>
          <a:p>
            <a:pPr marL="285750" marR="0" lvl="0" indent="-19685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pic>
        <p:nvPicPr>
          <p:cNvPr id="226" name="Google Shape;226;p8"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27" name="Google Shape;227;p8"/>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228" name="Google Shape;228;p8"/>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229" name="Google Shape;229;p8"/>
          <p:cNvSpPr/>
          <p:nvPr/>
        </p:nvSpPr>
        <p:spPr>
          <a:xfrm>
            <a:off x="173619" y="1635125"/>
            <a:ext cx="8553691" cy="2114425"/>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600"/>
              <a:buFont typeface="Tahoma"/>
              <a:buNone/>
            </a:pPr>
            <a:r>
              <a:rPr lang="en-GB" sz="1600" b="1" i="0" u="none" strike="noStrike" cap="none">
                <a:solidFill>
                  <a:schemeClr val="dk1"/>
                </a:solidFill>
                <a:latin typeface="Tahoma"/>
                <a:ea typeface="Tahoma"/>
                <a:cs typeface="Tahoma"/>
                <a:sym typeface="Tahoma"/>
              </a:rPr>
              <a:t>Your children will learn to use the term:</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3200"/>
              <a:buFont typeface="Arial"/>
              <a:buNone/>
            </a:pPr>
            <a:endParaRPr sz="3200" b="1" i="0" u="none" strike="noStrike" cap="none">
              <a:solidFill>
                <a:srgbClr val="660066"/>
              </a:solidFill>
              <a:latin typeface="Tahoma"/>
              <a:ea typeface="Tahoma"/>
              <a:cs typeface="Tahoma"/>
              <a:sym typeface="Tahoma"/>
            </a:endParaRPr>
          </a:p>
          <a:p>
            <a:pPr marL="0" marR="0" lvl="0" indent="0" algn="l" rtl="0">
              <a:lnSpc>
                <a:spcPct val="90000"/>
              </a:lnSpc>
              <a:spcBef>
                <a:spcPts val="0"/>
              </a:spcBef>
              <a:spcAft>
                <a:spcPts val="0"/>
              </a:spcAft>
              <a:buClr>
                <a:srgbClr val="FF0000"/>
              </a:buClr>
              <a:buSzPts val="4400"/>
              <a:buFont typeface="Tahoma"/>
              <a:buNone/>
            </a:pPr>
            <a:r>
              <a:rPr lang="en-GB" sz="4400" b="1" i="0" u="none" strike="noStrike" cap="none">
                <a:solidFill>
                  <a:srgbClr val="FF0000"/>
                </a:solidFill>
                <a:latin typeface="Tahoma"/>
                <a:ea typeface="Tahoma"/>
                <a:cs typeface="Tahoma"/>
                <a:sym typeface="Tahoma"/>
              </a:rPr>
              <a:t>Blending</a:t>
            </a:r>
            <a:r>
              <a:rPr lang="en-GB" sz="2800" b="1" i="1" u="none" strike="noStrike" cap="none">
                <a:solidFill>
                  <a:srgbClr val="FF0000"/>
                </a:solidFill>
                <a:latin typeface="Tahoma"/>
                <a:ea typeface="Tahoma"/>
                <a:cs typeface="Tahoma"/>
                <a:sym typeface="Tahoma"/>
              </a:rPr>
              <a:t> </a:t>
            </a:r>
            <a:endParaRPr sz="2800" b="1" i="1" u="none" strike="noStrike" cap="none">
              <a:solidFill>
                <a:srgbClr val="FF0000"/>
              </a:solidFill>
              <a:latin typeface="Tahoma"/>
              <a:ea typeface="Tahoma"/>
              <a:cs typeface="Tahoma"/>
              <a:sym typeface="Tahoma"/>
            </a:endParaRPr>
          </a:p>
          <a:p>
            <a:pPr marL="0" marR="0" lvl="0" indent="0" algn="l" rtl="0">
              <a:lnSpc>
                <a:spcPct val="9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rgbClr val="000000"/>
              </a:buClr>
              <a:buSzPts val="1800"/>
              <a:buFont typeface="Arial"/>
              <a:buNone/>
            </a:pPr>
            <a:r>
              <a:rPr lang="en-GB" sz="1800" b="1" i="0" u="none" strike="noStrike" cap="none">
                <a:solidFill>
                  <a:schemeClr val="dk1"/>
                </a:solidFill>
                <a:latin typeface="Tahoma"/>
                <a:ea typeface="Tahoma"/>
                <a:cs typeface="Tahoma"/>
                <a:sym typeface="Tahoma"/>
              </a:rPr>
              <a:t>Children need to be able to</a:t>
            </a:r>
            <a:r>
              <a:rPr lang="en-GB" sz="1800" b="1" i="0" u="none" strike="noStrike" cap="none">
                <a:solidFill>
                  <a:srgbClr val="660066"/>
                </a:solidFill>
                <a:latin typeface="Tahoma"/>
                <a:ea typeface="Tahoma"/>
                <a:cs typeface="Tahoma"/>
                <a:sym typeface="Tahoma"/>
              </a:rPr>
              <a:t> </a:t>
            </a:r>
            <a:r>
              <a:rPr lang="en-GB" sz="1800" b="1" i="0" u="none" strike="noStrike" cap="none">
                <a:solidFill>
                  <a:srgbClr val="FF0000"/>
                </a:solidFill>
                <a:latin typeface="Tahoma"/>
                <a:ea typeface="Tahoma"/>
                <a:cs typeface="Tahoma"/>
                <a:sym typeface="Tahoma"/>
              </a:rPr>
              <a:t>hear </a:t>
            </a:r>
            <a:r>
              <a:rPr lang="en-GB" sz="1800" b="1" i="0" u="none" strike="noStrike" cap="none">
                <a:solidFill>
                  <a:schemeClr val="dk1"/>
                </a:solidFill>
                <a:latin typeface="Tahoma"/>
                <a:ea typeface="Tahoma"/>
                <a:cs typeface="Tahoma"/>
                <a:sym typeface="Tahoma"/>
              </a:rPr>
              <a:t>the separate sounds in a word and then blend them together to</a:t>
            </a:r>
            <a:r>
              <a:rPr lang="en-GB" sz="1800" b="1" i="0" u="none" strike="noStrike" cap="none">
                <a:solidFill>
                  <a:srgbClr val="FF0000"/>
                </a:solidFill>
                <a:latin typeface="Tahoma"/>
                <a:ea typeface="Tahoma"/>
                <a:cs typeface="Tahoma"/>
                <a:sym typeface="Tahoma"/>
              </a:rPr>
              <a:t> say </a:t>
            </a:r>
            <a:r>
              <a:rPr lang="en-GB" sz="1800" b="1" i="0" u="none" strike="noStrike" cap="none">
                <a:solidFill>
                  <a:schemeClr val="dk1"/>
                </a:solidFill>
                <a:latin typeface="Tahoma"/>
                <a:ea typeface="Tahoma"/>
                <a:cs typeface="Tahoma"/>
                <a:sym typeface="Tahoma"/>
              </a:rPr>
              <a:t>the whole word </a:t>
            </a:r>
            <a:r>
              <a:rPr lang="en-GB" sz="1800" b="1" i="0" u="none" strike="noStrike" cap="none">
                <a:solidFill>
                  <a:schemeClr val="dk1"/>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230" name="Google Shape;230;p8"/>
          <p:cNvSpPr/>
          <p:nvPr/>
        </p:nvSpPr>
        <p:spPr>
          <a:xfrm>
            <a:off x="238124" y="3785972"/>
            <a:ext cx="3782083" cy="2613023"/>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b  e   d = bed</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2000"/>
              <a:buFont typeface="Arial"/>
              <a:buNone/>
            </a:pPr>
            <a:endParaRPr sz="2000" b="0"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t    i   n  = tin</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Arial"/>
              <a:buNone/>
            </a:pPr>
            <a:endParaRPr sz="1800" b="0"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m  u  g = mug</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3600"/>
              <a:buFont typeface="Arial"/>
              <a:buNone/>
            </a:pPr>
            <a:endParaRPr sz="3600" b="0" i="0" u="none" strike="noStrike" cap="none">
              <a:solidFill>
                <a:schemeClr val="dk1"/>
              </a:solidFill>
              <a:latin typeface="Tahoma"/>
              <a:ea typeface="Tahoma"/>
              <a:cs typeface="Tahoma"/>
              <a:sym typeface="Tahoma"/>
            </a:endParaRPr>
          </a:p>
        </p:txBody>
      </p:sp>
      <p:sp>
        <p:nvSpPr>
          <p:cNvPr id="231" name="Google Shape;231;p8"/>
          <p:cNvSpPr/>
          <p:nvPr/>
        </p:nvSpPr>
        <p:spPr>
          <a:xfrm>
            <a:off x="4572000" y="3814495"/>
            <a:ext cx="3782083" cy="2613023"/>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sh u   t = shut</a:t>
            </a:r>
            <a:endParaRPr sz="3600" b="0"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chemeClr val="dk1"/>
              </a:buClr>
              <a:buSzPts val="2000"/>
              <a:buFont typeface="Arial"/>
              <a:buNone/>
            </a:pPr>
            <a:endParaRPr sz="2000" b="0"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t    r   ee  = tree</a:t>
            </a:r>
            <a:endParaRPr sz="3600" b="0"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chemeClr val="dk1"/>
              </a:buClr>
              <a:buSzPts val="1800"/>
              <a:buFont typeface="Arial"/>
              <a:buNone/>
            </a:pPr>
            <a:endParaRPr sz="1800" b="0"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m  oo  n = moon</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3600"/>
              <a:buFont typeface="Arial"/>
              <a:buNone/>
            </a:pPr>
            <a:endParaRPr sz="3600" b="0" i="0" u="none" strike="noStrike" cap="none">
              <a:solidFill>
                <a:schemeClr val="dk1"/>
              </a:solidFill>
              <a:latin typeface="Tahoma"/>
              <a:ea typeface="Tahoma"/>
              <a:cs typeface="Tahoma"/>
              <a:sym typeface="Tahoma"/>
            </a:endParaRPr>
          </a:p>
        </p:txBody>
      </p:sp>
      <p:pic>
        <p:nvPicPr>
          <p:cNvPr id="232" name="Google Shape;232;p8"/>
          <p:cNvPicPr preferRelativeResize="0"/>
          <p:nvPr/>
        </p:nvPicPr>
        <p:blipFill rotWithShape="1">
          <a:blip r:embed="rId4">
            <a:alphaModFix/>
          </a:blip>
          <a:srcRect/>
          <a:stretch/>
        </p:blipFill>
        <p:spPr>
          <a:xfrm>
            <a:off x="5267983" y="1460500"/>
            <a:ext cx="3086100" cy="14859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pic>
        <p:nvPicPr>
          <p:cNvPr id="238" name="Google Shape;238;p9"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39" name="Google Shape;239;p9"/>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240" name="Google Shape;240;p9"/>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241" name="Google Shape;241;p9"/>
          <p:cNvSpPr/>
          <p:nvPr/>
        </p:nvSpPr>
        <p:spPr>
          <a:xfrm>
            <a:off x="138896" y="1635125"/>
            <a:ext cx="7917084" cy="2529923"/>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600"/>
              <a:buFont typeface="Tahoma"/>
              <a:buNone/>
            </a:pPr>
            <a:r>
              <a:rPr lang="en-GB" sz="1600" b="1" i="0" u="none" strike="noStrike" cap="none">
                <a:solidFill>
                  <a:schemeClr val="dk1"/>
                </a:solidFill>
                <a:latin typeface="Tahoma"/>
                <a:ea typeface="Tahoma"/>
                <a:cs typeface="Tahoma"/>
                <a:sym typeface="Tahoma"/>
              </a:rPr>
              <a:t>Your children will learn to use the term:</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3200"/>
              <a:buFont typeface="Arial"/>
              <a:buNone/>
            </a:pPr>
            <a:endParaRPr sz="3200" b="1" i="0" u="none" strike="noStrike" cap="none">
              <a:solidFill>
                <a:srgbClr val="660066"/>
              </a:solidFill>
              <a:latin typeface="Tahoma"/>
              <a:ea typeface="Tahoma"/>
              <a:cs typeface="Tahoma"/>
              <a:sym typeface="Tahoma"/>
            </a:endParaRPr>
          </a:p>
          <a:p>
            <a:pPr marL="0" marR="0" lvl="0" indent="0" algn="l" rtl="0">
              <a:lnSpc>
                <a:spcPct val="90000"/>
              </a:lnSpc>
              <a:spcBef>
                <a:spcPts val="0"/>
              </a:spcBef>
              <a:spcAft>
                <a:spcPts val="0"/>
              </a:spcAft>
              <a:buClr>
                <a:srgbClr val="FF0000"/>
              </a:buClr>
              <a:buSzPts val="4000"/>
              <a:buFont typeface="Tahoma"/>
              <a:buNone/>
            </a:pPr>
            <a:r>
              <a:rPr lang="en-GB" sz="4000" b="1" i="0" u="none" strike="noStrike" cap="none">
                <a:solidFill>
                  <a:srgbClr val="FF0000"/>
                </a:solidFill>
                <a:latin typeface="Tahoma"/>
                <a:ea typeface="Tahoma"/>
                <a:cs typeface="Tahoma"/>
                <a:sym typeface="Tahoma"/>
              </a:rPr>
              <a:t>Segmenting</a:t>
            </a:r>
            <a:r>
              <a:rPr lang="en-GB" sz="3200" b="1" i="0" u="none" strike="noStrike" cap="none">
                <a:solidFill>
                  <a:srgbClr val="660066"/>
                </a:solidFill>
                <a:latin typeface="Tahoma"/>
                <a:ea typeface="Tahoma"/>
                <a:cs typeface="Tahoma"/>
                <a:sym typeface="Tahoma"/>
              </a:rPr>
              <a:t> </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3200"/>
              <a:buFont typeface="Arial"/>
              <a:buNone/>
            </a:pPr>
            <a:endParaRPr sz="3200" b="1"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rgbClr val="000000"/>
              </a:buClr>
              <a:buSzPts val="1800"/>
              <a:buFont typeface="Arial"/>
              <a:buNone/>
            </a:pPr>
            <a:r>
              <a:rPr lang="en-GB" sz="1800" b="1" i="0" u="none" strike="noStrike" cap="none">
                <a:solidFill>
                  <a:schemeClr val="dk1"/>
                </a:solidFill>
                <a:latin typeface="Tahoma"/>
                <a:ea typeface="Tahoma"/>
                <a:cs typeface="Tahoma"/>
                <a:sym typeface="Tahoma"/>
              </a:rPr>
              <a:t>Children need to be able to</a:t>
            </a:r>
            <a:r>
              <a:rPr lang="en-GB" sz="1800" b="1" i="0" u="none" strike="noStrike" cap="none">
                <a:solidFill>
                  <a:srgbClr val="660066"/>
                </a:solidFill>
                <a:latin typeface="Tahoma"/>
                <a:ea typeface="Tahoma"/>
                <a:cs typeface="Tahoma"/>
                <a:sym typeface="Tahoma"/>
              </a:rPr>
              <a:t> </a:t>
            </a:r>
            <a:r>
              <a:rPr lang="en-GB" sz="2800" b="1" i="0" u="none" strike="noStrike" cap="none">
                <a:solidFill>
                  <a:srgbClr val="FF0000"/>
                </a:solidFill>
                <a:latin typeface="Tahoma"/>
                <a:ea typeface="Tahoma"/>
                <a:cs typeface="Tahoma"/>
                <a:sym typeface="Tahoma"/>
              </a:rPr>
              <a:t>hear</a:t>
            </a:r>
            <a:r>
              <a:rPr lang="en-GB" sz="1800" b="1" i="0" u="none" strike="noStrike" cap="none">
                <a:solidFill>
                  <a:srgbClr val="FF0000"/>
                </a:solidFill>
                <a:latin typeface="Tahoma"/>
                <a:ea typeface="Tahoma"/>
                <a:cs typeface="Tahoma"/>
                <a:sym typeface="Tahoma"/>
              </a:rPr>
              <a:t> </a:t>
            </a:r>
            <a:r>
              <a:rPr lang="en-GB" sz="1800" b="1" i="0" u="none" strike="noStrike" cap="none">
                <a:solidFill>
                  <a:schemeClr val="dk1"/>
                </a:solidFill>
                <a:latin typeface="Tahoma"/>
                <a:ea typeface="Tahoma"/>
                <a:cs typeface="Tahoma"/>
                <a:sym typeface="Tahoma"/>
              </a:rPr>
              <a:t>a whole word and </a:t>
            </a:r>
            <a:r>
              <a:rPr lang="en-GB" sz="2800" b="1" i="0" u="none" strike="noStrike" cap="none">
                <a:solidFill>
                  <a:srgbClr val="FF0000"/>
                </a:solidFill>
                <a:latin typeface="Tahoma"/>
                <a:ea typeface="Tahoma"/>
                <a:cs typeface="Tahoma"/>
                <a:sym typeface="Tahoma"/>
              </a:rPr>
              <a:t>say</a:t>
            </a:r>
            <a:r>
              <a:rPr lang="en-GB" sz="1800" b="1" i="0" u="none" strike="noStrike" cap="none">
                <a:solidFill>
                  <a:srgbClr val="FF0000"/>
                </a:solidFill>
                <a:latin typeface="Tahoma"/>
                <a:ea typeface="Tahoma"/>
                <a:cs typeface="Tahoma"/>
                <a:sym typeface="Tahoma"/>
              </a:rPr>
              <a:t> </a:t>
            </a:r>
            <a:r>
              <a:rPr lang="en-GB" sz="1800" b="1" i="0" u="none" strike="noStrike" cap="none">
                <a:solidFill>
                  <a:schemeClr val="dk1"/>
                </a:solidFill>
                <a:latin typeface="Tahoma"/>
                <a:ea typeface="Tahoma"/>
                <a:cs typeface="Tahoma"/>
                <a:sym typeface="Tahoma"/>
              </a:rPr>
              <a:t>every sound that they </a:t>
            </a:r>
            <a:r>
              <a:rPr lang="en-GB" sz="2800" b="1" i="0" u="none" strike="noStrike" cap="none">
                <a:solidFill>
                  <a:srgbClr val="FF0000"/>
                </a:solidFill>
                <a:latin typeface="Tahoma"/>
                <a:ea typeface="Tahoma"/>
                <a:cs typeface="Tahoma"/>
                <a:sym typeface="Tahoma"/>
              </a:rPr>
              <a:t>hear</a:t>
            </a:r>
            <a:endParaRPr sz="1400" b="0" i="0" u="none" strike="noStrike" cap="none">
              <a:solidFill>
                <a:srgbClr val="000000"/>
              </a:solidFill>
              <a:latin typeface="Arial"/>
              <a:ea typeface="Arial"/>
              <a:cs typeface="Arial"/>
              <a:sym typeface="Arial"/>
            </a:endParaRPr>
          </a:p>
        </p:txBody>
      </p:sp>
      <p:sp>
        <p:nvSpPr>
          <p:cNvPr id="242" name="Google Shape;242;p9"/>
          <p:cNvSpPr/>
          <p:nvPr/>
        </p:nvSpPr>
        <p:spPr>
          <a:xfrm>
            <a:off x="356394" y="4271891"/>
            <a:ext cx="6924082" cy="233910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bed =    b  e d</a:t>
            </a:r>
            <a:endParaRPr sz="3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chemeClr val="dk1"/>
              </a:buClr>
              <a:buSzPts val="2000"/>
              <a:buFont typeface="Arial"/>
              <a:buNone/>
            </a:pPr>
            <a:endParaRPr sz="20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tin=      t  i n</a:t>
            </a:r>
            <a:endParaRPr sz="36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mug=    m u g</a:t>
            </a:r>
            <a:endParaRPr sz="3600" b="0" i="0" u="none" strike="noStrike" cap="none">
              <a:solidFill>
                <a:schemeClr val="dk1"/>
              </a:solidFill>
              <a:latin typeface="Tahoma"/>
              <a:ea typeface="Tahoma"/>
              <a:cs typeface="Tahoma"/>
              <a:sym typeface="Tahoma"/>
            </a:endParaRPr>
          </a:p>
        </p:txBody>
      </p:sp>
      <p:sp>
        <p:nvSpPr>
          <p:cNvPr id="243" name="Google Shape;243;p9"/>
          <p:cNvSpPr/>
          <p:nvPr/>
        </p:nvSpPr>
        <p:spPr>
          <a:xfrm>
            <a:off x="4572000" y="4259982"/>
            <a:ext cx="3782083" cy="2585323"/>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shut = sh u   t </a:t>
            </a:r>
            <a:endParaRPr sz="2000" b="0"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chemeClr val="dk1"/>
              </a:buClr>
              <a:buSzPts val="3600"/>
              <a:buFont typeface="Arial"/>
              <a:buNone/>
            </a:pPr>
            <a:endParaRPr sz="3600" b="0"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tree  = t    r   ee</a:t>
            </a:r>
            <a:endParaRPr sz="3600" b="0"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 </a:t>
            </a:r>
            <a:endParaRPr sz="1800" b="0" i="0" u="none" strike="noStrike" cap="none">
              <a:solidFill>
                <a:schemeClr val="dk1"/>
              </a:solidFill>
              <a:latin typeface="Tahoma"/>
              <a:ea typeface="Tahoma"/>
              <a:cs typeface="Tahoma"/>
              <a:sym typeface="Tahoma"/>
            </a:endParaRPr>
          </a:p>
          <a:p>
            <a:pPr marL="0" marR="0" lvl="0" indent="0" algn="l" rtl="0">
              <a:lnSpc>
                <a:spcPct val="90000"/>
              </a:lnSpc>
              <a:spcBef>
                <a:spcPts val="0"/>
              </a:spcBef>
              <a:spcAft>
                <a:spcPts val="0"/>
              </a:spcAft>
              <a:buClr>
                <a:schemeClr val="dk1"/>
              </a:buClr>
              <a:buSzPts val="3600"/>
              <a:buFont typeface="Tahoma"/>
              <a:buNone/>
            </a:pPr>
            <a:r>
              <a:rPr lang="en-GB" sz="3600" b="0" i="0" u="none" strike="noStrike" cap="none">
                <a:solidFill>
                  <a:schemeClr val="dk1"/>
                </a:solidFill>
                <a:latin typeface="Tahoma"/>
                <a:ea typeface="Tahoma"/>
                <a:cs typeface="Tahoma"/>
                <a:sym typeface="Tahoma"/>
              </a:rPr>
              <a:t>moon = m  oo  n </a:t>
            </a:r>
            <a:endParaRPr sz="1400" b="0" i="0" u="none" strike="noStrike" cap="none">
              <a:solidFill>
                <a:srgbClr val="000000"/>
              </a:solidFill>
              <a:latin typeface="Arial"/>
              <a:ea typeface="Arial"/>
              <a:cs typeface="Arial"/>
              <a:sym typeface="Arial"/>
            </a:endParaRPr>
          </a:p>
        </p:txBody>
      </p:sp>
      <p:pic>
        <p:nvPicPr>
          <p:cNvPr id="244" name="Google Shape;244;p9"/>
          <p:cNvPicPr preferRelativeResize="0"/>
          <p:nvPr/>
        </p:nvPicPr>
        <p:blipFill rotWithShape="1">
          <a:blip r:embed="rId4">
            <a:alphaModFix/>
          </a:blip>
          <a:srcRect/>
          <a:stretch/>
        </p:blipFill>
        <p:spPr>
          <a:xfrm>
            <a:off x="5097991" y="1524530"/>
            <a:ext cx="3028950" cy="15144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250" name="Google Shape;250;p10"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51" name="Google Shape;251;p10"/>
          <p:cNvSpPr txBox="1"/>
          <p:nvPr/>
        </p:nvSpPr>
        <p:spPr>
          <a:xfrm>
            <a:off x="1420813" y="420688"/>
            <a:ext cx="68562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a:t>
            </a:r>
            <a:endParaRPr sz="1800" b="0" i="0" u="none" strike="noStrike" cap="none">
              <a:solidFill>
                <a:schemeClr val="lt1"/>
              </a:solidFill>
              <a:latin typeface="Arial"/>
              <a:ea typeface="Arial"/>
              <a:cs typeface="Arial"/>
              <a:sym typeface="Arial"/>
            </a:endParaRPr>
          </a:p>
        </p:txBody>
      </p:sp>
      <p:sp>
        <p:nvSpPr>
          <p:cNvPr id="252" name="Google Shape;252;p10"/>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253" name="Google Shape;253;p10"/>
          <p:cNvSpPr txBox="1"/>
          <p:nvPr/>
        </p:nvSpPr>
        <p:spPr>
          <a:xfrm>
            <a:off x="250824" y="2661313"/>
            <a:ext cx="8569325" cy="3657600"/>
          </a:xfrm>
          <a:prstGeom prst="rect">
            <a:avLst/>
          </a:prstGeom>
          <a:noFill/>
          <a:ln>
            <a:noFill/>
          </a:ln>
        </p:spPr>
        <p:txBody>
          <a:bodyPr spcFirstLastPara="1" wrap="square" lIns="91425" tIns="45700" rIns="91425" bIns="45700" anchor="t" anchorCtr="0">
            <a:noAutofit/>
          </a:bodyPr>
          <a:lstStyle/>
          <a:p>
            <a:pPr marL="0" marR="0" lvl="0" indent="0" algn="ctr" rtl="0">
              <a:lnSpc>
                <a:spcPct val="130000"/>
              </a:lnSpc>
              <a:spcBef>
                <a:spcPts val="0"/>
              </a:spcBef>
              <a:spcAft>
                <a:spcPts val="0"/>
              </a:spcAft>
              <a:buClr>
                <a:srgbClr val="888888"/>
              </a:buClr>
              <a:buSzPts val="3200"/>
              <a:buFont typeface="Arial"/>
              <a:buNone/>
            </a:pPr>
            <a:r>
              <a:rPr lang="en-GB" sz="3200" b="0" i="0" u="none" strike="noStrike" cap="none">
                <a:solidFill>
                  <a:srgbClr val="888888"/>
                </a:solidFill>
                <a:latin typeface="Calibri"/>
                <a:ea typeface="Calibri"/>
                <a:cs typeface="Calibri"/>
                <a:sym typeface="Calibri"/>
              </a:rPr>
              <a:t>	</a:t>
            </a:r>
            <a:r>
              <a:rPr lang="en-GB" sz="2800" b="0" i="0" u="none" strike="noStrike" cap="none">
                <a:solidFill>
                  <a:srgbClr val="888888"/>
                </a:solidFill>
                <a:latin typeface="Tahoma"/>
                <a:ea typeface="Tahoma"/>
                <a:cs typeface="Tahoma"/>
                <a:sym typeface="Tahoma"/>
              </a:rPr>
              <a:t>There are many words that </a:t>
            </a:r>
            <a:r>
              <a:rPr lang="en-GB" sz="3600" b="1" i="0" u="none" strike="noStrike" cap="none">
                <a:solidFill>
                  <a:srgbClr val="660066"/>
                </a:solidFill>
                <a:latin typeface="Tahoma"/>
                <a:ea typeface="Tahoma"/>
                <a:cs typeface="Tahoma"/>
                <a:sym typeface="Tahoma"/>
              </a:rPr>
              <a:t>cannot</a:t>
            </a:r>
            <a:r>
              <a:rPr lang="en-GB" sz="2800" b="0" i="0" u="none" strike="noStrike" cap="none">
                <a:solidFill>
                  <a:srgbClr val="888888"/>
                </a:solidFill>
                <a:latin typeface="Tahoma"/>
                <a:ea typeface="Tahoma"/>
                <a:cs typeface="Tahoma"/>
                <a:sym typeface="Tahoma"/>
              </a:rPr>
              <a:t> be blended or segmented because they are irregular.</a:t>
            </a:r>
            <a:endParaRPr sz="1400" b="0" i="0" u="none" strike="noStrike" cap="none">
              <a:solidFill>
                <a:srgbClr val="000000"/>
              </a:solidFill>
              <a:latin typeface="Arial"/>
              <a:ea typeface="Arial"/>
              <a:cs typeface="Arial"/>
              <a:sym typeface="Arial"/>
            </a:endParaRPr>
          </a:p>
          <a:p>
            <a:pPr marL="0" marR="0" lvl="0" indent="0" algn="ctr" rtl="0">
              <a:lnSpc>
                <a:spcPct val="130000"/>
              </a:lnSpc>
              <a:spcBef>
                <a:spcPts val="560"/>
              </a:spcBef>
              <a:spcAft>
                <a:spcPts val="0"/>
              </a:spcAft>
              <a:buClr>
                <a:srgbClr val="888888"/>
              </a:buClr>
              <a:buSzPts val="2800"/>
              <a:buFont typeface="Arial"/>
              <a:buNone/>
            </a:pPr>
            <a:endParaRPr sz="2800" b="0" i="0" u="none" strike="noStrike" cap="none">
              <a:solidFill>
                <a:srgbClr val="888888"/>
              </a:solidFill>
              <a:latin typeface="Tahoma"/>
              <a:ea typeface="Tahoma"/>
              <a:cs typeface="Tahoma"/>
              <a:sym typeface="Tahoma"/>
            </a:endParaRPr>
          </a:p>
          <a:p>
            <a:pPr marL="0" marR="0" lvl="0" indent="0" algn="ctr" rtl="0">
              <a:lnSpc>
                <a:spcPct val="130000"/>
              </a:lnSpc>
              <a:spcBef>
                <a:spcPts val="640"/>
              </a:spcBef>
              <a:spcAft>
                <a:spcPts val="0"/>
              </a:spcAft>
              <a:buClr>
                <a:srgbClr val="000066"/>
              </a:buClr>
              <a:buSzPts val="3200"/>
              <a:buFont typeface="Arial"/>
              <a:buNone/>
            </a:pPr>
            <a:r>
              <a:rPr lang="en-GB" sz="3200" b="1" i="0" u="none" strike="noStrike" cap="none">
                <a:solidFill>
                  <a:srgbClr val="000066"/>
                </a:solidFill>
                <a:latin typeface="Tahoma"/>
                <a:ea typeface="Tahoma"/>
                <a:cs typeface="Tahoma"/>
                <a:sym typeface="Tahoma"/>
              </a:rPr>
              <a:t>the		was		said		you	     some</a:t>
            </a:r>
            <a:endParaRPr sz="1400" b="0" i="0" u="none" strike="noStrike" cap="none">
              <a:solidFill>
                <a:srgbClr val="000000"/>
              </a:solidFill>
              <a:latin typeface="Arial"/>
              <a:ea typeface="Arial"/>
              <a:cs typeface="Arial"/>
              <a:sym typeface="Arial"/>
            </a:endParaRPr>
          </a:p>
        </p:txBody>
      </p:sp>
      <p:sp>
        <p:nvSpPr>
          <p:cNvPr id="254" name="Google Shape;254;p10"/>
          <p:cNvSpPr/>
          <p:nvPr/>
        </p:nvSpPr>
        <p:spPr>
          <a:xfrm>
            <a:off x="250825" y="1651070"/>
            <a:ext cx="315342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en-GB" sz="3600" b="1" i="0" u="none" strike="noStrike" cap="none">
                <a:solidFill>
                  <a:srgbClr val="FF0000"/>
                </a:solidFill>
                <a:latin typeface="Tahoma"/>
                <a:ea typeface="Tahoma"/>
                <a:cs typeface="Tahoma"/>
                <a:sym typeface="Tahoma"/>
              </a:rPr>
              <a:t>Tricky words</a:t>
            </a:r>
            <a:endParaRPr sz="3600" b="0" i="0" u="none" strike="noStrike" cap="none">
              <a:solidFill>
                <a:schemeClr val="dk1"/>
              </a:solidFill>
              <a:latin typeface="Arial"/>
              <a:ea typeface="Arial"/>
              <a:cs typeface="Arial"/>
              <a:sym typeface="Arial"/>
            </a:endParaRPr>
          </a:p>
        </p:txBody>
      </p:sp>
      <p:pic>
        <p:nvPicPr>
          <p:cNvPr id="255" name="Google Shape;255;p10" descr="https://images.twinkl.co.uk/tr/image/upload/t_illustration/illustation/Child-Thinking---Girl-School-Uniform-Think-KS1-Open-Eyes.png"/>
          <p:cNvPicPr preferRelativeResize="0"/>
          <p:nvPr/>
        </p:nvPicPr>
        <p:blipFill rotWithShape="1">
          <a:blip r:embed="rId4">
            <a:alphaModFix/>
          </a:blip>
          <a:srcRect/>
          <a:stretch/>
        </p:blipFill>
        <p:spPr>
          <a:xfrm>
            <a:off x="5257800" y="420688"/>
            <a:ext cx="5261367" cy="2586971"/>
          </a:xfrm>
          <a:prstGeom prst="rect">
            <a:avLst/>
          </a:prstGeom>
          <a:noFill/>
          <a:ln>
            <a:noFill/>
          </a:ln>
        </p:spPr>
      </p:pic>
      <p:sp>
        <p:nvSpPr>
          <p:cNvPr id="256" name="Google Shape;256;p10"/>
          <p:cNvSpPr/>
          <p:nvPr/>
        </p:nvSpPr>
        <p:spPr>
          <a:xfrm>
            <a:off x="250824" y="6061558"/>
            <a:ext cx="4572000"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1000" b="0" i="0" u="sng" strike="noStrike" cap="none">
                <a:solidFill>
                  <a:srgbClr val="000000"/>
                </a:solidFill>
                <a:latin typeface="Arial"/>
                <a:ea typeface="Arial"/>
                <a:cs typeface="Arial"/>
                <a:sym typeface="Arial"/>
                <a:hlinkClick r:id="rId5">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https://www.google.com/search?q=tricky+word+songs&amp;rlz=1C1CHBF_en-gbGB976GB989&amp;oq=tricky+word+songs&amp;aqs=chrome..69i57j0i512l3j0i22i30j0i390i650l2.4690j0j9&amp;sourceid=chrome&amp;ie=UTF-8</a:t>
            </a:r>
            <a:endParaRPr sz="10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endParaRPr sz="1000" b="0" i="0" u="none" strike="noStrike" cap="non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pic>
        <p:nvPicPr>
          <p:cNvPr id="262" name="Google Shape;262;p13"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63" name="Google Shape;263;p13"/>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FFFFFF"/>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264" name="Google Shape;264;p13"/>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Calibri"/>
                <a:ea typeface="Calibri"/>
                <a:cs typeface="Calibri"/>
                <a:sym typeface="Calibri"/>
              </a:rPr>
              <a:t>               </a:t>
            </a:r>
            <a:endParaRPr sz="2800" b="1" i="0" u="sng" strike="noStrike" cap="none">
              <a:solidFill>
                <a:srgbClr val="000000"/>
              </a:solidFill>
              <a:latin typeface="Arial"/>
              <a:ea typeface="Arial"/>
              <a:cs typeface="Arial"/>
              <a:sym typeface="Arial"/>
            </a:endParaRPr>
          </a:p>
        </p:txBody>
      </p:sp>
      <p:pic>
        <p:nvPicPr>
          <p:cNvPr id="265" name="Google Shape;265;p13"/>
          <p:cNvPicPr preferRelativeResize="0"/>
          <p:nvPr/>
        </p:nvPicPr>
        <p:blipFill rotWithShape="1">
          <a:blip r:embed="rId4">
            <a:alphaModFix/>
          </a:blip>
          <a:srcRect/>
          <a:stretch/>
        </p:blipFill>
        <p:spPr>
          <a:xfrm>
            <a:off x="572000" y="1820075"/>
            <a:ext cx="7801024" cy="415087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pic>
        <p:nvPicPr>
          <p:cNvPr id="271" name="Google Shape;271;p14"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72" name="Google Shape;272;p14"/>
          <p:cNvSpPr txBox="1"/>
          <p:nvPr/>
        </p:nvSpPr>
        <p:spPr>
          <a:xfrm>
            <a:off x="1420813" y="420688"/>
            <a:ext cx="3389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 </a:t>
            </a:r>
            <a:endParaRPr sz="1800" b="0" i="0" u="none" strike="noStrike" cap="none">
              <a:solidFill>
                <a:schemeClr val="lt1"/>
              </a:solidFill>
              <a:latin typeface="Arial"/>
              <a:ea typeface="Arial"/>
              <a:cs typeface="Arial"/>
              <a:sym typeface="Arial"/>
            </a:endParaRPr>
          </a:p>
        </p:txBody>
      </p:sp>
      <p:sp>
        <p:nvSpPr>
          <p:cNvPr id="273" name="Google Shape;273;p14"/>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274" name="Google Shape;274;p14"/>
          <p:cNvSpPr txBox="1"/>
          <p:nvPr/>
        </p:nvSpPr>
        <p:spPr>
          <a:xfrm>
            <a:off x="500062" y="1635125"/>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Tahoma"/>
                <a:ea typeface="Tahoma"/>
                <a:cs typeface="Tahoma"/>
                <a:sym typeface="Tahoma"/>
              </a:rPr>
              <a:t>How do children learn phonics in school?</a:t>
            </a:r>
            <a:endParaRPr sz="2800" b="1" i="0" u="none" strike="noStrike" cap="none">
              <a:solidFill>
                <a:srgbClr val="FF0000"/>
              </a:solidFill>
              <a:latin typeface="Tahoma"/>
              <a:ea typeface="Tahoma"/>
              <a:cs typeface="Tahoma"/>
              <a:sym typeface="Tahoma"/>
            </a:endParaRPr>
          </a:p>
        </p:txBody>
      </p:sp>
      <p:sp>
        <p:nvSpPr>
          <p:cNvPr id="275" name="Google Shape;275;p14"/>
          <p:cNvSpPr txBox="1"/>
          <p:nvPr/>
        </p:nvSpPr>
        <p:spPr>
          <a:xfrm>
            <a:off x="404631" y="2195581"/>
            <a:ext cx="8102700" cy="3631723"/>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dirty="0">
                <a:solidFill>
                  <a:schemeClr val="dk1"/>
                </a:solidFill>
                <a:latin typeface="Tahoma"/>
                <a:ea typeface="Tahoma"/>
                <a:cs typeface="Tahoma"/>
                <a:sym typeface="Tahoma"/>
              </a:rPr>
              <a:t>Daily phonics lesson – 20 minutes – Twinkl phonics (Review, teach, practise and apply)</a:t>
            </a:r>
            <a:endParaRPr sz="14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dirty="0">
                <a:solidFill>
                  <a:schemeClr val="dk1"/>
                </a:solidFill>
                <a:latin typeface="Tahoma"/>
                <a:ea typeface="Tahoma"/>
                <a:cs typeface="Tahoma"/>
                <a:sym typeface="Tahoma"/>
              </a:rPr>
              <a:t>Grouped according to child’s needs- </a:t>
            </a:r>
            <a:endParaRPr sz="2400" b="0" i="0" u="none" strike="noStrike" cap="none" dirty="0">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dirty="0">
                <a:solidFill>
                  <a:schemeClr val="dk1"/>
                </a:solidFill>
                <a:latin typeface="Tahoma"/>
                <a:ea typeface="Tahoma"/>
                <a:cs typeface="Tahoma"/>
                <a:sym typeface="Tahoma"/>
              </a:rPr>
              <a:t>teaching focuses specifically on next steps for children in the group</a:t>
            </a:r>
            <a:endParaRPr sz="1400" b="0" i="0" u="none" strike="noStrike" cap="none" dirty="0">
              <a:solidFill>
                <a:srgbClr val="000000"/>
              </a:solidFill>
              <a:latin typeface="Arial"/>
              <a:ea typeface="Arial"/>
              <a:cs typeface="Arial"/>
              <a:sym typeface="Arial"/>
            </a:endParaRPr>
          </a:p>
          <a:p>
            <a:pPr marR="0" lvl="0" algn="l" rtl="0">
              <a:lnSpc>
                <a:spcPct val="100000"/>
              </a:lnSpc>
              <a:spcBef>
                <a:spcPts val="0"/>
              </a:spcBef>
              <a:spcAft>
                <a:spcPts val="0"/>
              </a:spcAft>
              <a:buClr>
                <a:schemeClr val="dk1"/>
              </a:buClr>
              <a:buSzPts val="2400"/>
            </a:pP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Tahoma"/>
              <a:ea typeface="Tahoma"/>
              <a:cs typeface="Tahoma"/>
              <a:sym typeface="Tahoma"/>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dirty="0">
                <a:solidFill>
                  <a:schemeClr val="dk1"/>
                </a:solidFill>
                <a:latin typeface="Tahoma"/>
                <a:ea typeface="Tahoma"/>
                <a:cs typeface="Tahoma"/>
                <a:sym typeface="Tahoma"/>
              </a:rPr>
              <a:t>Children are given regular opportunities to apply phonic skills in daily reading and writing lessons and in other areas of the curriculum</a:t>
            </a:r>
            <a:endParaRPr sz="2400" b="0" i="0" u="none" strike="noStrike" cap="none" dirty="0">
              <a:solidFill>
                <a:schemeClr val="dk1"/>
              </a:solidFill>
              <a:latin typeface="Tahoma"/>
              <a:ea typeface="Tahoma"/>
              <a:cs typeface="Tahoma"/>
              <a:sym typeface="Tahom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3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400"/>
              <a:buNone/>
            </a:pPr>
            <a:endParaRPr/>
          </a:p>
        </p:txBody>
      </p:sp>
      <p:sp>
        <p:nvSpPr>
          <p:cNvPr id="281" name="Google Shape;281;p30"/>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rgbClr val="FF0000"/>
              </a:buClr>
              <a:buSzPts val="3200"/>
              <a:buChar char="•"/>
            </a:pPr>
            <a:r>
              <a:rPr lang="en-GB" b="1">
                <a:solidFill>
                  <a:srgbClr val="FF0000"/>
                </a:solidFill>
              </a:rPr>
              <a:t>Book bands</a:t>
            </a:r>
            <a:endParaRPr b="1">
              <a:solidFill>
                <a:srgbClr val="FF0000"/>
              </a:solidFill>
            </a:endParaRPr>
          </a:p>
          <a:p>
            <a:pPr marL="1143000" lvl="2" indent="-76200" algn="l" rtl="0">
              <a:lnSpc>
                <a:spcPct val="100000"/>
              </a:lnSpc>
              <a:spcBef>
                <a:spcPts val="480"/>
              </a:spcBef>
              <a:spcAft>
                <a:spcPts val="0"/>
              </a:spcAft>
              <a:buClr>
                <a:schemeClr val="dk1"/>
              </a:buClr>
              <a:buSzPts val="2400"/>
              <a:buNone/>
            </a:pPr>
            <a:endParaRPr/>
          </a:p>
        </p:txBody>
      </p:sp>
      <p:pic>
        <p:nvPicPr>
          <p:cNvPr id="282" name="Google Shape;282;p30"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83" name="Google Shape;283;p30"/>
          <p:cNvSpPr/>
          <p:nvPr/>
        </p:nvSpPr>
        <p:spPr>
          <a:xfrm>
            <a:off x="1663953" y="389086"/>
            <a:ext cx="2403222"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800" b="0" i="0" u="none" strike="noStrike" cap="none">
              <a:solidFill>
                <a:schemeClr val="lt1"/>
              </a:solidFill>
              <a:latin typeface="Arial"/>
              <a:ea typeface="Arial"/>
              <a:cs typeface="Arial"/>
              <a:sym typeface="Arial"/>
            </a:endParaRPr>
          </a:p>
        </p:txBody>
      </p:sp>
      <p:sp>
        <p:nvSpPr>
          <p:cNvPr id="284" name="Google Shape;284;p30"/>
          <p:cNvSpPr txBox="1"/>
          <p:nvPr/>
        </p:nvSpPr>
        <p:spPr>
          <a:xfrm>
            <a:off x="642624" y="2238703"/>
            <a:ext cx="4638823" cy="3200836"/>
          </a:xfrm>
          <a:prstGeom prst="rect">
            <a:avLst/>
          </a:prstGeom>
          <a:noFill/>
          <a:ln>
            <a:noFill/>
          </a:ln>
        </p:spPr>
        <p:txBody>
          <a:bodyPr spcFirstLastPara="1" wrap="square" lIns="91425" tIns="45700" rIns="91425" bIns="45700" anchor="t" anchorCtr="0">
            <a:spAutoFit/>
          </a:bodyPr>
          <a:lstStyle/>
          <a:p>
            <a:pPr marR="0" lvl="0" algn="l" rtl="0">
              <a:lnSpc>
                <a:spcPct val="100000"/>
              </a:lnSpc>
              <a:spcBef>
                <a:spcPts val="0"/>
              </a:spcBef>
              <a:spcAft>
                <a:spcPts val="0"/>
              </a:spcAft>
              <a:buClr>
                <a:schemeClr val="dk1"/>
              </a:buClr>
              <a:buSzPts val="2400"/>
            </a:pPr>
            <a:endParaRPr sz="14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dirty="0">
                <a:solidFill>
                  <a:schemeClr val="dk1"/>
                </a:solidFill>
                <a:latin typeface="Tahoma"/>
                <a:ea typeface="Tahoma"/>
                <a:cs typeface="Tahoma"/>
                <a:sym typeface="Tahoma"/>
              </a:rPr>
              <a:t>Our reading books support our phonic teaching to enable children to read increasingly independently and </a:t>
            </a:r>
            <a:r>
              <a:rPr lang="en-GB" sz="2400" b="0" i="0" u="none" strike="noStrike" cap="none" dirty="0" smtClean="0">
                <a:solidFill>
                  <a:schemeClr val="dk1"/>
                </a:solidFill>
                <a:latin typeface="Tahoma"/>
                <a:ea typeface="Tahoma"/>
                <a:cs typeface="Tahoma"/>
                <a:sym typeface="Tahoma"/>
              </a:rPr>
              <a:t>successfully</a:t>
            </a:r>
          </a:p>
          <a:p>
            <a:pPr marL="285750" marR="0" lvl="0" indent="-285750" algn="l" rtl="0">
              <a:lnSpc>
                <a:spcPct val="100000"/>
              </a:lnSpc>
              <a:spcBef>
                <a:spcPts val="0"/>
              </a:spcBef>
              <a:spcAft>
                <a:spcPts val="0"/>
              </a:spcAft>
              <a:buClr>
                <a:schemeClr val="dk1"/>
              </a:buClr>
              <a:buSzPts val="2400"/>
              <a:buFont typeface="Arial"/>
              <a:buChar char="•"/>
            </a:pPr>
            <a:endParaRPr lang="en-GB" sz="2400" dirty="0" smtClean="0">
              <a:solidFill>
                <a:schemeClr val="dk1"/>
              </a:solidFill>
              <a:latin typeface="Tahoma"/>
              <a:ea typeface="Tahoma"/>
              <a:cs typeface="Tahoma"/>
              <a:sym typeface="Tahoma"/>
            </a:endParaRPr>
          </a:p>
          <a:p>
            <a:pPr marL="285750" marR="0" lvl="0" indent="-285750" algn="l" rtl="0">
              <a:lnSpc>
                <a:spcPct val="100000"/>
              </a:lnSpc>
              <a:spcBef>
                <a:spcPts val="0"/>
              </a:spcBef>
              <a:spcAft>
                <a:spcPts val="0"/>
              </a:spcAft>
              <a:buClr>
                <a:schemeClr val="dk1"/>
              </a:buClr>
              <a:buSzPts val="2400"/>
              <a:buFont typeface="Arial"/>
              <a:buChar char="•"/>
            </a:pPr>
            <a:r>
              <a:rPr lang="en-GB" sz="2400" dirty="0" smtClean="0">
                <a:solidFill>
                  <a:schemeClr val="dk1"/>
                </a:solidFill>
                <a:latin typeface="Tahoma"/>
                <a:ea typeface="Tahoma"/>
                <a:cs typeface="Tahoma"/>
                <a:sym typeface="Tahoma"/>
              </a:rPr>
              <a:t>Books are matched closely to their phonics level</a:t>
            </a:r>
            <a:r>
              <a:rPr lang="en-GB" sz="2400" b="0" i="0" u="none" strike="noStrike" cap="none" dirty="0" smtClean="0">
                <a:solidFill>
                  <a:schemeClr val="dk1"/>
                </a:solidFill>
                <a:latin typeface="Tahoma"/>
                <a:ea typeface="Tahoma"/>
                <a:cs typeface="Tahoma"/>
                <a:sym typeface="Tahoma"/>
              </a:rPr>
              <a:t> </a:t>
            </a:r>
            <a:endParaRPr sz="2400" b="0" i="0" u="none" strike="noStrike" cap="none" dirty="0">
              <a:solidFill>
                <a:schemeClr val="dk1"/>
              </a:solidFill>
              <a:latin typeface="Tahoma"/>
              <a:ea typeface="Tahoma"/>
              <a:cs typeface="Tahoma"/>
              <a:sym typeface="Tahoma"/>
            </a:endParaRPr>
          </a:p>
          <a:p>
            <a:pPr marL="342900" marR="0" lvl="0" indent="-215900" algn="l" rtl="0">
              <a:lnSpc>
                <a:spcPct val="100000"/>
              </a:lnSpc>
              <a:spcBef>
                <a:spcPts val="0"/>
              </a:spcBef>
              <a:spcAft>
                <a:spcPts val="0"/>
              </a:spcAft>
              <a:buClr>
                <a:schemeClr val="dk1"/>
              </a:buClr>
              <a:buSzPts val="2000"/>
              <a:buFont typeface="Arial"/>
              <a:buNone/>
            </a:pPr>
            <a:endParaRPr sz="2000" b="0" i="0" u="none" strike="noStrike" cap="none" dirty="0">
              <a:solidFill>
                <a:srgbClr val="FFC000"/>
              </a:solidFill>
              <a:latin typeface="Tahoma"/>
              <a:ea typeface="Tahoma"/>
              <a:cs typeface="Tahoma"/>
              <a:sym typeface="Tahoma"/>
            </a:endParaRPr>
          </a:p>
        </p:txBody>
      </p:sp>
      <p:pic>
        <p:nvPicPr>
          <p:cNvPr id="285" name="Google Shape;285;p30"/>
          <p:cNvPicPr preferRelativeResize="0"/>
          <p:nvPr/>
        </p:nvPicPr>
        <p:blipFill rotWithShape="1">
          <a:blip r:embed="rId4">
            <a:alphaModFix/>
          </a:blip>
          <a:srcRect/>
          <a:stretch/>
        </p:blipFill>
        <p:spPr>
          <a:xfrm>
            <a:off x="5581825" y="1702450"/>
            <a:ext cx="3494442" cy="435121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pic>
        <p:nvPicPr>
          <p:cNvPr id="291" name="Google Shape;291;p17"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292" name="Google Shape;292;p17"/>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293" name="Google Shape;293;p17"/>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graphicFrame>
        <p:nvGraphicFramePr>
          <p:cNvPr id="294" name="Google Shape;294;p17"/>
          <p:cNvGraphicFramePr/>
          <p:nvPr/>
        </p:nvGraphicFramePr>
        <p:xfrm>
          <a:off x="900113" y="2349500"/>
          <a:ext cx="3843325" cy="792175"/>
        </p:xfrm>
        <a:graphic>
          <a:graphicData uri="http://schemas.openxmlformats.org/drawingml/2006/table">
            <a:tbl>
              <a:tblPr>
                <a:noFill/>
                <a:tableStyleId>{9797AD1F-ED37-4C13-9981-48ABB273D87B}</a:tableStyleId>
              </a:tblPr>
              <a:tblGrid>
                <a:gridCol w="1320800"/>
                <a:gridCol w="1241425"/>
                <a:gridCol w="1281100"/>
              </a:tblGrid>
              <a:tr h="792175">
                <a:tc>
                  <a:txBody>
                    <a:bodyPr/>
                    <a:lstStyle/>
                    <a:p>
                      <a:pPr marL="0" marR="0" lvl="0" indent="0" algn="ctr" rtl="0">
                        <a:lnSpc>
                          <a:spcPct val="100000"/>
                        </a:lnSpc>
                        <a:spcBef>
                          <a:spcPts val="0"/>
                        </a:spcBef>
                        <a:spcAft>
                          <a:spcPts val="0"/>
                        </a:spcAft>
                        <a:buClr>
                          <a:schemeClr val="dk1"/>
                        </a:buClr>
                        <a:buSzPts val="3600"/>
                        <a:buFont typeface="Comic Sans MS"/>
                        <a:buNone/>
                      </a:pPr>
                      <a:r>
                        <a:rPr lang="en-GB" sz="3600" b="0" i="0" u="none" strike="noStrike" cap="none">
                          <a:solidFill>
                            <a:schemeClr val="dk1"/>
                          </a:solidFill>
                          <a:latin typeface="Comic Sans MS"/>
                          <a:ea typeface="Comic Sans MS"/>
                          <a:cs typeface="Comic Sans MS"/>
                          <a:sym typeface="Comic Sans MS"/>
                        </a:rPr>
                        <a:t>c</a:t>
                      </a:r>
                      <a:endParaRPr sz="1400" u="none" strike="noStrike" cap="none"/>
                    </a:p>
                  </a:txBody>
                  <a:tcPr marL="91450" marR="91450" marT="45725" marB="45725">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3600"/>
                        <a:buFont typeface="Comic Sans MS"/>
                        <a:buNone/>
                      </a:pPr>
                      <a:r>
                        <a:rPr lang="en-GB" sz="3600" b="0" i="0" u="none" strike="noStrike" cap="none">
                          <a:solidFill>
                            <a:schemeClr val="dk1"/>
                          </a:solidFill>
                          <a:latin typeface="Comic Sans MS"/>
                          <a:ea typeface="Comic Sans MS"/>
                          <a:cs typeface="Comic Sans MS"/>
                          <a:sym typeface="Comic Sans MS"/>
                        </a:rPr>
                        <a:t>a</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3600"/>
                        <a:buFont typeface="Comic Sans MS"/>
                        <a:buNone/>
                      </a:pPr>
                      <a:r>
                        <a:rPr lang="en-GB" sz="3600" b="0" i="0" u="none" strike="noStrike" cap="none">
                          <a:solidFill>
                            <a:schemeClr val="dk1"/>
                          </a:solidFill>
                          <a:latin typeface="Comic Sans MS"/>
                          <a:ea typeface="Comic Sans MS"/>
                          <a:cs typeface="Comic Sans MS"/>
                          <a:sym typeface="Comic Sans MS"/>
                        </a:rPr>
                        <a:t>t</a:t>
                      </a:r>
                      <a:endParaRPr sz="1400" u="none" strike="noStrike" cap="none"/>
                    </a:p>
                  </a:txBody>
                  <a:tcPr marL="91450" marR="91450" marT="45725" marB="45725">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r>
            </a:tbl>
          </a:graphicData>
        </a:graphic>
      </p:graphicFrame>
      <p:graphicFrame>
        <p:nvGraphicFramePr>
          <p:cNvPr id="295" name="Google Shape;295;p17"/>
          <p:cNvGraphicFramePr/>
          <p:nvPr/>
        </p:nvGraphicFramePr>
        <p:xfrm>
          <a:off x="900113" y="4076700"/>
          <a:ext cx="3771900" cy="792175"/>
        </p:xfrm>
        <a:graphic>
          <a:graphicData uri="http://schemas.openxmlformats.org/drawingml/2006/table">
            <a:tbl>
              <a:tblPr>
                <a:noFill/>
                <a:tableStyleId>{9797AD1F-ED37-4C13-9981-48ABB273D87B}</a:tableStyleId>
              </a:tblPr>
              <a:tblGrid>
                <a:gridCol w="1257300"/>
                <a:gridCol w="1257300"/>
                <a:gridCol w="1257300"/>
              </a:tblGrid>
              <a:tr h="792175">
                <a:tc>
                  <a:txBody>
                    <a:bodyPr/>
                    <a:lstStyle/>
                    <a:p>
                      <a:pPr marL="0" marR="0" lvl="0" indent="0" algn="ctr" rtl="0">
                        <a:lnSpc>
                          <a:spcPct val="100000"/>
                        </a:lnSpc>
                        <a:spcBef>
                          <a:spcPts val="0"/>
                        </a:spcBef>
                        <a:spcAft>
                          <a:spcPts val="0"/>
                        </a:spcAft>
                        <a:buClr>
                          <a:schemeClr val="dk1"/>
                        </a:buClr>
                        <a:buSzPts val="3600"/>
                        <a:buFont typeface="Comic Sans MS"/>
                        <a:buNone/>
                      </a:pPr>
                      <a:r>
                        <a:rPr lang="en-GB" sz="3600" b="0" i="0" u="none" strike="noStrike" cap="none">
                          <a:solidFill>
                            <a:schemeClr val="dk1"/>
                          </a:solidFill>
                          <a:latin typeface="Comic Sans MS"/>
                          <a:ea typeface="Comic Sans MS"/>
                          <a:cs typeface="Comic Sans MS"/>
                          <a:sym typeface="Comic Sans MS"/>
                        </a:rPr>
                        <a:t>f</a:t>
                      </a:r>
                      <a:endParaRPr sz="1400" u="none" strike="noStrike" cap="none"/>
                    </a:p>
                  </a:txBody>
                  <a:tcPr marL="91450" marR="91450" marT="45725" marB="45725">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3600"/>
                        <a:buFont typeface="Comic Sans MS"/>
                        <a:buNone/>
                      </a:pPr>
                      <a:r>
                        <a:rPr lang="en-GB" sz="3600" b="0" i="0" u="none" strike="noStrike" cap="none">
                          <a:solidFill>
                            <a:schemeClr val="dk1"/>
                          </a:solidFill>
                          <a:latin typeface="Comic Sans MS"/>
                          <a:ea typeface="Comic Sans MS"/>
                          <a:cs typeface="Comic Sans MS"/>
                          <a:sym typeface="Comic Sans MS"/>
                        </a:rPr>
                        <a:t>i</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3600"/>
                        <a:buFont typeface="Comic Sans MS"/>
                        <a:buNone/>
                      </a:pPr>
                      <a:r>
                        <a:rPr lang="en-GB" sz="3600" b="0" i="0" u="none" strike="noStrike" cap="none">
                          <a:solidFill>
                            <a:schemeClr val="dk1"/>
                          </a:solidFill>
                          <a:latin typeface="Comic Sans MS"/>
                          <a:ea typeface="Comic Sans MS"/>
                          <a:cs typeface="Comic Sans MS"/>
                          <a:sym typeface="Comic Sans MS"/>
                        </a:rPr>
                        <a:t>sh</a:t>
                      </a:r>
                      <a:endParaRPr sz="3600" b="0" i="0" u="none" strike="noStrike" cap="none">
                        <a:solidFill>
                          <a:schemeClr val="dk1"/>
                        </a:solidFill>
                        <a:latin typeface="Comic Sans MS"/>
                        <a:ea typeface="Comic Sans MS"/>
                        <a:cs typeface="Comic Sans MS"/>
                        <a:sym typeface="Comic Sans MS"/>
                      </a:endParaRPr>
                    </a:p>
                  </a:txBody>
                  <a:tcPr marL="91450" marR="91450" marT="45725" marB="45725">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r>
            </a:tbl>
          </a:graphicData>
        </a:graphic>
      </p:graphicFrame>
      <p:grpSp>
        <p:nvGrpSpPr>
          <p:cNvPr id="296" name="Google Shape;296;p17"/>
          <p:cNvGrpSpPr/>
          <p:nvPr/>
        </p:nvGrpSpPr>
        <p:grpSpPr>
          <a:xfrm>
            <a:off x="900113" y="2924175"/>
            <a:ext cx="5976937" cy="2719388"/>
            <a:chOff x="900113" y="2924175"/>
            <a:chExt cx="5976937" cy="2719388"/>
          </a:xfrm>
        </p:grpSpPr>
        <p:pic>
          <p:nvPicPr>
            <p:cNvPr id="297" name="Google Shape;297;p17" descr="cat"/>
            <p:cNvPicPr preferRelativeResize="0"/>
            <p:nvPr/>
          </p:nvPicPr>
          <p:blipFill rotWithShape="1">
            <a:blip r:embed="rId4">
              <a:alphaModFix/>
            </a:blip>
            <a:srcRect t="27592" b="27666"/>
            <a:stretch/>
          </p:blipFill>
          <p:spPr>
            <a:xfrm>
              <a:off x="4859338" y="2924175"/>
              <a:ext cx="1933575" cy="865188"/>
            </a:xfrm>
            <a:prstGeom prst="rect">
              <a:avLst/>
            </a:prstGeom>
            <a:noFill/>
            <a:ln>
              <a:noFill/>
            </a:ln>
          </p:spPr>
        </p:pic>
        <p:pic>
          <p:nvPicPr>
            <p:cNvPr id="298" name="Google Shape;298;p17" descr="fish"/>
            <p:cNvPicPr preferRelativeResize="0"/>
            <p:nvPr/>
          </p:nvPicPr>
          <p:blipFill rotWithShape="1">
            <a:blip r:embed="rId5">
              <a:alphaModFix/>
            </a:blip>
            <a:srcRect/>
            <a:stretch/>
          </p:blipFill>
          <p:spPr>
            <a:xfrm>
              <a:off x="4787900" y="4221163"/>
              <a:ext cx="2089150" cy="919162"/>
            </a:xfrm>
            <a:prstGeom prst="rect">
              <a:avLst/>
            </a:prstGeom>
            <a:noFill/>
            <a:ln>
              <a:noFill/>
            </a:ln>
          </p:spPr>
        </p:pic>
        <p:sp>
          <p:nvSpPr>
            <p:cNvPr id="299" name="Google Shape;299;p17"/>
            <p:cNvSpPr txBox="1"/>
            <p:nvPr/>
          </p:nvSpPr>
          <p:spPr>
            <a:xfrm>
              <a:off x="900113" y="3141663"/>
              <a:ext cx="3887787" cy="7016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000"/>
                <a:buFont typeface="Comic Sans MS"/>
                <a:buNone/>
              </a:pPr>
              <a:r>
                <a:rPr lang="en-GB" sz="4000" b="0" i="0" u="none" strike="noStrike" cap="none">
                  <a:solidFill>
                    <a:schemeClr val="dk1"/>
                  </a:solidFill>
                  <a:latin typeface="Comic Sans MS"/>
                  <a:ea typeface="Comic Sans MS"/>
                  <a:cs typeface="Comic Sans MS"/>
                  <a:sym typeface="Comic Sans MS"/>
                </a:rPr>
                <a:t> .          .        .</a:t>
              </a:r>
              <a:endParaRPr sz="1400" b="0" i="0" u="none" strike="noStrike" cap="none">
                <a:solidFill>
                  <a:srgbClr val="000000"/>
                </a:solidFill>
                <a:latin typeface="Arial"/>
                <a:ea typeface="Arial"/>
                <a:cs typeface="Arial"/>
                <a:sym typeface="Arial"/>
              </a:endParaRPr>
            </a:p>
          </p:txBody>
        </p:sp>
        <p:sp>
          <p:nvSpPr>
            <p:cNvPr id="300" name="Google Shape;300;p17"/>
            <p:cNvSpPr txBox="1"/>
            <p:nvPr/>
          </p:nvSpPr>
          <p:spPr>
            <a:xfrm>
              <a:off x="971550" y="4941888"/>
              <a:ext cx="3887788" cy="7016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000"/>
                <a:buFont typeface="Comic Sans MS"/>
                <a:buNone/>
              </a:pPr>
              <a:r>
                <a:rPr lang="en-GB" sz="4000" b="0" i="0" u="none" strike="noStrike" cap="none">
                  <a:solidFill>
                    <a:schemeClr val="dk1"/>
                  </a:solidFill>
                  <a:latin typeface="Comic Sans MS"/>
                  <a:ea typeface="Comic Sans MS"/>
                  <a:cs typeface="Comic Sans MS"/>
                  <a:sym typeface="Comic Sans MS"/>
                </a:rPr>
                <a:t> .          .      _</a:t>
              </a:r>
              <a:endParaRPr sz="1400" b="0" i="0" u="none" strike="noStrike" cap="none">
                <a:solidFill>
                  <a:srgbClr val="000000"/>
                </a:solidFill>
                <a:latin typeface="Arial"/>
                <a:ea typeface="Arial"/>
                <a:cs typeface="Arial"/>
                <a:sym typeface="Arial"/>
              </a:endParaRPr>
            </a:p>
          </p:txBody>
        </p:sp>
      </p:grpSp>
      <p:sp>
        <p:nvSpPr>
          <p:cNvPr id="301" name="Google Shape;301;p17"/>
          <p:cNvSpPr txBox="1"/>
          <p:nvPr/>
        </p:nvSpPr>
        <p:spPr>
          <a:xfrm>
            <a:off x="520412" y="1599911"/>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Tahoma"/>
                <a:ea typeface="Tahoma"/>
                <a:cs typeface="Tahoma"/>
                <a:sym typeface="Tahoma"/>
              </a:rPr>
              <a:t>Phoneme frames and sound buttons </a:t>
            </a:r>
            <a:endParaRPr sz="2800" b="1" i="0" u="none" strike="noStrike" cap="none">
              <a:solidFill>
                <a:srgbClr val="FF0000"/>
              </a:solidFill>
              <a:latin typeface="Tahoma"/>
              <a:ea typeface="Tahoma"/>
              <a:cs typeface="Tahoma"/>
              <a:sym typeface="Tahom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pic>
        <p:nvPicPr>
          <p:cNvPr id="307" name="Google Shape;307;p18"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308" name="Google Shape;308;p18"/>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309" name="Google Shape;309;p18"/>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10" name="Google Shape;310;p18"/>
          <p:cNvSpPr txBox="1"/>
          <p:nvPr/>
        </p:nvSpPr>
        <p:spPr>
          <a:xfrm>
            <a:off x="685800" y="1828800"/>
            <a:ext cx="7696200" cy="4444678"/>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8000"/>
              <a:buFont typeface="Arial"/>
              <a:buNone/>
            </a:pPr>
            <a:r>
              <a:rPr lang="en-GB" sz="8000" b="0" i="0" u="none" strike="noStrike" cap="none">
                <a:solidFill>
                  <a:schemeClr val="dk1"/>
                </a:solidFill>
                <a:latin typeface="Tahoma"/>
                <a:ea typeface="Tahoma"/>
                <a:cs typeface="Tahoma"/>
                <a:sym typeface="Tahoma"/>
              </a:rPr>
              <a:t>log 				cut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1600"/>
              </a:spcBef>
              <a:spcAft>
                <a:spcPts val="0"/>
              </a:spcAft>
              <a:buClr>
                <a:schemeClr val="dk1"/>
              </a:buClr>
              <a:buSzPts val="8000"/>
              <a:buFont typeface="Arial"/>
              <a:buNone/>
            </a:pPr>
            <a:r>
              <a:rPr lang="en-GB" sz="8000" b="0" i="0" u="none" strike="noStrike" cap="none">
                <a:solidFill>
                  <a:schemeClr val="dk1"/>
                </a:solidFill>
                <a:latin typeface="Tahoma"/>
                <a:ea typeface="Tahoma"/>
                <a:cs typeface="Tahoma"/>
                <a:sym typeface="Tahoma"/>
              </a:rPr>
              <a:t>duck			shop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1600"/>
              </a:spcBef>
              <a:spcAft>
                <a:spcPts val="0"/>
              </a:spcAft>
              <a:buClr>
                <a:schemeClr val="dk1"/>
              </a:buClr>
              <a:buSzPts val="8000"/>
              <a:buFont typeface="Arial"/>
              <a:buNone/>
            </a:pPr>
            <a:r>
              <a:rPr lang="en-GB" sz="8000" b="0" i="0" u="none" strike="noStrike" cap="none">
                <a:solidFill>
                  <a:schemeClr val="dk1"/>
                </a:solidFill>
                <a:latin typeface="Tahoma"/>
                <a:ea typeface="Tahoma"/>
                <a:cs typeface="Tahoma"/>
                <a:sym typeface="Tahoma"/>
              </a:rPr>
              <a:t>fill				light</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1600"/>
              </a:spcBef>
              <a:spcAft>
                <a:spcPts val="0"/>
              </a:spcAft>
              <a:buClr>
                <a:srgbClr val="888888"/>
              </a:buClr>
              <a:buSzPts val="8000"/>
              <a:buFont typeface="Arial"/>
              <a:buNone/>
            </a:pPr>
            <a:endParaRPr sz="8000" b="0" i="0" u="none" strike="noStrike" cap="none">
              <a:solidFill>
                <a:srgbClr val="888888"/>
              </a:solidFill>
              <a:latin typeface="Calibri"/>
              <a:ea typeface="Calibri"/>
              <a:cs typeface="Calibri"/>
              <a:sym typeface="Calibri"/>
            </a:endParaRPr>
          </a:p>
          <a:p>
            <a:pPr marL="0" marR="0" lvl="0" indent="0" algn="ctr" rtl="0">
              <a:lnSpc>
                <a:spcPct val="100000"/>
              </a:lnSpc>
              <a:spcBef>
                <a:spcPts val="1600"/>
              </a:spcBef>
              <a:spcAft>
                <a:spcPts val="0"/>
              </a:spcAft>
              <a:buClr>
                <a:srgbClr val="888888"/>
              </a:buClr>
              <a:buSzPts val="8000"/>
              <a:buFont typeface="Arial"/>
              <a:buNone/>
            </a:pPr>
            <a:endParaRPr sz="8000" b="0" i="0" u="none" strike="noStrike" cap="none">
              <a:solidFill>
                <a:srgbClr val="888888"/>
              </a:solidFill>
              <a:latin typeface="Calibri"/>
              <a:ea typeface="Calibri"/>
              <a:cs typeface="Calibri"/>
              <a:sym typeface="Calibri"/>
            </a:endParaRPr>
          </a:p>
          <a:p>
            <a:pPr marL="0" marR="0" lvl="0" indent="0" algn="ctr" rtl="0">
              <a:lnSpc>
                <a:spcPct val="100000"/>
              </a:lnSpc>
              <a:spcBef>
                <a:spcPts val="1600"/>
              </a:spcBef>
              <a:spcAft>
                <a:spcPts val="0"/>
              </a:spcAft>
              <a:buClr>
                <a:srgbClr val="888888"/>
              </a:buClr>
              <a:buSzPts val="8000"/>
              <a:buFont typeface="Arial"/>
              <a:buNone/>
            </a:pPr>
            <a:endParaRPr sz="8000" b="0" i="0" u="none" strike="noStrike" cap="none">
              <a:solidFill>
                <a:srgbClr val="888888"/>
              </a:solidFill>
              <a:latin typeface="Calibri"/>
              <a:ea typeface="Calibri"/>
              <a:cs typeface="Calibri"/>
              <a:sym typeface="Calibri"/>
            </a:endParaRPr>
          </a:p>
          <a:p>
            <a:pPr marL="0" marR="0" lvl="0" indent="0" algn="ctr" rtl="0">
              <a:lnSpc>
                <a:spcPct val="100000"/>
              </a:lnSpc>
              <a:spcBef>
                <a:spcPts val="640"/>
              </a:spcBef>
              <a:spcAft>
                <a:spcPts val="0"/>
              </a:spcAft>
              <a:buClr>
                <a:srgbClr val="888888"/>
              </a:buClr>
              <a:buSzPts val="3200"/>
              <a:buFont typeface="Arial"/>
              <a:buNone/>
            </a:pPr>
            <a:endParaRPr sz="3200" b="0" i="0" u="none" strike="noStrike" cap="none">
              <a:solidFill>
                <a:srgbClr val="888888"/>
              </a:solidFill>
              <a:latin typeface="Calibri"/>
              <a:ea typeface="Calibri"/>
              <a:cs typeface="Calibri"/>
              <a:sym typeface="Calibri"/>
            </a:endParaRPr>
          </a:p>
        </p:txBody>
      </p:sp>
      <p:sp>
        <p:nvSpPr>
          <p:cNvPr id="311" name="Google Shape;311;p18"/>
          <p:cNvSpPr txBox="1"/>
          <p:nvPr/>
        </p:nvSpPr>
        <p:spPr>
          <a:xfrm>
            <a:off x="363537" y="1481793"/>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Tahoma"/>
                <a:ea typeface="Tahoma"/>
                <a:cs typeface="Tahoma"/>
                <a:sym typeface="Tahoma"/>
              </a:rPr>
              <a:t>Have a go at these words.</a:t>
            </a:r>
            <a:endParaRPr sz="2800" b="1" i="0" u="none" strike="noStrike" cap="none">
              <a:solidFill>
                <a:srgbClr val="FF0000"/>
              </a:solidFill>
              <a:latin typeface="Tahoma"/>
              <a:ea typeface="Tahoma"/>
              <a:cs typeface="Tahoma"/>
              <a:sym typeface="Tahom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pic>
        <p:nvPicPr>
          <p:cNvPr id="317" name="Google Shape;317;p19"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318" name="Google Shape;318;p19"/>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319" name="Google Shape;319;p19"/>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graphicFrame>
        <p:nvGraphicFramePr>
          <p:cNvPr id="320" name="Google Shape;320;p19"/>
          <p:cNvGraphicFramePr/>
          <p:nvPr/>
        </p:nvGraphicFramePr>
        <p:xfrm>
          <a:off x="685800" y="1828800"/>
          <a:ext cx="3598875" cy="1296375"/>
        </p:xfrm>
        <a:graphic>
          <a:graphicData uri="http://schemas.openxmlformats.org/drawingml/2006/table">
            <a:tbl>
              <a:tblPr>
                <a:noFill/>
                <a:tableStyleId>{9797AD1F-ED37-4C13-9981-48ABB273D87B}</a:tableStyleId>
              </a:tblPr>
              <a:tblGrid>
                <a:gridCol w="1236675"/>
                <a:gridCol w="1162050"/>
                <a:gridCol w="1200150"/>
              </a:tblGrid>
              <a:tr h="1296375">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l</a:t>
                      </a:r>
                      <a:endParaRPr sz="1400" u="none" strike="noStrike" cap="none"/>
                    </a:p>
                  </a:txBody>
                  <a:tcPr marL="91450" marR="91450" marT="45725" marB="45725">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o</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g</a:t>
                      </a:r>
                      <a:endParaRPr sz="1400" u="none" strike="noStrike" cap="none"/>
                    </a:p>
                  </a:txBody>
                  <a:tcPr marL="91450" marR="91450" marT="45725" marB="45725">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r>
            </a:tbl>
          </a:graphicData>
        </a:graphic>
      </p:graphicFrame>
      <p:graphicFrame>
        <p:nvGraphicFramePr>
          <p:cNvPr id="321" name="Google Shape;321;p19"/>
          <p:cNvGraphicFramePr/>
          <p:nvPr/>
        </p:nvGraphicFramePr>
        <p:xfrm>
          <a:off x="4810125" y="1828800"/>
          <a:ext cx="3598875" cy="1296375"/>
        </p:xfrm>
        <a:graphic>
          <a:graphicData uri="http://schemas.openxmlformats.org/drawingml/2006/table">
            <a:tbl>
              <a:tblPr>
                <a:noFill/>
                <a:tableStyleId>{9797AD1F-ED37-4C13-9981-48ABB273D87B}</a:tableStyleId>
              </a:tblPr>
              <a:tblGrid>
                <a:gridCol w="1236675"/>
                <a:gridCol w="1162050"/>
                <a:gridCol w="1200150"/>
              </a:tblGrid>
              <a:tr h="1296375">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c</a:t>
                      </a:r>
                      <a:endParaRPr sz="1400" u="none" strike="noStrike" cap="none"/>
                    </a:p>
                  </a:txBody>
                  <a:tcPr marL="91450" marR="91450" marT="45725" marB="45725">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u</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t</a:t>
                      </a:r>
                      <a:endParaRPr sz="1400" u="none" strike="noStrike" cap="none"/>
                    </a:p>
                  </a:txBody>
                  <a:tcPr marL="91450" marR="91450" marT="45725" marB="45725">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r>
            </a:tbl>
          </a:graphicData>
        </a:graphic>
      </p:graphicFrame>
      <p:graphicFrame>
        <p:nvGraphicFramePr>
          <p:cNvPr id="322" name="Google Shape;322;p19"/>
          <p:cNvGraphicFramePr/>
          <p:nvPr/>
        </p:nvGraphicFramePr>
        <p:xfrm>
          <a:off x="685800" y="3563073"/>
          <a:ext cx="3598875" cy="1147825"/>
        </p:xfrm>
        <a:graphic>
          <a:graphicData uri="http://schemas.openxmlformats.org/drawingml/2006/table">
            <a:tbl>
              <a:tblPr>
                <a:noFill/>
                <a:tableStyleId>{9797AD1F-ED37-4C13-9981-48ABB273D87B}</a:tableStyleId>
              </a:tblPr>
              <a:tblGrid>
                <a:gridCol w="1236675"/>
                <a:gridCol w="1162050"/>
                <a:gridCol w="1200150"/>
              </a:tblGrid>
              <a:tr h="1147825">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d</a:t>
                      </a:r>
                      <a:endParaRPr sz="1400" u="none" strike="noStrike" cap="none"/>
                    </a:p>
                  </a:txBody>
                  <a:tcPr marL="91450" marR="91450" marT="45725" marB="45725">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u</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ck</a:t>
                      </a:r>
                      <a:endParaRPr sz="6600" b="0" i="0" u="none" strike="noStrike" cap="none">
                        <a:solidFill>
                          <a:schemeClr val="dk1"/>
                        </a:solidFill>
                        <a:latin typeface="Comic Sans MS"/>
                        <a:ea typeface="Comic Sans MS"/>
                        <a:cs typeface="Comic Sans MS"/>
                        <a:sym typeface="Comic Sans MS"/>
                      </a:endParaRPr>
                    </a:p>
                  </a:txBody>
                  <a:tcPr marL="91450" marR="91450" marT="45725" marB="45725">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r>
            </a:tbl>
          </a:graphicData>
        </a:graphic>
      </p:graphicFrame>
      <p:graphicFrame>
        <p:nvGraphicFramePr>
          <p:cNvPr id="323" name="Google Shape;323;p19"/>
          <p:cNvGraphicFramePr/>
          <p:nvPr/>
        </p:nvGraphicFramePr>
        <p:xfrm>
          <a:off x="4810125" y="3581400"/>
          <a:ext cx="3598875" cy="1129500"/>
        </p:xfrm>
        <a:graphic>
          <a:graphicData uri="http://schemas.openxmlformats.org/drawingml/2006/table">
            <a:tbl>
              <a:tblPr>
                <a:noFill/>
                <a:tableStyleId>{9797AD1F-ED37-4C13-9981-48ABB273D87B}</a:tableStyleId>
              </a:tblPr>
              <a:tblGrid>
                <a:gridCol w="1236675"/>
                <a:gridCol w="1162050"/>
                <a:gridCol w="1200150"/>
              </a:tblGrid>
              <a:tr h="1129500">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sh</a:t>
                      </a:r>
                      <a:endParaRPr sz="6600" b="0" i="0" u="none" strike="noStrike" cap="none">
                        <a:solidFill>
                          <a:schemeClr val="dk1"/>
                        </a:solidFill>
                        <a:latin typeface="Comic Sans MS"/>
                        <a:ea typeface="Comic Sans MS"/>
                        <a:cs typeface="Comic Sans MS"/>
                        <a:sym typeface="Comic Sans MS"/>
                      </a:endParaRPr>
                    </a:p>
                  </a:txBody>
                  <a:tcPr marL="91450" marR="91450" marT="45725" marB="45725">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o</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p</a:t>
                      </a:r>
                      <a:endParaRPr sz="1400" u="none" strike="noStrike" cap="none"/>
                    </a:p>
                  </a:txBody>
                  <a:tcPr marL="91450" marR="91450" marT="45725" marB="45725">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r>
            </a:tbl>
          </a:graphicData>
        </a:graphic>
      </p:graphicFrame>
      <p:graphicFrame>
        <p:nvGraphicFramePr>
          <p:cNvPr id="324" name="Google Shape;324;p19"/>
          <p:cNvGraphicFramePr/>
          <p:nvPr/>
        </p:nvGraphicFramePr>
        <p:xfrm>
          <a:off x="685800" y="5011838"/>
          <a:ext cx="3598875" cy="1147825"/>
        </p:xfrm>
        <a:graphic>
          <a:graphicData uri="http://schemas.openxmlformats.org/drawingml/2006/table">
            <a:tbl>
              <a:tblPr>
                <a:noFill/>
                <a:tableStyleId>{9797AD1F-ED37-4C13-9981-48ABB273D87B}</a:tableStyleId>
              </a:tblPr>
              <a:tblGrid>
                <a:gridCol w="1236675"/>
                <a:gridCol w="1162050"/>
                <a:gridCol w="1200150"/>
              </a:tblGrid>
              <a:tr h="1147825">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f</a:t>
                      </a:r>
                      <a:endParaRPr sz="1400" u="none" strike="noStrike" cap="none"/>
                    </a:p>
                  </a:txBody>
                  <a:tcPr marL="91450" marR="91450" marT="45725" marB="45725">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i</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6600"/>
                        <a:buFont typeface="Comic Sans MS"/>
                        <a:buNone/>
                      </a:pPr>
                      <a:r>
                        <a:rPr lang="en-GB" sz="6600" b="0" i="0" u="none" strike="noStrike" cap="none">
                          <a:solidFill>
                            <a:schemeClr val="dk1"/>
                          </a:solidFill>
                          <a:latin typeface="Comic Sans MS"/>
                          <a:ea typeface="Comic Sans MS"/>
                          <a:cs typeface="Comic Sans MS"/>
                          <a:sym typeface="Comic Sans MS"/>
                        </a:rPr>
                        <a:t>ll</a:t>
                      </a:r>
                      <a:endParaRPr sz="6600" b="0" i="0" u="none" strike="noStrike" cap="none">
                        <a:solidFill>
                          <a:schemeClr val="dk1"/>
                        </a:solidFill>
                        <a:latin typeface="Comic Sans MS"/>
                        <a:ea typeface="Comic Sans MS"/>
                        <a:cs typeface="Comic Sans MS"/>
                        <a:sym typeface="Comic Sans MS"/>
                      </a:endParaRPr>
                    </a:p>
                  </a:txBody>
                  <a:tcPr marL="91450" marR="91450" marT="45725" marB="45725">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r>
            </a:tbl>
          </a:graphicData>
        </a:graphic>
      </p:graphicFrame>
      <p:graphicFrame>
        <p:nvGraphicFramePr>
          <p:cNvPr id="325" name="Google Shape;325;p19"/>
          <p:cNvGraphicFramePr/>
          <p:nvPr/>
        </p:nvGraphicFramePr>
        <p:xfrm>
          <a:off x="4810125" y="5011838"/>
          <a:ext cx="3598875" cy="1147825"/>
        </p:xfrm>
        <a:graphic>
          <a:graphicData uri="http://schemas.openxmlformats.org/drawingml/2006/table">
            <a:tbl>
              <a:tblPr>
                <a:noFill/>
                <a:tableStyleId>{9797AD1F-ED37-4C13-9981-48ABB273D87B}</a:tableStyleId>
              </a:tblPr>
              <a:tblGrid>
                <a:gridCol w="1236675"/>
                <a:gridCol w="1162050"/>
                <a:gridCol w="1200150"/>
              </a:tblGrid>
              <a:tr h="1147825">
                <a:tc>
                  <a:txBody>
                    <a:bodyPr/>
                    <a:lstStyle/>
                    <a:p>
                      <a:pPr marL="0" marR="0" lvl="0" indent="0" algn="ctr" rtl="0">
                        <a:lnSpc>
                          <a:spcPct val="100000"/>
                        </a:lnSpc>
                        <a:spcBef>
                          <a:spcPts val="0"/>
                        </a:spcBef>
                        <a:spcAft>
                          <a:spcPts val="0"/>
                        </a:spcAft>
                        <a:buClr>
                          <a:schemeClr val="dk1"/>
                        </a:buClr>
                        <a:buSzPts val="5400"/>
                        <a:buFont typeface="Comic Sans MS"/>
                        <a:buNone/>
                      </a:pPr>
                      <a:r>
                        <a:rPr lang="en-GB" sz="5400" b="0" i="0" u="none" strike="noStrike" cap="none">
                          <a:solidFill>
                            <a:schemeClr val="dk1"/>
                          </a:solidFill>
                          <a:latin typeface="Comic Sans MS"/>
                          <a:ea typeface="Comic Sans MS"/>
                          <a:cs typeface="Comic Sans MS"/>
                          <a:sym typeface="Comic Sans MS"/>
                        </a:rPr>
                        <a:t>l</a:t>
                      </a:r>
                      <a:endParaRPr sz="1400" u="none" strike="noStrike" cap="none"/>
                    </a:p>
                  </a:txBody>
                  <a:tcPr marL="91450" marR="91450" marT="45725" marB="45725">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5400"/>
                        <a:buFont typeface="Comic Sans MS"/>
                        <a:buNone/>
                      </a:pPr>
                      <a:r>
                        <a:rPr lang="en-GB" sz="5400" b="0" i="0" u="none" strike="noStrike" cap="none">
                          <a:solidFill>
                            <a:schemeClr val="dk1"/>
                          </a:solidFill>
                          <a:latin typeface="Comic Sans MS"/>
                          <a:ea typeface="Comic Sans MS"/>
                          <a:cs typeface="Comic Sans MS"/>
                          <a:sym typeface="Comic Sans MS"/>
                        </a:rPr>
                        <a:t>igh</a:t>
                      </a:r>
                      <a:endParaRPr sz="5400" b="0" i="0" u="none" strike="noStrike" cap="none">
                        <a:solidFill>
                          <a:schemeClr val="dk1"/>
                        </a:solidFill>
                        <a:latin typeface="Comic Sans MS"/>
                        <a:ea typeface="Comic Sans MS"/>
                        <a:cs typeface="Comic Sans MS"/>
                        <a:sym typeface="Comic Sans MS"/>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5400"/>
                        <a:buFont typeface="Comic Sans MS"/>
                        <a:buNone/>
                      </a:pPr>
                      <a:r>
                        <a:rPr lang="en-GB" sz="5400" b="0" i="0" u="none" strike="noStrike" cap="none">
                          <a:solidFill>
                            <a:schemeClr val="dk1"/>
                          </a:solidFill>
                          <a:latin typeface="Comic Sans MS"/>
                          <a:ea typeface="Comic Sans MS"/>
                          <a:cs typeface="Comic Sans MS"/>
                          <a:sym typeface="Comic Sans MS"/>
                        </a:rPr>
                        <a:t>t</a:t>
                      </a:r>
                      <a:endParaRPr sz="1400" u="none" strike="noStrike" cap="none"/>
                    </a:p>
                  </a:txBody>
                  <a:tcPr marL="91450" marR="91450" marT="45725" marB="45725">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pic>
        <p:nvPicPr>
          <p:cNvPr id="331" name="Google Shape;331;p24"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332" name="Google Shape;332;p24"/>
          <p:cNvSpPr txBox="1"/>
          <p:nvPr/>
        </p:nvSpPr>
        <p:spPr>
          <a:xfrm>
            <a:off x="1420813" y="420688"/>
            <a:ext cx="3389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33" name="Google Shape;333;p24"/>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34" name="Google Shape;334;p24"/>
          <p:cNvSpPr txBox="1"/>
          <p:nvPr/>
        </p:nvSpPr>
        <p:spPr>
          <a:xfrm>
            <a:off x="647699" y="2358370"/>
            <a:ext cx="7167563" cy="406265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dirty="0">
                <a:solidFill>
                  <a:schemeClr val="dk1"/>
                </a:solidFill>
                <a:latin typeface="Arial"/>
                <a:ea typeface="Arial"/>
                <a:cs typeface="Arial"/>
                <a:sym typeface="Arial"/>
              </a:rPr>
              <a:t>Say the sounds correctly</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GB" sz="2400" b="0" i="0" u="sng" strike="noStrike" cap="none" dirty="0">
                <a:solidFill>
                  <a:schemeClr val="dk1"/>
                </a:solidFill>
                <a:latin typeface="Arial"/>
                <a:ea typeface="Arial"/>
                <a:cs typeface="Arial"/>
                <a:sym typeface="Arial"/>
                <a:hlinkClick r:id="rId4">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https://www.youtube.com/watch?v=BqhXUW_v-1s</a:t>
            </a:r>
            <a:r>
              <a:rPr lang="en-GB" sz="2400" b="0" i="0" u="none" strike="noStrike" cap="none" dirty="0">
                <a:solidFill>
                  <a:schemeClr val="dk1"/>
                </a:solidFill>
                <a:latin typeface="Arial"/>
                <a:ea typeface="Arial"/>
                <a:cs typeface="Arial"/>
                <a:sym typeface="Arial"/>
              </a:rPr>
              <a:t>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dirty="0">
                <a:solidFill>
                  <a:schemeClr val="dk1"/>
                </a:solidFill>
                <a:latin typeface="Arial"/>
                <a:ea typeface="Arial"/>
                <a:cs typeface="Arial"/>
                <a:sym typeface="Arial"/>
              </a:rPr>
              <a:t>Do not add an uh to the end of consonant sounds – say mmm not </a:t>
            </a:r>
            <a:r>
              <a:rPr lang="en-GB" sz="2400" b="0" i="0" u="none" strike="noStrike" cap="none" dirty="0" err="1">
                <a:solidFill>
                  <a:schemeClr val="dk1"/>
                </a:solidFill>
                <a:latin typeface="Arial"/>
                <a:ea typeface="Arial"/>
                <a:cs typeface="Arial"/>
                <a:sym typeface="Arial"/>
              </a:rPr>
              <a:t>muh</a:t>
            </a:r>
            <a:r>
              <a:rPr lang="en-GB" sz="2400" b="0" i="0" u="none" strike="noStrike" cap="none" dirty="0">
                <a:solidFill>
                  <a:schemeClr val="dk1"/>
                </a:solidFill>
                <a:latin typeface="Arial"/>
                <a:ea typeface="Arial"/>
                <a:cs typeface="Arial"/>
                <a:sym typeface="Arial"/>
              </a:rPr>
              <a:t>, </a:t>
            </a:r>
            <a:r>
              <a:rPr lang="en-GB" sz="2400" b="0" i="0" u="none" strike="noStrike" cap="none" dirty="0" err="1">
                <a:solidFill>
                  <a:schemeClr val="dk1"/>
                </a:solidFill>
                <a:latin typeface="Arial"/>
                <a:ea typeface="Arial"/>
                <a:cs typeface="Arial"/>
                <a:sym typeface="Arial"/>
              </a:rPr>
              <a:t>lll</a:t>
            </a:r>
            <a:r>
              <a:rPr lang="en-GB" sz="2400" b="0" i="0" u="none" strike="noStrike" cap="none" dirty="0">
                <a:solidFill>
                  <a:schemeClr val="dk1"/>
                </a:solidFill>
                <a:latin typeface="Arial"/>
                <a:ea typeface="Arial"/>
                <a:cs typeface="Arial"/>
                <a:sym typeface="Arial"/>
              </a:rPr>
              <a:t> not  </a:t>
            </a:r>
            <a:r>
              <a:rPr lang="en-GB" sz="2400" b="0" i="0" u="none" strike="noStrike" cap="none" dirty="0" err="1">
                <a:solidFill>
                  <a:schemeClr val="dk1"/>
                </a:solidFill>
                <a:latin typeface="Arial"/>
                <a:ea typeface="Arial"/>
                <a:cs typeface="Arial"/>
                <a:sym typeface="Arial"/>
              </a:rPr>
              <a:t>lluh</a:t>
            </a:r>
            <a:r>
              <a:rPr lang="en-GB" sz="2400" b="0" i="0" u="none" strike="noStrike" cap="none" dirty="0">
                <a:solidFill>
                  <a:schemeClr val="dk1"/>
                </a:solidFill>
                <a:latin typeface="Arial"/>
                <a:ea typeface="Arial"/>
                <a:cs typeface="Arial"/>
                <a:sym typeface="Arial"/>
              </a:rPr>
              <a:t> – no schwa</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dirty="0">
                <a:solidFill>
                  <a:schemeClr val="dk1"/>
                </a:solidFill>
                <a:latin typeface="Arial"/>
                <a:ea typeface="Arial"/>
                <a:cs typeface="Arial"/>
                <a:sym typeface="Arial"/>
              </a:rPr>
              <a:t>Support your child to learn the sounds using flashcards or website games e.g. </a:t>
            </a:r>
            <a:r>
              <a:rPr lang="en-GB" sz="2400" b="0" i="0" u="sng" strike="noStrike" cap="none" dirty="0">
                <a:solidFill>
                  <a:schemeClr val="dk1"/>
                </a:solidFill>
                <a:latin typeface="Arial"/>
                <a:ea typeface="Arial"/>
                <a:cs typeface="Arial"/>
                <a:sym typeface="Arial"/>
                <a:hlinkClick r:id="rId5">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www.phonicsplay.co.uk</a:t>
            </a:r>
            <a:r>
              <a:rPr lang="en-GB" sz="2400" b="0" i="0" u="none" strike="noStrike" cap="none" dirty="0">
                <a:solidFill>
                  <a:schemeClr val="dk1"/>
                </a:solidFill>
                <a:latin typeface="Arial"/>
                <a:ea typeface="Arial"/>
                <a:cs typeface="Arial"/>
                <a:sym typeface="Arial"/>
              </a:rPr>
              <a:t> – children need to recognise sounds at speed.   </a:t>
            </a:r>
            <a:endParaRPr sz="1400" b="0" i="0" u="none" strike="noStrike" cap="none" dirty="0">
              <a:solidFill>
                <a:srgbClr val="000000"/>
              </a:solidFill>
              <a:latin typeface="Arial"/>
              <a:ea typeface="Arial"/>
              <a:cs typeface="Arial"/>
              <a:sym typeface="Arial"/>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dirty="0">
              <a:solidFill>
                <a:schemeClr val="dk1"/>
              </a:solidFill>
              <a:latin typeface="Arial"/>
              <a:ea typeface="Arial"/>
              <a:cs typeface="Arial"/>
              <a:sym typeface="Arial"/>
            </a:endParaRPr>
          </a:p>
        </p:txBody>
      </p:sp>
      <p:pic>
        <p:nvPicPr>
          <p:cNvPr id="335" name="Google Shape;335;p24" descr="Reading Clipart | Clipart Panda - Free Clipart Images&#10;"/>
          <p:cNvPicPr preferRelativeResize="0"/>
          <p:nvPr/>
        </p:nvPicPr>
        <p:blipFill rotWithShape="1">
          <a:blip r:embed="rId6">
            <a:alphaModFix/>
          </a:blip>
          <a:srcRect/>
          <a:stretch/>
        </p:blipFill>
        <p:spPr>
          <a:xfrm>
            <a:off x="7821516" y="5468565"/>
            <a:ext cx="1006476" cy="1075537"/>
          </a:xfrm>
          <a:prstGeom prst="rect">
            <a:avLst/>
          </a:prstGeom>
          <a:noFill/>
          <a:ln>
            <a:noFill/>
          </a:ln>
        </p:spPr>
      </p:pic>
      <p:sp>
        <p:nvSpPr>
          <p:cNvPr id="336" name="Google Shape;336;p24"/>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Helping your child at home</a:t>
            </a:r>
            <a:endParaRPr sz="2800" b="1" i="0" u="none" strike="noStrike" cap="none">
              <a:solidFill>
                <a:srgbClr val="FF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pic>
        <p:nvPicPr>
          <p:cNvPr id="342" name="Google Shape;342;p25" descr="Hillside_Header_big.jpg"/>
          <p:cNvPicPr preferRelativeResize="0"/>
          <p:nvPr/>
        </p:nvPicPr>
        <p:blipFill rotWithShape="1">
          <a:blip r:embed="rId3">
            <a:alphaModFix/>
          </a:blip>
          <a:srcRect/>
          <a:stretch/>
        </p:blipFill>
        <p:spPr>
          <a:xfrm>
            <a:off x="20349" y="0"/>
            <a:ext cx="9144000" cy="1460500"/>
          </a:xfrm>
          <a:prstGeom prst="rect">
            <a:avLst/>
          </a:prstGeom>
          <a:noFill/>
          <a:ln>
            <a:noFill/>
          </a:ln>
        </p:spPr>
      </p:pic>
      <p:sp>
        <p:nvSpPr>
          <p:cNvPr id="343" name="Google Shape;343;p25"/>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344" name="Google Shape;344;p25"/>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45" name="Google Shape;345;p25"/>
          <p:cNvSpPr/>
          <p:nvPr/>
        </p:nvSpPr>
        <p:spPr>
          <a:xfrm>
            <a:off x="520412" y="2123131"/>
            <a:ext cx="8282929" cy="30469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346" name="Google Shape;346;p25"/>
          <p:cNvSpPr/>
          <p:nvPr/>
        </p:nvSpPr>
        <p:spPr>
          <a:xfrm>
            <a:off x="520413" y="2123131"/>
            <a:ext cx="8143874" cy="3046988"/>
          </a:xfrm>
          <a:prstGeom prst="rect">
            <a:avLst/>
          </a:prstGeom>
          <a:noFill/>
          <a:ln>
            <a:noFill/>
          </a:ln>
        </p:spPr>
        <p:txBody>
          <a:bodyPr spcFirstLastPara="1" wrap="square" lIns="91425" tIns="45700" rIns="91425" bIns="45700" anchor="t" anchorCtr="0">
            <a:spAutoFit/>
          </a:bodyPr>
          <a:lstStyle/>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347" name="Google Shape;347;p25"/>
          <p:cNvSpPr/>
          <p:nvPr/>
        </p:nvSpPr>
        <p:spPr>
          <a:xfrm>
            <a:off x="589939" y="2076770"/>
            <a:ext cx="8143874"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GB" sz="2800" b="1" i="0" u="none" strike="noStrike" cap="none">
                <a:solidFill>
                  <a:schemeClr val="dk1"/>
                </a:solidFill>
                <a:latin typeface="Tahoma"/>
                <a:ea typeface="Tahoma"/>
                <a:cs typeface="Tahoma"/>
                <a:sym typeface="Tahoma"/>
              </a:rPr>
              <a:t>Practise </a:t>
            </a:r>
            <a:endParaRPr sz="1400" b="0" i="0" u="none" strike="noStrike" cap="none">
              <a:solidFill>
                <a:srgbClr val="000000"/>
              </a:solidFill>
              <a:latin typeface="Arial"/>
              <a:ea typeface="Arial"/>
              <a:cs typeface="Arial"/>
              <a:sym typeface="Arial"/>
            </a:endParaRPr>
          </a:p>
        </p:txBody>
      </p:sp>
      <p:pic>
        <p:nvPicPr>
          <p:cNvPr id="348" name="Google Shape;348;p25" descr="Reading Clipart | Clipart Panda - Free Clipart Images&#10;"/>
          <p:cNvPicPr preferRelativeResize="0"/>
          <p:nvPr/>
        </p:nvPicPr>
        <p:blipFill rotWithShape="1">
          <a:blip r:embed="rId4">
            <a:alphaModFix/>
          </a:blip>
          <a:srcRect/>
          <a:stretch/>
        </p:blipFill>
        <p:spPr>
          <a:xfrm>
            <a:off x="8004175" y="5509507"/>
            <a:ext cx="1006476" cy="1075537"/>
          </a:xfrm>
          <a:prstGeom prst="rect">
            <a:avLst/>
          </a:prstGeom>
          <a:noFill/>
          <a:ln>
            <a:noFill/>
          </a:ln>
        </p:spPr>
      </p:pic>
      <p:sp>
        <p:nvSpPr>
          <p:cNvPr id="349" name="Google Shape;349;p25"/>
          <p:cNvSpPr/>
          <p:nvPr/>
        </p:nvSpPr>
        <p:spPr>
          <a:xfrm>
            <a:off x="611188" y="2677129"/>
            <a:ext cx="7489825" cy="23083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Tahoma"/>
              <a:buNone/>
            </a:pPr>
            <a:r>
              <a:rPr lang="en-GB" sz="2400" b="1" i="0" u="sng" strike="noStrike" cap="none">
                <a:solidFill>
                  <a:schemeClr val="dk1"/>
                </a:solidFill>
                <a:latin typeface="Tahoma"/>
                <a:ea typeface="Tahoma"/>
                <a:cs typeface="Tahoma"/>
                <a:sym typeface="Tahoma"/>
              </a:rPr>
              <a:t>Oral blending: the robot game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800"/>
              <a:buFont typeface="Tahoma"/>
              <a:buNone/>
            </a:pPr>
            <a:r>
              <a:rPr lang="en-GB" sz="1800" b="0" i="0" u="none" strike="noStrike" cap="none">
                <a:solidFill>
                  <a:schemeClr val="dk1"/>
                </a:solidFill>
                <a:latin typeface="Tahoma"/>
                <a:ea typeface="Tahoma"/>
                <a:cs typeface="Tahoma"/>
                <a:sym typeface="Tahoma"/>
              </a:rPr>
              <a:t>Children need to practise hearing a series of spoken sounds and merging them together to make a word.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900"/>
              </a:spcBef>
              <a:spcAft>
                <a:spcPts val="0"/>
              </a:spcAft>
              <a:buClr>
                <a:schemeClr val="dk1"/>
              </a:buClr>
              <a:buSzPts val="1800"/>
              <a:buFont typeface="Tahoma"/>
              <a:buNone/>
            </a:pPr>
            <a:r>
              <a:rPr lang="en-GB" sz="1800" b="0" i="0" u="none" strike="noStrike" cap="none">
                <a:solidFill>
                  <a:schemeClr val="dk1"/>
                </a:solidFill>
                <a:latin typeface="Tahoma"/>
                <a:ea typeface="Tahoma"/>
                <a:cs typeface="Tahoma"/>
                <a:sym typeface="Tahoma"/>
              </a:rPr>
              <a:t>For example, you say </a:t>
            </a:r>
            <a:r>
              <a:rPr lang="en-GB" sz="1800" b="0" i="0" u="none" strike="noStrike" cap="none">
                <a:solidFill>
                  <a:srgbClr val="A10043"/>
                </a:solidFill>
                <a:latin typeface="Tahoma"/>
                <a:ea typeface="Tahoma"/>
                <a:cs typeface="Tahoma"/>
                <a:sym typeface="Tahoma"/>
              </a:rPr>
              <a:t>‘b-u-s’</a:t>
            </a:r>
            <a:r>
              <a:rPr lang="en-GB" sz="1800" b="0" i="0" u="none" strike="noStrike" cap="none">
                <a:solidFill>
                  <a:schemeClr val="dk1"/>
                </a:solidFill>
                <a:latin typeface="Tahoma"/>
                <a:ea typeface="Tahoma"/>
                <a:cs typeface="Tahoma"/>
                <a:sym typeface="Tahoma"/>
              </a:rPr>
              <a:t>, and your child says ‘bus’.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900"/>
              </a:spcBef>
              <a:spcAft>
                <a:spcPts val="0"/>
              </a:spcAft>
              <a:buClr>
                <a:schemeClr val="dk1"/>
              </a:buClr>
              <a:buSzPts val="1800"/>
              <a:buFont typeface="Tahoma"/>
              <a:buNone/>
            </a:pPr>
            <a:r>
              <a:rPr lang="en-GB" sz="1800" b="0" i="0" u="none" strike="noStrike" cap="none">
                <a:solidFill>
                  <a:schemeClr val="dk1"/>
                </a:solidFill>
                <a:latin typeface="Tahoma"/>
                <a:ea typeface="Tahoma"/>
                <a:cs typeface="Tahoma"/>
                <a:sym typeface="Tahoma"/>
              </a:rPr>
              <a:t>Or you say words in sentences like ‘what a </a:t>
            </a:r>
            <a:r>
              <a:rPr lang="en-GB" sz="1800" b="0" i="0" u="none" strike="noStrike" cap="none">
                <a:solidFill>
                  <a:srgbClr val="FF0000"/>
                </a:solidFill>
                <a:latin typeface="Tahoma"/>
                <a:ea typeface="Tahoma"/>
                <a:cs typeface="Tahoma"/>
                <a:sym typeface="Tahoma"/>
              </a:rPr>
              <a:t>w-i-n-d-y</a:t>
            </a:r>
            <a:r>
              <a:rPr lang="en-GB" sz="1800" b="0" i="0" u="none" strike="noStrike" cap="none">
                <a:solidFill>
                  <a:schemeClr val="dk1"/>
                </a:solidFill>
                <a:latin typeface="Tahoma"/>
                <a:ea typeface="Tahoma"/>
                <a:cs typeface="Tahoma"/>
                <a:sym typeface="Tahoma"/>
              </a:rPr>
              <a:t> day’ for your child to hear and blend the sounds together to hear words. </a:t>
            </a:r>
            <a:endParaRPr sz="1400" b="0" i="0" u="none" strike="noStrike" cap="none">
              <a:solidFill>
                <a:srgbClr val="000000"/>
              </a:solidFill>
              <a:latin typeface="Arial"/>
              <a:ea typeface="Arial"/>
              <a:cs typeface="Arial"/>
              <a:sym typeface="Arial"/>
            </a:endParaRPr>
          </a:p>
        </p:txBody>
      </p:sp>
      <p:sp>
        <p:nvSpPr>
          <p:cNvPr id="350" name="Google Shape;350;p25"/>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Helping your child at home</a:t>
            </a:r>
            <a:endParaRPr sz="2800" b="1" i="0" u="none" strike="noStrike" cap="none">
              <a:solidFill>
                <a:srgbClr val="FF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pic>
        <p:nvPicPr>
          <p:cNvPr id="356" name="Google Shape;356;p26"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357" name="Google Shape;357;p26"/>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358" name="Google Shape;358;p26"/>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59" name="Google Shape;359;p26"/>
          <p:cNvSpPr txBox="1"/>
          <p:nvPr/>
        </p:nvSpPr>
        <p:spPr>
          <a:xfrm>
            <a:off x="632299" y="2092017"/>
            <a:ext cx="7718378" cy="392415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sng" strike="noStrike" cap="none">
                <a:solidFill>
                  <a:schemeClr val="dk1"/>
                </a:solidFill>
                <a:latin typeface="Tahoma"/>
                <a:ea typeface="Tahoma"/>
                <a:cs typeface="Tahoma"/>
                <a:sym typeface="Tahoma"/>
              </a:rPr>
              <a:t>Segmenting for Spelling</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Tahoma"/>
                <a:ea typeface="Tahoma"/>
                <a:cs typeface="Tahoma"/>
                <a:sym typeface="Tahoma"/>
              </a:rPr>
              <a:t>REMEMBER - Segmenting is the opposite of blending</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900"/>
              </a:spcBef>
              <a:spcAft>
                <a:spcPts val="0"/>
              </a:spcAft>
              <a:buClr>
                <a:srgbClr val="000000"/>
              </a:buClr>
              <a:buSzPts val="1800"/>
              <a:buFont typeface="Arial"/>
              <a:buChar char="•"/>
            </a:pPr>
            <a:r>
              <a:rPr lang="en-GB" sz="1800" b="0" i="0" u="none" strike="noStrike" cap="none">
                <a:solidFill>
                  <a:srgbClr val="000000"/>
                </a:solidFill>
                <a:latin typeface="Tahoma"/>
                <a:ea typeface="Tahoma"/>
                <a:cs typeface="Tahoma"/>
                <a:sym typeface="Tahoma"/>
              </a:rPr>
              <a:t>Children say a word and break it up into sounds (phonemes) so that they can spell it</a:t>
            </a:r>
            <a:endParaRPr sz="2400" b="0" i="0" u="none" strike="noStrike" cap="none">
              <a:solidFill>
                <a:schemeClr val="dk1"/>
              </a:solidFill>
              <a:latin typeface="Tahoma"/>
              <a:ea typeface="Tahoma"/>
              <a:cs typeface="Tahoma"/>
              <a:sym typeface="Tahoma"/>
            </a:endParaRPr>
          </a:p>
          <a:p>
            <a:pPr marL="285750" marR="0" lvl="0" indent="-285750" algn="l" rtl="0">
              <a:lnSpc>
                <a:spcPct val="100000"/>
              </a:lnSpc>
              <a:spcBef>
                <a:spcPts val="900"/>
              </a:spcBef>
              <a:spcAft>
                <a:spcPts val="0"/>
              </a:spcAft>
              <a:buClr>
                <a:schemeClr val="dk1"/>
              </a:buClr>
              <a:buSzPts val="1800"/>
              <a:buFont typeface="Arial"/>
              <a:buChar char="•"/>
            </a:pPr>
            <a:r>
              <a:rPr lang="en-GB" sz="1800" b="0" i="0" u="none" strike="noStrike" cap="none">
                <a:solidFill>
                  <a:schemeClr val="dk1"/>
                </a:solidFill>
                <a:latin typeface="Tahoma"/>
                <a:ea typeface="Tahoma"/>
                <a:cs typeface="Tahoma"/>
                <a:sym typeface="Tahoma"/>
              </a:rPr>
              <a:t>We use phoneme fingers for this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                     </a:t>
            </a:r>
            <a:r>
              <a:rPr lang="en-GB" sz="3600" b="1" i="0" u="none" strike="noStrike" cap="none">
                <a:solidFill>
                  <a:schemeClr val="dk1"/>
                </a:solidFill>
                <a:latin typeface="Tahoma"/>
                <a:ea typeface="Tahoma"/>
                <a:cs typeface="Tahoma"/>
                <a:sym typeface="Tahoma"/>
              </a:rPr>
              <a:t>sh  i  p</a:t>
            </a:r>
            <a:endParaRPr sz="3600" b="1" i="0" u="none" strike="noStrike" cap="none">
              <a:solidFill>
                <a:schemeClr val="dk1"/>
              </a:solidFill>
              <a:latin typeface="Tahoma"/>
              <a:ea typeface="Tahoma"/>
              <a:cs typeface="Tahoma"/>
              <a:sym typeface="Tahoma"/>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Tahoma"/>
              <a:ea typeface="Tahoma"/>
              <a:cs typeface="Tahoma"/>
              <a:sym typeface="Tahoma"/>
            </a:endParaRPr>
          </a:p>
          <a:p>
            <a:pPr marL="285750" marR="0" lvl="0" indent="-285750" algn="l" rtl="0">
              <a:lnSpc>
                <a:spcPct val="100000"/>
              </a:lnSpc>
              <a:spcBef>
                <a:spcPts val="0"/>
              </a:spcBef>
              <a:spcAft>
                <a:spcPts val="0"/>
              </a:spcAft>
              <a:buClr>
                <a:schemeClr val="dk1"/>
              </a:buClr>
              <a:buSzPts val="1800"/>
              <a:buFont typeface="Arial"/>
              <a:buChar char="•"/>
            </a:pPr>
            <a:r>
              <a:rPr lang="en-GB" sz="1800" b="0" i="0" u="none" strike="noStrike" cap="none">
                <a:solidFill>
                  <a:schemeClr val="dk1"/>
                </a:solidFill>
                <a:latin typeface="Tahoma"/>
                <a:ea typeface="Tahoma"/>
                <a:cs typeface="Tahoma"/>
                <a:sym typeface="Tahoma"/>
              </a:rPr>
              <a:t>Children learn to say the word for writing and hold up one finger for each sound (phoneme) in the word</a:t>
            </a:r>
            <a:endParaRPr sz="1400" b="0" i="0" u="none" strike="noStrike" cap="none">
              <a:solidFill>
                <a:srgbClr val="000000"/>
              </a:solidFill>
              <a:latin typeface="Arial"/>
              <a:ea typeface="Arial"/>
              <a:cs typeface="Arial"/>
              <a:sym typeface="Arial"/>
            </a:endParaRPr>
          </a:p>
        </p:txBody>
      </p:sp>
      <p:pic>
        <p:nvPicPr>
          <p:cNvPr id="360" name="Google Shape;360;p26" descr="https://abbotsphonics.files.wordpress.com/2013/02/three-fingers1.gif"/>
          <p:cNvPicPr preferRelativeResize="0"/>
          <p:nvPr/>
        </p:nvPicPr>
        <p:blipFill rotWithShape="1">
          <a:blip r:embed="rId4">
            <a:alphaModFix/>
          </a:blip>
          <a:srcRect/>
          <a:stretch/>
        </p:blipFill>
        <p:spPr>
          <a:xfrm>
            <a:off x="1141193" y="4175505"/>
            <a:ext cx="416364" cy="957230"/>
          </a:xfrm>
          <a:prstGeom prst="rect">
            <a:avLst/>
          </a:prstGeom>
          <a:noFill/>
          <a:ln>
            <a:noFill/>
          </a:ln>
        </p:spPr>
      </p:pic>
      <p:sp>
        <p:nvSpPr>
          <p:cNvPr id="361" name="Google Shape;361;p26"/>
          <p:cNvSpPr/>
          <p:nvPr/>
        </p:nvSpPr>
        <p:spPr>
          <a:xfrm>
            <a:off x="2950355" y="5027557"/>
            <a:ext cx="211055" cy="157655"/>
          </a:xfrm>
          <a:prstGeom prst="ellipse">
            <a:avLst/>
          </a:prstGeom>
          <a:gradFill>
            <a:gsLst>
              <a:gs pos="0">
                <a:srgbClr val="3E7FCD"/>
              </a:gs>
              <a:gs pos="100000">
                <a:srgbClr val="96C0FF"/>
              </a:gs>
            </a:gsLst>
            <a:lin ang="16200000" scaled="0"/>
          </a:gradFill>
          <a:ln w="9525" cap="flat" cmpd="sng">
            <a:solidFill>
              <a:srgbClr val="4A7DBA"/>
            </a:solidFill>
            <a:prstDash val="solid"/>
            <a:round/>
            <a:headEnd type="none" w="sm" len="sm"/>
            <a:tailEnd type="none" w="sm" len="sm"/>
          </a:ln>
          <a:effectLst>
            <a:outerShdw blurRad="40000" dist="23000" dir="5400000" rotWithShape="0">
              <a:srgbClr val="000000">
                <a:alpha val="3411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62" name="Google Shape;362;p26"/>
          <p:cNvSpPr/>
          <p:nvPr/>
        </p:nvSpPr>
        <p:spPr>
          <a:xfrm>
            <a:off x="2493178" y="5053907"/>
            <a:ext cx="211055" cy="157655"/>
          </a:xfrm>
          <a:prstGeom prst="ellipse">
            <a:avLst/>
          </a:prstGeom>
          <a:gradFill>
            <a:gsLst>
              <a:gs pos="0">
                <a:srgbClr val="3E7FCD"/>
              </a:gs>
              <a:gs pos="100000">
                <a:srgbClr val="96C0FF"/>
              </a:gs>
            </a:gsLst>
            <a:lin ang="16200000" scaled="0"/>
          </a:gradFill>
          <a:ln w="9525" cap="flat" cmpd="sng">
            <a:solidFill>
              <a:srgbClr val="4A7DBA"/>
            </a:solidFill>
            <a:prstDash val="solid"/>
            <a:round/>
            <a:headEnd type="none" w="sm" len="sm"/>
            <a:tailEnd type="none" w="sm" len="sm"/>
          </a:ln>
          <a:effectLst>
            <a:outerShdw blurRad="40000" dist="23000" dir="5400000" rotWithShape="0">
              <a:srgbClr val="000000">
                <a:alpha val="3411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63" name="Google Shape;363;p26"/>
          <p:cNvSpPr/>
          <p:nvPr/>
        </p:nvSpPr>
        <p:spPr>
          <a:xfrm>
            <a:off x="1719618" y="5006611"/>
            <a:ext cx="595845" cy="252248"/>
          </a:xfrm>
          <a:prstGeom prst="mathMinus">
            <a:avLst>
              <a:gd name="adj1" fmla="val 23520"/>
            </a:avLst>
          </a:prstGeom>
          <a:gradFill>
            <a:gsLst>
              <a:gs pos="0">
                <a:srgbClr val="3E7FCD"/>
              </a:gs>
              <a:gs pos="100000">
                <a:srgbClr val="96C0FF"/>
              </a:gs>
            </a:gsLst>
            <a:lin ang="16200000" scaled="0"/>
          </a:gradFill>
          <a:ln w="9525" cap="flat" cmpd="sng">
            <a:solidFill>
              <a:srgbClr val="4A7DBA"/>
            </a:solidFill>
            <a:prstDash val="solid"/>
            <a:round/>
            <a:headEnd type="none" w="sm" len="sm"/>
            <a:tailEnd type="none" w="sm" len="sm"/>
          </a:ln>
          <a:effectLst>
            <a:outerShdw blurRad="40000" dist="23000" dir="5400000" rotWithShape="0">
              <a:srgbClr val="000000">
                <a:alpha val="3411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64" name="Google Shape;364;p26"/>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Helping your child at home</a:t>
            </a:r>
            <a:endParaRPr sz="2800" b="1" i="0" u="none" strike="noStrike" cap="none">
              <a:solidFill>
                <a:srgbClr val="FF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pic>
        <p:nvPicPr>
          <p:cNvPr id="370" name="Google Shape;370;p27"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371" name="Google Shape;371;p27"/>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372" name="Google Shape;372;p27"/>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73" name="Google Shape;373;p27"/>
          <p:cNvSpPr txBox="1"/>
          <p:nvPr/>
        </p:nvSpPr>
        <p:spPr>
          <a:xfrm>
            <a:off x="395785" y="2005013"/>
            <a:ext cx="8275800" cy="4443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1" i="0" u="sng" strike="noStrike" cap="none">
                <a:solidFill>
                  <a:schemeClr val="dk1"/>
                </a:solidFill>
                <a:latin typeface="Tahoma"/>
                <a:ea typeface="Tahoma"/>
                <a:cs typeface="Tahoma"/>
                <a:sym typeface="Tahoma"/>
              </a:rPr>
              <a:t>Reading</a:t>
            </a:r>
            <a:endParaRPr sz="2400" b="1" i="0" u="sng" strike="noStrike" cap="none">
              <a:solidFill>
                <a:schemeClr val="dk1"/>
              </a:solidFill>
              <a:latin typeface="Tahoma"/>
              <a:ea typeface="Tahoma"/>
              <a:cs typeface="Tahoma"/>
              <a:sym typeface="Tahoma"/>
            </a:endParaRPr>
          </a:p>
          <a:p>
            <a:pPr marL="285750" marR="0" lvl="0" indent="-285750" algn="l" rtl="0">
              <a:lnSpc>
                <a:spcPct val="100000"/>
              </a:lnSpc>
              <a:spcBef>
                <a:spcPts val="0"/>
              </a:spcBef>
              <a:spcAft>
                <a:spcPts val="0"/>
              </a:spcAft>
              <a:buClr>
                <a:srgbClr val="000000"/>
              </a:buClr>
              <a:buSzPts val="1600"/>
              <a:buFont typeface="Arial"/>
              <a:buChar char="•"/>
            </a:pPr>
            <a:r>
              <a:rPr lang="en-GB" sz="1600" b="0" i="0" u="none" strike="noStrike" cap="none">
                <a:solidFill>
                  <a:srgbClr val="000000"/>
                </a:solidFill>
                <a:latin typeface="Tahoma"/>
                <a:ea typeface="Tahoma"/>
                <a:cs typeface="Tahoma"/>
                <a:sym typeface="Tahoma"/>
              </a:rPr>
              <a:t>Read with your child every day and sign their home school diary – comment on your child’s reading – this really helps to know how children are doing at home.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Tahoma"/>
              <a:ea typeface="Tahoma"/>
              <a:cs typeface="Tahoma"/>
              <a:sym typeface="Tahoma"/>
            </a:endParaRPr>
          </a:p>
          <a:p>
            <a:pPr marL="285750" marR="0" lvl="0" indent="-285750" algn="l" rtl="0">
              <a:lnSpc>
                <a:spcPct val="100000"/>
              </a:lnSpc>
              <a:spcBef>
                <a:spcPts val="0"/>
              </a:spcBef>
              <a:spcAft>
                <a:spcPts val="0"/>
              </a:spcAft>
              <a:buClr>
                <a:schemeClr val="dk1"/>
              </a:buClr>
              <a:buSzPts val="1600"/>
              <a:buFont typeface="Arial"/>
              <a:buChar char="•"/>
            </a:pPr>
            <a:r>
              <a:rPr lang="en-GB" sz="1600" b="0" i="0" u="none" strike="noStrike" cap="none">
                <a:solidFill>
                  <a:schemeClr val="dk1"/>
                </a:solidFill>
                <a:latin typeface="Tahoma"/>
                <a:ea typeface="Tahoma"/>
                <a:cs typeface="Tahoma"/>
                <a:sym typeface="Tahoma"/>
              </a:rPr>
              <a:t>If your child gets stuck and is struggling to blend the sounds, say the sounds yourself, quickly, until your child can hear the word!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Tahoma"/>
                <a:ea typeface="Tahoma"/>
                <a:cs typeface="Tahoma"/>
                <a:sym typeface="Tahoma"/>
              </a:rPr>
              <a:t>(Only beginner readers need to sound out every word as they read all the time).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chemeClr val="dk1"/>
              </a:solidFill>
              <a:latin typeface="Tahoma"/>
              <a:ea typeface="Tahoma"/>
              <a:cs typeface="Tahoma"/>
              <a:sym typeface="Tahoma"/>
            </a:endParaRPr>
          </a:p>
          <a:p>
            <a:pPr marL="342900" marR="0" lvl="0" indent="-342900" algn="l" rtl="0">
              <a:lnSpc>
                <a:spcPct val="100000"/>
              </a:lnSpc>
              <a:spcBef>
                <a:spcPts val="320"/>
              </a:spcBef>
              <a:spcAft>
                <a:spcPts val="0"/>
              </a:spcAft>
              <a:buClr>
                <a:srgbClr val="000000"/>
              </a:buClr>
              <a:buSzPts val="1600"/>
              <a:buFont typeface="Tahoma"/>
              <a:buChar char="•"/>
            </a:pPr>
            <a:r>
              <a:rPr lang="en-GB" sz="1600" b="0" i="0" u="none" strike="noStrike" cap="none">
                <a:solidFill>
                  <a:srgbClr val="000000"/>
                </a:solidFill>
                <a:latin typeface="Tahoma"/>
                <a:ea typeface="Tahoma"/>
                <a:cs typeface="Tahoma"/>
                <a:sym typeface="Tahoma"/>
              </a:rPr>
              <a:t>Make sure that your child sees you reading.  Children like to copy what their parents do, if they see you reading then they are more likely to want to read too.</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320"/>
              </a:spcBef>
              <a:spcAft>
                <a:spcPts val="0"/>
              </a:spcAft>
              <a:buClr>
                <a:srgbClr val="000000"/>
              </a:buClr>
              <a:buSzPts val="1600"/>
              <a:buFont typeface="Arial"/>
              <a:buNone/>
            </a:pPr>
            <a:endParaRPr sz="1600" b="0" i="0" u="none" strike="noStrike" cap="none">
              <a:solidFill>
                <a:srgbClr val="000000"/>
              </a:solidFill>
              <a:latin typeface="Tahoma"/>
              <a:ea typeface="Tahoma"/>
              <a:cs typeface="Tahoma"/>
              <a:sym typeface="Tahoma"/>
            </a:endParaRPr>
          </a:p>
          <a:p>
            <a:pPr marL="342900" marR="0" lvl="0" indent="-342900" algn="l" rtl="0">
              <a:lnSpc>
                <a:spcPct val="100000"/>
              </a:lnSpc>
              <a:spcBef>
                <a:spcPts val="320"/>
              </a:spcBef>
              <a:spcAft>
                <a:spcPts val="0"/>
              </a:spcAft>
              <a:buClr>
                <a:srgbClr val="000000"/>
              </a:buClr>
              <a:buSzPts val="1600"/>
              <a:buFont typeface="Tahoma"/>
              <a:buChar char="•"/>
            </a:pPr>
            <a:r>
              <a:rPr lang="en-GB" sz="1600" b="0" i="0" u="none" strike="noStrike" cap="none">
                <a:solidFill>
                  <a:srgbClr val="000000"/>
                </a:solidFill>
                <a:latin typeface="Tahoma"/>
                <a:ea typeface="Tahoma"/>
                <a:cs typeface="Tahoma"/>
                <a:sym typeface="Tahoma"/>
              </a:rPr>
              <a:t>Remember bedtime stories are an important time together.</a:t>
            </a:r>
            <a:endParaRPr sz="1400" b="0" i="0" u="none" strike="noStrike" cap="none">
              <a:solidFill>
                <a:srgbClr val="000000"/>
              </a:solidFill>
              <a:latin typeface="Arial"/>
              <a:ea typeface="Arial"/>
              <a:cs typeface="Arial"/>
              <a:sym typeface="Arial"/>
            </a:endParaRPr>
          </a:p>
          <a:p>
            <a:pPr marL="342900" marR="0" lvl="0" indent="-241300" algn="l" rtl="0">
              <a:lnSpc>
                <a:spcPct val="100000"/>
              </a:lnSpc>
              <a:spcBef>
                <a:spcPts val="320"/>
              </a:spcBef>
              <a:spcAft>
                <a:spcPts val="0"/>
              </a:spcAft>
              <a:buClr>
                <a:schemeClr val="dk1"/>
              </a:buClr>
              <a:buSzPts val="1600"/>
              <a:buFont typeface="Arial"/>
              <a:buNone/>
            </a:pPr>
            <a:endParaRPr sz="1600" b="0" i="0" u="none" strike="noStrike" cap="none">
              <a:solidFill>
                <a:srgbClr val="000000"/>
              </a:solidFill>
              <a:latin typeface="Tahoma"/>
              <a:ea typeface="Tahoma"/>
              <a:cs typeface="Tahoma"/>
              <a:sym typeface="Tahoma"/>
            </a:endParaRPr>
          </a:p>
          <a:p>
            <a:pPr marL="342900" marR="0" lvl="0" indent="-342900" algn="l" rtl="0">
              <a:lnSpc>
                <a:spcPct val="100000"/>
              </a:lnSpc>
              <a:spcBef>
                <a:spcPts val="320"/>
              </a:spcBef>
              <a:spcAft>
                <a:spcPts val="0"/>
              </a:spcAft>
              <a:buClr>
                <a:srgbClr val="000000"/>
              </a:buClr>
              <a:buSzPts val="1600"/>
              <a:buFont typeface="Tahoma"/>
              <a:buChar char="•"/>
            </a:pPr>
            <a:r>
              <a:rPr lang="en-GB" sz="1600" b="0" i="0" u="none" strike="noStrike" cap="none">
                <a:solidFill>
                  <a:srgbClr val="000000"/>
                </a:solidFill>
                <a:latin typeface="Tahoma"/>
                <a:ea typeface="Tahoma"/>
                <a:cs typeface="Tahoma"/>
                <a:sym typeface="Tahoma"/>
              </a:rPr>
              <a:t>Make up your own stories together.</a:t>
            </a:r>
            <a:endParaRPr sz="1600" b="0" i="0" u="none" strike="noStrike" cap="none">
              <a:solidFill>
                <a:srgbClr val="000000"/>
              </a:solidFill>
              <a:latin typeface="Tahoma"/>
              <a:ea typeface="Tahoma"/>
              <a:cs typeface="Tahoma"/>
              <a:sym typeface="Tahoma"/>
            </a:endParaRPr>
          </a:p>
          <a:p>
            <a:pPr marL="0" marR="0" lvl="0" indent="0" algn="l" rtl="0">
              <a:lnSpc>
                <a:spcPct val="100000"/>
              </a:lnSpc>
              <a:spcBef>
                <a:spcPts val="320"/>
              </a:spcBef>
              <a:spcAft>
                <a:spcPts val="0"/>
              </a:spcAft>
              <a:buClr>
                <a:srgbClr val="000000"/>
              </a:buClr>
              <a:buSzPts val="1600"/>
              <a:buFont typeface="Arial"/>
              <a:buNone/>
            </a:pPr>
            <a:endParaRPr sz="1600" b="0" i="0" u="none" strike="noStrike" cap="none">
              <a:solidFill>
                <a:srgbClr val="000000"/>
              </a:solidFill>
              <a:latin typeface="Tahoma"/>
              <a:ea typeface="Tahoma"/>
              <a:cs typeface="Tahoma"/>
              <a:sym typeface="Tahoma"/>
            </a:endParaRPr>
          </a:p>
          <a:p>
            <a:pPr marL="342900" marR="0" lvl="0" indent="-342900" algn="l" rtl="0">
              <a:lnSpc>
                <a:spcPct val="100000"/>
              </a:lnSpc>
              <a:spcBef>
                <a:spcPts val="320"/>
              </a:spcBef>
              <a:spcAft>
                <a:spcPts val="0"/>
              </a:spcAft>
              <a:buClr>
                <a:srgbClr val="000000"/>
              </a:buClr>
              <a:buSzPts val="1600"/>
              <a:buFont typeface="Tahoma"/>
              <a:buChar char="•"/>
            </a:pPr>
            <a:r>
              <a:rPr lang="en-GB" sz="1600" b="0" i="0" u="none" strike="noStrike" cap="none">
                <a:solidFill>
                  <a:srgbClr val="000000"/>
                </a:solidFill>
                <a:latin typeface="Tahoma"/>
                <a:ea typeface="Tahoma"/>
                <a:cs typeface="Tahoma"/>
                <a:sym typeface="Tahoma"/>
              </a:rPr>
              <a:t>Visit the library so that your child regularly gets to see new books.</a:t>
            </a:r>
            <a:endParaRPr sz="1600" b="0" i="0" u="none" strike="noStrike" cap="none">
              <a:solidFill>
                <a:schemeClr val="dk1"/>
              </a:solidFill>
              <a:latin typeface="Tahoma"/>
              <a:ea typeface="Tahoma"/>
              <a:cs typeface="Tahoma"/>
              <a:sym typeface="Tahoma"/>
            </a:endParaRPr>
          </a:p>
        </p:txBody>
      </p:sp>
      <p:sp>
        <p:nvSpPr>
          <p:cNvPr id="374" name="Google Shape;374;p27"/>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Helping your child at home</a:t>
            </a:r>
            <a:endParaRPr sz="2800" b="1" i="0" u="none" strike="noStrike" cap="none">
              <a:solidFill>
                <a:srgbClr val="FF0000"/>
              </a:solidFill>
              <a:latin typeface="Arial"/>
              <a:ea typeface="Arial"/>
              <a:cs typeface="Arial"/>
              <a:sym typeface="Arial"/>
            </a:endParaRPr>
          </a:p>
        </p:txBody>
      </p:sp>
      <p:pic>
        <p:nvPicPr>
          <p:cNvPr id="375" name="Google Shape;375;p27"/>
          <p:cNvPicPr preferRelativeResize="0"/>
          <p:nvPr/>
        </p:nvPicPr>
        <p:blipFill rotWithShape="1">
          <a:blip r:embed="rId4">
            <a:alphaModFix/>
          </a:blip>
          <a:srcRect/>
          <a:stretch/>
        </p:blipFill>
        <p:spPr>
          <a:xfrm>
            <a:off x="5795250" y="604838"/>
            <a:ext cx="2876335" cy="172956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pic>
        <p:nvPicPr>
          <p:cNvPr id="381" name="Google Shape;381;p28"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382" name="Google Shape;382;p28"/>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383" name="Google Shape;383;p28"/>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84" name="Google Shape;384;p28"/>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Helping your child at home</a:t>
            </a:r>
            <a:endParaRPr sz="2800" b="1" i="0" u="none" strike="noStrike" cap="none">
              <a:solidFill>
                <a:srgbClr val="FF0000"/>
              </a:solidFill>
              <a:latin typeface="Arial"/>
              <a:ea typeface="Arial"/>
              <a:cs typeface="Arial"/>
              <a:sym typeface="Arial"/>
            </a:endParaRPr>
          </a:p>
        </p:txBody>
      </p:sp>
      <p:sp>
        <p:nvSpPr>
          <p:cNvPr id="385" name="Google Shape;385;p28"/>
          <p:cNvSpPr txBox="1"/>
          <p:nvPr/>
        </p:nvSpPr>
        <p:spPr>
          <a:xfrm>
            <a:off x="315310" y="2117646"/>
            <a:ext cx="8513380" cy="446276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Tahoma"/>
                <a:ea typeface="Tahoma"/>
                <a:cs typeface="Tahoma"/>
                <a:sym typeface="Tahoma"/>
              </a:rPr>
              <a:t>Learning and practising common exception words?</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These are everyday words that cannot be read or spelt using phonics</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Children have to learn to read and write these words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b="1" i="0" u="sng" strike="noStrike" cap="none">
                <a:solidFill>
                  <a:schemeClr val="dk1"/>
                </a:solidFill>
                <a:latin typeface="Tahoma"/>
                <a:ea typeface="Tahoma"/>
                <a:cs typeface="Tahoma"/>
                <a:sym typeface="Tahoma"/>
              </a:rPr>
              <a:t>How…</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SAY the word with your child </a:t>
            </a:r>
            <a:endParaRPr sz="2000" b="0" i="0" u="none" strike="noStrike" cap="none">
              <a:solidFill>
                <a:schemeClr val="dk1"/>
              </a:solidFill>
              <a:latin typeface="Tahoma"/>
              <a:ea typeface="Tahoma"/>
              <a:cs typeface="Tahoma"/>
              <a:sym typeface="Tahoma"/>
            </a:endParaRPr>
          </a:p>
          <a:p>
            <a:pPr marL="285750" marR="0" lvl="0" indent="-28575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Look at the ‘tricky’ part of the word for example: </a:t>
            </a:r>
            <a:r>
              <a:rPr lang="en-GB" sz="2000" b="0" i="0" u="none" strike="noStrike" cap="none">
                <a:solidFill>
                  <a:srgbClr val="00B050"/>
                </a:solidFill>
                <a:latin typeface="Tahoma"/>
                <a:ea typeface="Tahoma"/>
                <a:cs typeface="Tahoma"/>
                <a:sym typeface="Tahoma"/>
              </a:rPr>
              <a:t>said</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Find the easy bits using phonics:</a:t>
            </a:r>
            <a:r>
              <a:rPr lang="en-GB" sz="2000" b="0" i="0" u="none" strike="noStrike" cap="none">
                <a:solidFill>
                  <a:schemeClr val="accent1"/>
                </a:solidFill>
                <a:latin typeface="Tahoma"/>
                <a:ea typeface="Tahoma"/>
                <a:cs typeface="Tahoma"/>
                <a:sym typeface="Tahoma"/>
              </a:rPr>
              <a:t> </a:t>
            </a:r>
            <a:r>
              <a:rPr lang="en-GB" sz="2000" b="0" i="0" u="none" strike="noStrike" cap="none">
                <a:solidFill>
                  <a:srgbClr val="00B050"/>
                </a:solidFill>
                <a:latin typeface="Tahoma"/>
                <a:ea typeface="Tahoma"/>
                <a:cs typeface="Tahoma"/>
                <a:sym typeface="Tahoma"/>
              </a:rPr>
              <a:t>said</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Identify the ‘tricky’ part of the word s</a:t>
            </a:r>
            <a:r>
              <a:rPr lang="en-GB" sz="2000" b="0" i="0" u="none" strike="noStrike" cap="none">
                <a:solidFill>
                  <a:srgbClr val="FFC000"/>
                </a:solidFill>
                <a:latin typeface="Tahoma"/>
                <a:ea typeface="Tahoma"/>
                <a:cs typeface="Tahoma"/>
                <a:sym typeface="Tahoma"/>
              </a:rPr>
              <a:t>ai</a:t>
            </a:r>
            <a:r>
              <a:rPr lang="en-GB" sz="2000" b="0" i="0" u="none" strike="noStrike" cap="none">
                <a:solidFill>
                  <a:schemeClr val="dk1"/>
                </a:solidFill>
                <a:latin typeface="Tahoma"/>
                <a:ea typeface="Tahoma"/>
                <a:cs typeface="Tahoma"/>
                <a:sym typeface="Tahoma"/>
              </a:rPr>
              <a:t>d</a:t>
            </a:r>
            <a:r>
              <a:rPr lang="en-GB" sz="2000" b="0" i="0" u="none" strike="noStrike" cap="none">
                <a:solidFill>
                  <a:schemeClr val="accent1"/>
                </a:solidFill>
                <a:latin typeface="Tahoma"/>
                <a:ea typeface="Tahoma"/>
                <a:cs typeface="Tahoma"/>
                <a:sym typeface="Tahoma"/>
              </a:rPr>
              <a:t> </a:t>
            </a:r>
            <a:r>
              <a:rPr lang="en-GB" sz="2000" b="0" i="0" u="none" strike="noStrike" cap="none">
                <a:solidFill>
                  <a:schemeClr val="dk1"/>
                </a:solidFill>
                <a:latin typeface="Tahoma"/>
                <a:ea typeface="Tahoma"/>
                <a:cs typeface="Tahoma"/>
                <a:sym typeface="Tahoma"/>
              </a:rPr>
              <a:t>(ai is not making ‘ay’ sound)  </a:t>
            </a:r>
            <a:r>
              <a:rPr lang="en-GB" sz="2000" b="0" i="0" u="none" strike="noStrike" cap="none">
                <a:solidFill>
                  <a:srgbClr val="FFC000"/>
                </a:solidFill>
                <a:latin typeface="Tahoma"/>
                <a:ea typeface="Tahoma"/>
                <a:cs typeface="Tahoma"/>
                <a:sym typeface="Tahoma"/>
              </a:rPr>
              <a:t>Remember the tricky part  </a:t>
            </a:r>
            <a:endParaRPr sz="2000" b="0" i="0" u="none" strike="noStrike" cap="none">
              <a:solidFill>
                <a:srgbClr val="FFC000"/>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000"/>
              <a:buFont typeface="Arial"/>
              <a:buNone/>
            </a:pPr>
            <a:r>
              <a:rPr lang="en-GB" sz="2000" b="1" i="0" u="sng" strike="noStrike" cap="none">
                <a:solidFill>
                  <a:schemeClr val="dk1"/>
                </a:solidFill>
                <a:latin typeface="Tahoma"/>
                <a:ea typeface="Tahoma"/>
                <a:cs typeface="Tahoma"/>
                <a:sym typeface="Tahoma"/>
              </a:rPr>
              <a:t>Learning common exception words</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Group ‘tricky’ words that have the same ‘tricky’ part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Tahoma"/>
                <a:ea typeface="Tahoma"/>
                <a:cs typeface="Tahoma"/>
                <a:sym typeface="Tahoma"/>
              </a:rPr>
              <a:t>	for example: </a:t>
            </a:r>
            <a:r>
              <a:rPr lang="en-GB" sz="2000" b="0" i="0" u="none" strike="noStrike" cap="none">
                <a:solidFill>
                  <a:srgbClr val="00B050"/>
                </a:solidFill>
                <a:latin typeface="Tahoma"/>
                <a:ea typeface="Tahoma"/>
                <a:cs typeface="Tahoma"/>
                <a:sym typeface="Tahoma"/>
              </a:rPr>
              <a:t>he, me, she, we, be </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Tahoma"/>
                <a:ea typeface="Tahoma"/>
                <a:cs typeface="Tahoma"/>
                <a:sym typeface="Tahoma"/>
              </a:rPr>
              <a:t>We call these word families</a:t>
            </a:r>
            <a:endParaRPr sz="1400" b="0" i="0" u="none" strike="noStrike" cap="none">
              <a:solidFill>
                <a:srgbClr val="000000"/>
              </a:solidFill>
              <a:latin typeface="Arial"/>
              <a:ea typeface="Arial"/>
              <a:cs typeface="Arial"/>
              <a:sym typeface="Arial"/>
            </a:endParaRPr>
          </a:p>
          <a:p>
            <a:pPr marL="342900" marR="0" lvl="0" indent="-215900" algn="l" rtl="0">
              <a:lnSpc>
                <a:spcPct val="100000"/>
              </a:lnSpc>
              <a:spcBef>
                <a:spcPts val="0"/>
              </a:spcBef>
              <a:spcAft>
                <a:spcPts val="0"/>
              </a:spcAft>
              <a:buClr>
                <a:schemeClr val="dk1"/>
              </a:buClr>
              <a:buSzPts val="2000"/>
              <a:buFont typeface="Arial"/>
              <a:buNone/>
            </a:pPr>
            <a:endParaRPr sz="2000" b="0" i="0" u="none" strike="noStrike" cap="none">
              <a:solidFill>
                <a:srgbClr val="FFC000"/>
              </a:solidFill>
              <a:latin typeface="Tahoma"/>
              <a:ea typeface="Tahoma"/>
              <a:cs typeface="Tahoma"/>
              <a:sym typeface="Tahom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pic>
        <p:nvPicPr>
          <p:cNvPr id="391" name="Google Shape;391;p29"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392" name="Google Shape;392;p29"/>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393" name="Google Shape;393;p29"/>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394" name="Google Shape;394;p29"/>
          <p:cNvSpPr/>
          <p:nvPr/>
        </p:nvSpPr>
        <p:spPr>
          <a:xfrm>
            <a:off x="520412" y="2123131"/>
            <a:ext cx="8282929" cy="30469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395" name="Google Shape;395;p29"/>
          <p:cNvSpPr/>
          <p:nvPr/>
        </p:nvSpPr>
        <p:spPr>
          <a:xfrm>
            <a:off x="520413" y="2123131"/>
            <a:ext cx="8143874" cy="3046988"/>
          </a:xfrm>
          <a:prstGeom prst="rect">
            <a:avLst/>
          </a:prstGeom>
          <a:noFill/>
          <a:ln>
            <a:noFill/>
          </a:ln>
        </p:spPr>
        <p:txBody>
          <a:bodyPr spcFirstLastPara="1" wrap="square" lIns="91425" tIns="45700" rIns="91425" bIns="45700" anchor="t" anchorCtr="0">
            <a:spAutoFit/>
          </a:bodyPr>
          <a:lstStyle/>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396" name="Google Shape;396;p29"/>
          <p:cNvSpPr/>
          <p:nvPr/>
        </p:nvSpPr>
        <p:spPr>
          <a:xfrm>
            <a:off x="520413" y="2828836"/>
            <a:ext cx="8143874" cy="193899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285750" marR="0" lvl="0" indent="-13335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p:txBody>
      </p:sp>
      <p:sp>
        <p:nvSpPr>
          <p:cNvPr id="397" name="Google Shape;397;p29"/>
          <p:cNvSpPr txBox="1"/>
          <p:nvPr/>
        </p:nvSpPr>
        <p:spPr>
          <a:xfrm>
            <a:off x="431226" y="2828836"/>
            <a:ext cx="7305900" cy="2247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0" i="0" u="none" strike="noStrike" cap="none">
                <a:solidFill>
                  <a:schemeClr val="dk1"/>
                </a:solidFill>
                <a:latin typeface="Tahoma"/>
                <a:ea typeface="Tahoma"/>
                <a:cs typeface="Tahoma"/>
                <a:sym typeface="Tahoma"/>
              </a:rPr>
              <a:t>Websites: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0" i="0" u="sng" strike="noStrike" cap="none">
                <a:solidFill>
                  <a:schemeClr val="dk1"/>
                </a:solidFill>
                <a:latin typeface="Tahoma"/>
                <a:ea typeface="Tahoma"/>
                <a:cs typeface="Tahoma"/>
                <a:sym typeface="Tahoma"/>
                <a:hlinkClick r:id="rId4">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www.phonicsplay.co.uk</a:t>
            </a:r>
            <a:endParaRPr sz="28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800"/>
              <a:buFont typeface="Arial"/>
              <a:buNone/>
            </a:pPr>
            <a:r>
              <a:rPr lang="en-GB" sz="2800" b="0" i="0" u="sng" strike="noStrike" cap="none">
                <a:solidFill>
                  <a:schemeClr val="dk1"/>
                </a:solidFill>
                <a:latin typeface="Tahoma"/>
                <a:ea typeface="Tahoma"/>
                <a:cs typeface="Tahoma"/>
                <a:sym typeface="Tahoma"/>
                <a:hlinkClick r:id="rId5">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https://www.oxfordowl.co.uk/for-home</a:t>
            </a:r>
            <a:endParaRPr sz="28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800"/>
              <a:buFont typeface="Arial"/>
              <a:buNone/>
            </a:pPr>
            <a:r>
              <a:rPr lang="en-GB" sz="2800" b="0" i="0" u="none" strike="noStrike" cap="none">
                <a:solidFill>
                  <a:schemeClr val="dk1"/>
                </a:solidFill>
                <a:latin typeface="Tahoma"/>
                <a:ea typeface="Tahoma"/>
                <a:cs typeface="Tahoma"/>
                <a:sym typeface="Tahoma"/>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Tahoma"/>
              <a:ea typeface="Tahoma"/>
              <a:cs typeface="Tahoma"/>
              <a:sym typeface="Tahoma"/>
            </a:endParaRPr>
          </a:p>
        </p:txBody>
      </p:sp>
      <p:sp>
        <p:nvSpPr>
          <p:cNvPr id="398" name="Google Shape;398;p29"/>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Helping your child at home</a:t>
            </a:r>
            <a:endParaRPr sz="2800" b="1" i="0" u="none" strike="noStrike" cap="none">
              <a:solidFill>
                <a:srgbClr val="FF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pic>
        <p:nvPicPr>
          <p:cNvPr id="404" name="Google Shape;404;p31"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405" name="Google Shape;405;p31"/>
          <p:cNvSpPr txBox="1"/>
          <p:nvPr/>
        </p:nvSpPr>
        <p:spPr>
          <a:xfrm>
            <a:off x="1420813" y="420688"/>
            <a:ext cx="3389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 </a:t>
            </a:r>
            <a:endParaRPr sz="1800" b="0" i="0" u="none" strike="noStrike" cap="none">
              <a:solidFill>
                <a:schemeClr val="lt1"/>
              </a:solidFill>
              <a:latin typeface="Arial"/>
              <a:ea typeface="Arial"/>
              <a:cs typeface="Arial"/>
              <a:sym typeface="Arial"/>
            </a:endParaRPr>
          </a:p>
        </p:txBody>
      </p:sp>
      <p:sp>
        <p:nvSpPr>
          <p:cNvPr id="406" name="Google Shape;406;p31"/>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407" name="Google Shape;407;p31"/>
          <p:cNvSpPr/>
          <p:nvPr/>
        </p:nvSpPr>
        <p:spPr>
          <a:xfrm>
            <a:off x="520412" y="2123131"/>
            <a:ext cx="8282929" cy="30469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408" name="Google Shape;408;p31"/>
          <p:cNvSpPr/>
          <p:nvPr/>
        </p:nvSpPr>
        <p:spPr>
          <a:xfrm>
            <a:off x="520413" y="2123131"/>
            <a:ext cx="8143874" cy="3046988"/>
          </a:xfrm>
          <a:prstGeom prst="rect">
            <a:avLst/>
          </a:prstGeom>
          <a:noFill/>
          <a:ln>
            <a:noFill/>
          </a:ln>
        </p:spPr>
        <p:txBody>
          <a:bodyPr spcFirstLastPara="1" wrap="square" lIns="91425" tIns="45700" rIns="91425" bIns="45700" anchor="t" anchorCtr="0">
            <a:spAutoFit/>
          </a:bodyPr>
          <a:lstStyle/>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19050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p:txBody>
      </p:sp>
      <p:sp>
        <p:nvSpPr>
          <p:cNvPr id="409" name="Google Shape;409;p31"/>
          <p:cNvSpPr/>
          <p:nvPr/>
        </p:nvSpPr>
        <p:spPr>
          <a:xfrm>
            <a:off x="520413" y="2828836"/>
            <a:ext cx="8143874" cy="193899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chemeClr val="dk1"/>
              </a:solidFill>
              <a:latin typeface="Tahoma"/>
              <a:ea typeface="Tahoma"/>
              <a:cs typeface="Tahoma"/>
              <a:sym typeface="Tahoma"/>
            </a:endParaRPr>
          </a:p>
          <a:p>
            <a:pPr marL="285750" marR="0" lvl="0" indent="-133350" algn="l" rtl="0">
              <a:lnSpc>
                <a:spcPct val="100000"/>
              </a:lnSpc>
              <a:spcBef>
                <a:spcPts val="0"/>
              </a:spcBef>
              <a:spcAft>
                <a:spcPts val="0"/>
              </a:spcAft>
              <a:buClr>
                <a:schemeClr val="dk1"/>
              </a:buClr>
              <a:buSzPts val="2400"/>
              <a:buFont typeface="Arial"/>
              <a:buNone/>
            </a:pPr>
            <a:endParaRPr sz="24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a:p>
            <a:pPr marL="342900" marR="0" lvl="0" indent="-228600" algn="l" rtl="0">
              <a:lnSpc>
                <a:spcPct val="100000"/>
              </a:lnSpc>
              <a:spcBef>
                <a:spcPts val="0"/>
              </a:spcBef>
              <a:spcAft>
                <a:spcPts val="0"/>
              </a:spcAft>
              <a:buClr>
                <a:schemeClr val="dk1"/>
              </a:buClr>
              <a:buSzPts val="1800"/>
              <a:buFont typeface="Arial"/>
              <a:buNone/>
            </a:pPr>
            <a:endParaRPr sz="1800" b="1" i="0" u="none" strike="noStrike" cap="none">
              <a:solidFill>
                <a:schemeClr val="dk1"/>
              </a:solidFill>
              <a:latin typeface="Tahoma"/>
              <a:ea typeface="Tahoma"/>
              <a:cs typeface="Tahoma"/>
              <a:sym typeface="Tahoma"/>
            </a:endParaRPr>
          </a:p>
        </p:txBody>
      </p:sp>
      <p:sp>
        <p:nvSpPr>
          <p:cNvPr id="410" name="Google Shape;410;p31"/>
          <p:cNvSpPr txBox="1"/>
          <p:nvPr/>
        </p:nvSpPr>
        <p:spPr>
          <a:xfrm>
            <a:off x="254411" y="2158513"/>
            <a:ext cx="6741459" cy="458587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Tahoma"/>
                <a:ea typeface="Tahoma"/>
                <a:cs typeface="Tahoma"/>
                <a:sym typeface="Tahoma"/>
              </a:rPr>
              <a:t>In each phonics lesson, teachers and teaching assistants will be observing and using target questions to check learning.</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Tahoma"/>
                <a:ea typeface="Tahoma"/>
                <a:cs typeface="Tahoma"/>
                <a:sym typeface="Tahoma"/>
              </a:rPr>
              <a:t>Every time an adult reads with a child, they will be assessing their learning.</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Tahoma"/>
                <a:ea typeface="Tahoma"/>
                <a:cs typeface="Tahoma"/>
                <a:sym typeface="Tahoma"/>
              </a:rPr>
              <a:t>There will be daily opportunities for reading and writing in class.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Tahoma"/>
                <a:ea typeface="Tahoma"/>
                <a:cs typeface="Tahoma"/>
                <a:sym typeface="Tahoma"/>
              </a:rPr>
              <a:t>In Year 1, children will take part in the national phonic screening check.</a:t>
            </a:r>
            <a:endParaRPr sz="2400" b="0" i="0" u="none" strike="noStrike" cap="none">
              <a:solidFill>
                <a:schemeClr val="dk1"/>
              </a:solidFill>
              <a:latin typeface="Tahoma"/>
              <a:ea typeface="Tahoma"/>
              <a:cs typeface="Tahoma"/>
              <a:sym typeface="Tahoma"/>
            </a:endParaRPr>
          </a:p>
        </p:txBody>
      </p:sp>
      <p:sp>
        <p:nvSpPr>
          <p:cNvPr id="411" name="Google Shape;411;p31"/>
          <p:cNvSpPr txBox="1"/>
          <p:nvPr/>
        </p:nvSpPr>
        <p:spPr>
          <a:xfrm>
            <a:off x="186393" y="155845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How do we assess phonics?</a:t>
            </a:r>
            <a:endParaRPr sz="2800" b="1" i="0" u="none" strike="noStrike" cap="none">
              <a:solidFill>
                <a:srgbClr val="FF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pic>
        <p:nvPicPr>
          <p:cNvPr id="417" name="Google Shape;417;p32"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418" name="Google Shape;418;p32"/>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419" name="Google Shape;419;p32"/>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420" name="Google Shape;420;p32"/>
          <p:cNvSpPr txBox="1"/>
          <p:nvPr/>
        </p:nvSpPr>
        <p:spPr>
          <a:xfrm>
            <a:off x="647699" y="1606550"/>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What is the Year 1 Phonic Screening Check?</a:t>
            </a:r>
            <a:endParaRPr sz="2800" b="1" i="0" u="none" strike="noStrike" cap="none">
              <a:solidFill>
                <a:srgbClr val="FF0000"/>
              </a:solidFill>
              <a:latin typeface="Arial"/>
              <a:ea typeface="Arial"/>
              <a:cs typeface="Arial"/>
              <a:sym typeface="Arial"/>
            </a:endParaRPr>
          </a:p>
        </p:txBody>
      </p:sp>
      <p:sp>
        <p:nvSpPr>
          <p:cNvPr id="421" name="Google Shape;421;p32"/>
          <p:cNvSpPr txBox="1"/>
          <p:nvPr/>
        </p:nvSpPr>
        <p:spPr>
          <a:xfrm>
            <a:off x="283632" y="2203645"/>
            <a:ext cx="7167563" cy="3416320"/>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Every Year 1 child in the country takes the Phonics Screening Check during the same week in June. </a:t>
            </a:r>
            <a:endParaRPr sz="2400" b="0" i="0" u="none" strike="noStrike" cap="none">
              <a:solidFill>
                <a:schemeClr val="dk1"/>
              </a:solidFill>
              <a:latin typeface="Tahoma"/>
              <a:ea typeface="Tahoma"/>
              <a:cs typeface="Tahoma"/>
              <a:sym typeface="Tahoma"/>
            </a:endParaRPr>
          </a:p>
          <a:p>
            <a:pPr marL="342900" marR="0" lvl="0" indent="-3429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It gives parents and teachers information on how  your child is progressing in phonics</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It helps to identify whether your child needs extra help at this stage so that they do not fall behind in their reading</a:t>
            </a:r>
            <a:endParaRPr sz="24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Tahoma"/>
              <a:ea typeface="Tahoma"/>
              <a:cs typeface="Tahoma"/>
              <a:sym typeface="Tahoma"/>
            </a:endParaRPr>
          </a:p>
        </p:txBody>
      </p:sp>
      <p:pic>
        <p:nvPicPr>
          <p:cNvPr id="422" name="Google Shape;422;p32"/>
          <p:cNvPicPr preferRelativeResize="0"/>
          <p:nvPr/>
        </p:nvPicPr>
        <p:blipFill rotWithShape="1">
          <a:blip r:embed="rId4">
            <a:alphaModFix/>
          </a:blip>
          <a:srcRect/>
          <a:stretch/>
        </p:blipFill>
        <p:spPr>
          <a:xfrm>
            <a:off x="7155391" y="3022739"/>
            <a:ext cx="1636183" cy="231535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pic>
        <p:nvPicPr>
          <p:cNvPr id="428" name="Google Shape;428;p33"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429" name="Google Shape;429;p33"/>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430" name="Google Shape;430;p33"/>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431" name="Google Shape;431;p33"/>
          <p:cNvSpPr txBox="1"/>
          <p:nvPr/>
        </p:nvSpPr>
        <p:spPr>
          <a:xfrm>
            <a:off x="585788" y="1835150"/>
            <a:ext cx="8143875" cy="9541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What do children have to do in the Phonic Screening Check?</a:t>
            </a:r>
            <a:endParaRPr sz="2800" b="1" i="0" u="none" strike="noStrike" cap="none">
              <a:solidFill>
                <a:srgbClr val="FF0000"/>
              </a:solidFill>
              <a:latin typeface="Arial"/>
              <a:ea typeface="Arial"/>
              <a:cs typeface="Arial"/>
              <a:sym typeface="Arial"/>
            </a:endParaRPr>
          </a:p>
        </p:txBody>
      </p:sp>
      <p:sp>
        <p:nvSpPr>
          <p:cNvPr id="432" name="Google Shape;432;p33"/>
          <p:cNvSpPr txBox="1"/>
          <p:nvPr/>
        </p:nvSpPr>
        <p:spPr>
          <a:xfrm>
            <a:off x="647700" y="2722563"/>
            <a:ext cx="7167563" cy="2308324"/>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Your child will sit with a teacher. They have to read 40 words aloud – 20 real words and 20 non-words</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The check usually takes 5-10 minutes</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Children have experience of screening checks throughout Year 1</a:t>
            </a:r>
            <a:endParaRPr sz="1400" b="0" i="0" u="none" strike="noStrike" cap="none">
              <a:solidFill>
                <a:srgbClr val="000000"/>
              </a:solidFill>
              <a:latin typeface="Arial"/>
              <a:ea typeface="Arial"/>
              <a:cs typeface="Arial"/>
              <a:sym typeface="Arial"/>
            </a:endParaRPr>
          </a:p>
        </p:txBody>
      </p:sp>
      <p:pic>
        <p:nvPicPr>
          <p:cNvPr id="433" name="Google Shape;433;p33"/>
          <p:cNvPicPr preferRelativeResize="0"/>
          <p:nvPr/>
        </p:nvPicPr>
        <p:blipFill rotWithShape="1">
          <a:blip r:embed="rId4">
            <a:alphaModFix/>
          </a:blip>
          <a:srcRect/>
          <a:stretch/>
        </p:blipFill>
        <p:spPr>
          <a:xfrm>
            <a:off x="6965082" y="4663016"/>
            <a:ext cx="1395561" cy="197485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pic>
        <p:nvPicPr>
          <p:cNvPr id="439" name="Google Shape;439;p34"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440" name="Google Shape;440;p34"/>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441" name="Google Shape;441;p34"/>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442" name="Google Shape;442;p34"/>
          <p:cNvSpPr txBox="1"/>
          <p:nvPr/>
        </p:nvSpPr>
        <p:spPr>
          <a:xfrm>
            <a:off x="587102" y="1573540"/>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Arial"/>
                <a:ea typeface="Arial"/>
                <a:cs typeface="Arial"/>
                <a:sym typeface="Arial"/>
              </a:rPr>
              <a:t>Phonic Screening Check Results</a:t>
            </a:r>
            <a:endParaRPr sz="2800" b="1" i="0" u="none" strike="noStrike" cap="none">
              <a:solidFill>
                <a:srgbClr val="FF0000"/>
              </a:solidFill>
              <a:latin typeface="Arial"/>
              <a:ea typeface="Arial"/>
              <a:cs typeface="Arial"/>
              <a:sym typeface="Arial"/>
            </a:endParaRPr>
          </a:p>
        </p:txBody>
      </p:sp>
      <p:sp>
        <p:nvSpPr>
          <p:cNvPr id="443" name="Google Shape;443;p34"/>
          <p:cNvSpPr txBox="1"/>
          <p:nvPr/>
        </p:nvSpPr>
        <p:spPr>
          <a:xfrm>
            <a:off x="647699" y="2249597"/>
            <a:ext cx="8005233" cy="3046948"/>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Phonic screening check results are reported to the local authority and to parents in pupil school reports at the end of the summer term</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If your child’s score falls below the required standard, the school will let you know how additional support  will be given in Year 2 to help your child to catch up.</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Children can re-take the Phonics Screening Check in Year 2.</a:t>
            </a:r>
            <a:endParaRPr sz="1400" b="0" i="0" u="none" strike="noStrike" cap="none">
              <a:solidFill>
                <a:srgbClr val="000000"/>
              </a:solidFill>
              <a:latin typeface="Arial"/>
              <a:ea typeface="Arial"/>
              <a:cs typeface="Arial"/>
              <a:sym typeface="Arial"/>
            </a:endParaRPr>
          </a:p>
        </p:txBody>
      </p:sp>
      <p:pic>
        <p:nvPicPr>
          <p:cNvPr id="444" name="Google Shape;444;p34"/>
          <p:cNvPicPr preferRelativeResize="0"/>
          <p:nvPr/>
        </p:nvPicPr>
        <p:blipFill rotWithShape="1">
          <a:blip r:embed="rId4">
            <a:alphaModFix/>
          </a:blip>
          <a:srcRect/>
          <a:stretch/>
        </p:blipFill>
        <p:spPr>
          <a:xfrm>
            <a:off x="7406222" y="4823884"/>
            <a:ext cx="1358890" cy="1922958"/>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pic>
        <p:nvPicPr>
          <p:cNvPr id="450" name="Google Shape;450;p36"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451" name="Google Shape;451;p36"/>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452" name="Google Shape;452;p36"/>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453" name="Google Shape;453;p36"/>
          <p:cNvSpPr txBox="1"/>
          <p:nvPr/>
        </p:nvSpPr>
        <p:spPr>
          <a:xfrm>
            <a:off x="585788" y="1577975"/>
            <a:ext cx="8143875" cy="7694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200"/>
              <a:buFont typeface="Arial"/>
              <a:buNone/>
            </a:pPr>
            <a:r>
              <a:rPr lang="en-GB" sz="2200" b="1" i="0" u="none" strike="noStrike" cap="none">
                <a:solidFill>
                  <a:srgbClr val="FF0000"/>
                </a:solidFill>
                <a:latin typeface="Arial"/>
                <a:ea typeface="Arial"/>
                <a:cs typeface="Arial"/>
                <a:sym typeface="Arial"/>
              </a:rPr>
              <a:t>Examples from the phonic screening check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endParaRPr sz="2200" b="1" i="0" u="none" strike="noStrike" cap="none">
              <a:solidFill>
                <a:srgbClr val="FF0000"/>
              </a:solidFill>
              <a:latin typeface="Arial"/>
              <a:ea typeface="Arial"/>
              <a:cs typeface="Arial"/>
              <a:sym typeface="Arial"/>
            </a:endParaRPr>
          </a:p>
        </p:txBody>
      </p:sp>
      <p:pic>
        <p:nvPicPr>
          <p:cNvPr id="454" name="Google Shape;454;p36"/>
          <p:cNvPicPr preferRelativeResize="0"/>
          <p:nvPr/>
        </p:nvPicPr>
        <p:blipFill rotWithShape="1">
          <a:blip r:embed="rId4">
            <a:alphaModFix/>
          </a:blip>
          <a:srcRect l="16240" t="23422" r="51660" b="7669"/>
          <a:stretch/>
        </p:blipFill>
        <p:spPr>
          <a:xfrm>
            <a:off x="585788" y="2005013"/>
            <a:ext cx="3307080" cy="3990975"/>
          </a:xfrm>
          <a:prstGeom prst="rect">
            <a:avLst/>
          </a:prstGeom>
          <a:noFill/>
          <a:ln>
            <a:noFill/>
          </a:ln>
        </p:spPr>
      </p:pic>
      <p:pic>
        <p:nvPicPr>
          <p:cNvPr id="455" name="Google Shape;455;p36"/>
          <p:cNvPicPr preferRelativeResize="0"/>
          <p:nvPr/>
        </p:nvPicPr>
        <p:blipFill rotWithShape="1">
          <a:blip r:embed="rId5">
            <a:alphaModFix/>
          </a:blip>
          <a:srcRect l="16320" t="23249" r="51577" b="8827"/>
          <a:stretch/>
        </p:blipFill>
        <p:spPr>
          <a:xfrm>
            <a:off x="3892868" y="2047875"/>
            <a:ext cx="3282315" cy="390525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pic>
        <p:nvPicPr>
          <p:cNvPr id="461" name="Google Shape;461;p37"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462" name="Google Shape;462;p37"/>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463" name="Google Shape;463;p37"/>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464" name="Google Shape;464;p37"/>
          <p:cNvSpPr txBox="1"/>
          <p:nvPr/>
        </p:nvSpPr>
        <p:spPr>
          <a:xfrm>
            <a:off x="585788" y="170097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Tahoma"/>
                <a:ea typeface="Tahoma"/>
                <a:cs typeface="Tahoma"/>
                <a:sym typeface="Tahoma"/>
              </a:rPr>
              <a:t>Final thoughts…</a:t>
            </a:r>
            <a:endParaRPr sz="2800" b="1" i="0" u="none" strike="noStrike" cap="none">
              <a:solidFill>
                <a:srgbClr val="FF0000"/>
              </a:solidFill>
              <a:latin typeface="Tahoma"/>
              <a:ea typeface="Tahoma"/>
              <a:cs typeface="Tahoma"/>
              <a:sym typeface="Tahoma"/>
            </a:endParaRPr>
          </a:p>
        </p:txBody>
      </p:sp>
      <p:sp>
        <p:nvSpPr>
          <p:cNvPr id="465" name="Google Shape;465;p37"/>
          <p:cNvSpPr/>
          <p:nvPr/>
        </p:nvSpPr>
        <p:spPr>
          <a:xfrm>
            <a:off x="706582" y="2413338"/>
            <a:ext cx="7481454" cy="437042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Tahoma"/>
                <a:ea typeface="Tahoma"/>
                <a:cs typeface="Tahoma"/>
                <a:sym typeface="Tahoma"/>
              </a:rPr>
              <a:t>Please continue to read with your child each night and encourage them to:</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sound words out from left to right</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re-read words to check they make sense</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use pictures for clues</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ask questions about books</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and most importantly…</a:t>
            </a:r>
            <a:endParaRPr sz="24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Bad Script"/>
                <a:ea typeface="Bad Script"/>
                <a:cs typeface="Bad Script"/>
                <a:sym typeface="Bad Script"/>
              </a:rPr>
              <a:t>                       </a:t>
            </a:r>
            <a:endParaRPr sz="3200" b="0" i="0" u="none" strike="noStrike" cap="none">
              <a:solidFill>
                <a:schemeClr val="dk1"/>
              </a:solidFill>
              <a:latin typeface="Bad Script"/>
              <a:ea typeface="Bad Script"/>
              <a:cs typeface="Bad Script"/>
              <a:sym typeface="Bad Script"/>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pic>
        <p:nvPicPr>
          <p:cNvPr id="471" name="Google Shape;471;p38"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472" name="Google Shape;472;p38"/>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473" name="Google Shape;473;p38"/>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474" name="Google Shape;474;p38"/>
          <p:cNvSpPr txBox="1"/>
          <p:nvPr/>
        </p:nvSpPr>
        <p:spPr>
          <a:xfrm>
            <a:off x="585788" y="1700979"/>
            <a:ext cx="814387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0000"/>
                </a:solidFill>
                <a:latin typeface="Tahoma"/>
                <a:ea typeface="Tahoma"/>
                <a:cs typeface="Tahoma"/>
                <a:sym typeface="Tahoma"/>
              </a:rPr>
              <a:t>Final thoughts…</a:t>
            </a:r>
            <a:endParaRPr sz="2800" b="1" i="0" u="none" strike="noStrike" cap="none">
              <a:solidFill>
                <a:srgbClr val="FF0000"/>
              </a:solidFill>
              <a:latin typeface="Tahoma"/>
              <a:ea typeface="Tahoma"/>
              <a:cs typeface="Tahoma"/>
              <a:sym typeface="Tahoma"/>
            </a:endParaRPr>
          </a:p>
        </p:txBody>
      </p:sp>
      <p:sp>
        <p:nvSpPr>
          <p:cNvPr id="475" name="Google Shape;475;p38"/>
          <p:cNvSpPr/>
          <p:nvPr/>
        </p:nvSpPr>
        <p:spPr>
          <a:xfrm>
            <a:off x="706582" y="2610683"/>
            <a:ext cx="7481454" cy="424731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Tahoma"/>
                <a:ea typeface="Tahoma"/>
                <a:cs typeface="Tahoma"/>
                <a:sym typeface="Tahoma"/>
              </a:rPr>
              <a:t>Enjoy reading and writing with your child!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Tahoma"/>
              <a:ea typeface="Tahoma"/>
              <a:cs typeface="Tahoma"/>
              <a:sym typeface="Tahoma"/>
            </a:endParaRPr>
          </a:p>
          <a:p>
            <a:pPr marL="457200" marR="0" lvl="0" indent="-4572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Read a variety of texts. Fiction, non-fiction, poetry and texts in the environment</a:t>
            </a:r>
            <a:endParaRPr sz="1400" b="0" i="0" u="none" strike="noStrike" cap="none">
              <a:solidFill>
                <a:srgbClr val="000000"/>
              </a:solidFill>
              <a:latin typeface="Arial"/>
              <a:ea typeface="Arial"/>
              <a:cs typeface="Arial"/>
              <a:sym typeface="Arial"/>
            </a:endParaRPr>
          </a:p>
          <a:p>
            <a:pPr marL="457200" marR="0" lvl="0" indent="-4572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Tahoma"/>
                <a:ea typeface="Tahoma"/>
                <a:cs typeface="Tahoma"/>
                <a:sym typeface="Tahoma"/>
              </a:rPr>
              <a:t>Opportunities for home writing – shopping lists, invitations, known stories &amp; fairy tales, letters, cards, postcards</a:t>
            </a:r>
            <a:endParaRPr sz="1400" b="0" i="0" u="none" strike="noStrike" cap="none">
              <a:solidFill>
                <a:srgbClr val="000000"/>
              </a:solidFill>
              <a:latin typeface="Arial"/>
              <a:ea typeface="Arial"/>
              <a:cs typeface="Arial"/>
              <a:sym typeface="Arial"/>
            </a:endParaRPr>
          </a:p>
          <a:p>
            <a:pPr marL="457200" marR="0" lvl="0" indent="-30480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Tahoma"/>
              <a:ea typeface="Tahoma"/>
              <a:cs typeface="Tahoma"/>
              <a:sym typeface="Tahoma"/>
            </a:endParaRPr>
          </a:p>
          <a:p>
            <a:pPr marL="457200" marR="0" lvl="0" indent="-30480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Tahoma"/>
              <a:ea typeface="Tahoma"/>
              <a:cs typeface="Tahoma"/>
              <a:sym typeface="Tahoma"/>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Bad Script"/>
                <a:ea typeface="Bad Script"/>
                <a:cs typeface="Bad Script"/>
                <a:sym typeface="Bad Script"/>
              </a:rPr>
              <a:t>                       </a:t>
            </a:r>
            <a:endParaRPr sz="3200" b="0" i="0" u="none" strike="noStrike" cap="none">
              <a:solidFill>
                <a:schemeClr val="dk1"/>
              </a:solidFill>
              <a:latin typeface="Bad Script"/>
              <a:ea typeface="Bad Script"/>
              <a:cs typeface="Bad Script"/>
              <a:sym typeface="Bad Script"/>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476" name="Google Shape;476;p38"/>
          <p:cNvPicPr preferRelativeResize="0"/>
          <p:nvPr/>
        </p:nvPicPr>
        <p:blipFill rotWithShape="1">
          <a:blip r:embed="rId4">
            <a:alphaModFix/>
          </a:blip>
          <a:srcRect/>
          <a:stretch/>
        </p:blipFill>
        <p:spPr>
          <a:xfrm>
            <a:off x="6097059" y="402077"/>
            <a:ext cx="2970742" cy="215745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pic>
        <p:nvPicPr>
          <p:cNvPr id="482" name="Google Shape;482;p40" descr="Hillside_Header_big.jpg"/>
          <p:cNvPicPr preferRelativeResize="0"/>
          <p:nvPr/>
        </p:nvPicPr>
        <p:blipFill rotWithShape="1">
          <a:blip r:embed="rId3">
            <a:alphaModFix/>
          </a:blip>
          <a:srcRect/>
          <a:stretch/>
        </p:blipFill>
        <p:spPr>
          <a:xfrm>
            <a:off x="0" y="0"/>
            <a:ext cx="9144000" cy="1460500"/>
          </a:xfrm>
          <a:prstGeom prst="rect">
            <a:avLst/>
          </a:prstGeom>
          <a:noFill/>
          <a:ln>
            <a:noFill/>
          </a:ln>
        </p:spPr>
      </p:pic>
      <p:sp>
        <p:nvSpPr>
          <p:cNvPr id="483" name="Google Shape;483;p40"/>
          <p:cNvSpPr txBox="1"/>
          <p:nvPr/>
        </p:nvSpPr>
        <p:spPr>
          <a:xfrm>
            <a:off x="1420813" y="420688"/>
            <a:ext cx="3389312"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Arial"/>
                <a:ea typeface="Arial"/>
                <a:cs typeface="Arial"/>
                <a:sym typeface="Arial"/>
              </a:rPr>
              <a:t>Hillside Infant School </a:t>
            </a:r>
            <a:endParaRPr sz="1400" b="0" i="0" u="none" strike="noStrike" cap="none">
              <a:solidFill>
                <a:srgbClr val="000000"/>
              </a:solidFill>
              <a:latin typeface="Arial"/>
              <a:ea typeface="Arial"/>
              <a:cs typeface="Arial"/>
              <a:sym typeface="Arial"/>
            </a:endParaRPr>
          </a:p>
        </p:txBody>
      </p:sp>
      <p:sp>
        <p:nvSpPr>
          <p:cNvPr id="484" name="Google Shape;484;p40"/>
          <p:cNvSpPr txBox="1"/>
          <p:nvPr/>
        </p:nvSpPr>
        <p:spPr>
          <a:xfrm>
            <a:off x="1349375" y="1635125"/>
            <a:ext cx="7158038" cy="3698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               </a:t>
            </a:r>
            <a:endParaRPr sz="2800" b="1" i="0" u="sng" strike="noStrike" cap="none">
              <a:solidFill>
                <a:schemeClr val="dk1"/>
              </a:solidFill>
              <a:latin typeface="Arial"/>
              <a:ea typeface="Arial"/>
              <a:cs typeface="Arial"/>
              <a:sym typeface="Arial"/>
            </a:endParaRPr>
          </a:p>
        </p:txBody>
      </p:sp>
      <p:sp>
        <p:nvSpPr>
          <p:cNvPr id="485" name="Google Shape;485;p40"/>
          <p:cNvSpPr txBox="1"/>
          <p:nvPr/>
        </p:nvSpPr>
        <p:spPr>
          <a:xfrm>
            <a:off x="585788" y="1835150"/>
            <a:ext cx="8143875" cy="42703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200"/>
              <a:buFont typeface="Arial"/>
              <a:buNone/>
            </a:pPr>
            <a:r>
              <a:rPr lang="en-GB" sz="2200" b="1" i="0" u="none" strike="noStrike" cap="none">
                <a:solidFill>
                  <a:srgbClr val="FF0000"/>
                </a:solidFill>
                <a:latin typeface="Arial"/>
                <a:ea typeface="Arial"/>
                <a:cs typeface="Arial"/>
                <a:sym typeface="Arial"/>
              </a:rPr>
              <a:t>Any questions?</a:t>
            </a:r>
            <a:endParaRPr sz="2200" b="1" i="0" u="none" strike="noStrike" cap="none">
              <a:solidFill>
                <a:srgbClr val="FF0000"/>
              </a:solidFill>
              <a:latin typeface="Arial"/>
              <a:ea typeface="Arial"/>
              <a:cs typeface="Arial"/>
              <a:sym typeface="Arial"/>
            </a:endParaRPr>
          </a:p>
        </p:txBody>
      </p:sp>
      <p:pic>
        <p:nvPicPr>
          <p:cNvPr id="486" name="Google Shape;486;p40"/>
          <p:cNvPicPr preferRelativeResize="0"/>
          <p:nvPr/>
        </p:nvPicPr>
        <p:blipFill rotWithShape="1">
          <a:blip r:embed="rId4">
            <a:alphaModFix/>
          </a:blip>
          <a:srcRect/>
          <a:stretch/>
        </p:blipFill>
        <p:spPr>
          <a:xfrm>
            <a:off x="1905560" y="2405623"/>
            <a:ext cx="5504329" cy="366955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1965</Words>
  <Application>Microsoft Office PowerPoint</Application>
  <PresentationFormat>On-screen Show (4:3)</PresentationFormat>
  <Paragraphs>474</Paragraphs>
  <Slides>36</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Tahoma</vt:lpstr>
      <vt:lpstr>Bad Script</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Mac</dc:creator>
  <cp:lastModifiedBy>redcube</cp:lastModifiedBy>
  <cp:revision>2</cp:revision>
  <dcterms:created xsi:type="dcterms:W3CDTF">2016-02-09T20:43:59Z</dcterms:created>
  <dcterms:modified xsi:type="dcterms:W3CDTF">2024-10-09T05:38:53Z</dcterms:modified>
</cp:coreProperties>
</file>